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0" r:id="rId6"/>
    <p:sldId id="259" r:id="rId7"/>
    <p:sldId id="263" r:id="rId8"/>
    <p:sldId id="262" r:id="rId9"/>
    <p:sldId id="265" r:id="rId10"/>
    <p:sldId id="266" r:id="rId11"/>
    <p:sldId id="267" r:id="rId12"/>
    <p:sldId id="268" r:id="rId13"/>
    <p:sldId id="269" r:id="rId14"/>
    <p:sldId id="272" r:id="rId15"/>
    <p:sldId id="270" r:id="rId16"/>
    <p:sldId id="273" r:id="rId17"/>
    <p:sldId id="285" r:id="rId18"/>
    <p:sldId id="281" r:id="rId19"/>
    <p:sldId id="271" r:id="rId20"/>
    <p:sldId id="275" r:id="rId21"/>
    <p:sldId id="277" r:id="rId22"/>
    <p:sldId id="276" r:id="rId23"/>
    <p:sldId id="278" r:id="rId24"/>
    <p:sldId id="280" r:id="rId25"/>
    <p:sldId id="282" r:id="rId26"/>
    <p:sldId id="286" r:id="rId27"/>
    <p:sldId id="279"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FDD"/>
    <a:srgbClr val="F1F9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6" autoAdjust="0"/>
    <p:restoredTop sz="94660"/>
  </p:normalViewPr>
  <p:slideViewPr>
    <p:cSldViewPr snapToGrid="0" showGuides="1">
      <p:cViewPr varScale="1">
        <p:scale>
          <a:sx n="84" d="100"/>
          <a:sy n="84" d="100"/>
        </p:scale>
        <p:origin x="19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07T09:10:09.349"/>
    </inkml:context>
    <inkml:brush xml:id="br0">
      <inkml:brushProperty name="width" value="0.025" units="cm"/>
      <inkml:brushProperty name="height" value="0.025" units="cm"/>
      <inkml:brushProperty name="color" value="#E71224"/>
    </inkml:brush>
  </inkml:definitions>
  <inkml:trace contextRef="#ctx0" brushRef="#br0">0 10221 24575,'6'4'0,"-1"0"0,1-1 0,0 0 0,-1 0 0,2 0 0,-1-1 0,0 0 0,0 0 0,1-1 0,8 2 0,0 0 0,51 8 0,0-3 0,0-3 0,107-5 0,-107 0 0,-55 0 0,-1 0 0,0 0 0,1-1 0,-1 0 0,0 0 0,0-2 0,0 1 0,0-1 0,0 0 0,-1-1 0,1 0 0,-1-1 0,16-10 0,10-12 0,-2-1 0,-1-2 0,-1-1 0,51-66 0,-64 75 0,1 1 0,0 1 0,2 1 0,29-22 0,-21 18 0,44-46 0,132-152 0,-190 205 0,-1-1 0,-1 0 0,0-1 0,10-21 0,8-12 0,-19 36 0,0 1 0,1 0 0,0 1 0,21-17 0,-16 15 0,-1 0 0,22-27 0,19-37 0,-5-2 0,67-134 0,-90 146 0,-3-2 0,-3-1 0,27-132 0,-24 28 0,-18 106 0,3-122 0,-7 170 0,0 0 0,2 0 0,14-32 0,-9 25 0,8-32 0,22-142 0,18-232 0,-47 319 0,44-318 0,-19 223 0,-4 103 0,1-9 0,-14-2 0,5-135 0,-11 82 0,47-393 0,30-23 0,9-84 0,-88 556 0,37-449 0,-16 122 0,-8 152 0,0 72 0,-13 163 0,-9 38 0,0 0 0,2-19 0,-1 7 0,1-1 0,1 1 0,20-50 0,-7 22 0,6-23 0,51-179 0,-69 232 0,1 1 0,1 0 0,23-44 0,-22 53 0,1 0 0,29-32 0,-30 37 0,0 0 0,0 0 0,-2-1 0,1 0 0,13-30 0,-19 32 0,2 1 0,0 0 0,0 0 0,1 1 0,0-1 0,13-13 0,57-48 0,-49 47 0,-7 7 0,0 1 0,1 0 0,1 2 0,0 1 0,29-13 0,-37 19 0,0-1 0,25-20 0,17-10 0,-35 28 0,1 0 0,0 2 0,1 1 0,0 1 0,1 1 0,-1 1 0,41-3 0,181 6 0,-124 5 0,329-3 0,-434 0 0,0 2 0,0 0 0,0 1 0,0 0 0,0 2 0,0 0 0,-1 1 0,0 0 0,0 2 0,-1 0 0,0 0 0,0 1 0,19 17 0,-19-16 0,0-1 0,1 0 0,0-1 0,32 11 0,72 13 0,-77-22 0,60 22 0,-81-23 0,34 13 0,-1 2 0,82 49 0,-83-38 0,-13-10 0,62 50 0,-72-46 0,-2 1 0,-1 2 0,-2 0 0,0 2 0,37 68 0,-34-49 0,37 62 0,-54-97 0,0-1 0,2-1 0,0 0 0,23 19 0,-26-25 0,1 1 0,-2 0 0,1 1 0,-1 0 0,-1 0 0,15 27 0,-19-30 0,0-1 0,1 0 0,0 0 0,1 0 0,0-1 0,0 0 0,10 8 0,62 37 0,-54-37 0,36 29 0,-30-20 0,0-1 0,63 33 0,-65-38 0,45 35 0,13 10 0,-66-49 0,-2 1 0,0 1 0,-1 1 0,0 1 0,20 27 0,25 25 0,-21-25 0,-3 2 0,-1 2 0,-3 1 0,-2 2 0,-2 1 0,36 87 0,43 63 0,-46-90 0,-38-59 0,-23-44 0,1 0 0,1 0 0,0 0 0,0-1 0,1 0 0,0 0 0,1 0 0,0-1 0,15 15 0,8 2 0,-1 1 0,-1 2 0,-2 0 0,29 41 0,-38-48 0,0-1 0,1-1 0,24 20 0,-18-17 0,37 42 0,-25-15 0,42 79 0,-46-73 0,48 64 0,-51-82 0,13 15 0,47 79 0,120 203 0,-180-289 0,61 85 0,-41-48 0,73 141 0,-113-201 0,106 262 0,37 89 0,-134-334 0,-12-25 0,20 47 0,3-1 0,61 92 0,-70-124 0,108 138 0,-104-135 0,-1 1 0,37 68 0,-1 0 0,82 131 0,-28-16 0,-21-34 0,-21-41 0,-22-40 0,-43-90 0,0 0 0,1-1 0,0 0 0,13 12 0,17 21 0,122 202 0,-17-24 0,-21-66 0,-106-136 0,8 7 0,52 43 0,-54-51 0,0 0 0,-2 2 0,0 0 0,26 37 0,57 81 0,-83-112 0,-1 1 0,-2 1 0,-1 1 0,20 47 0,-17-33 0,28 44 0,0-12 0,80 136 0,-113-189 0,1-1 0,26 30 0,3 4 0,-14-18 0,1-1 0,41 35 0,14 14 0,-71-68 0,-1-1 0,2-1 0,0-1 0,1 0 0,0-1 0,1 0 0,0-2 0,31 15 0,-26-16 0,30 12 0,-2 3 0,81 49 0,2 8 0,-44-30 0,-71-38 0,0 1 0,22 21 0,-24-20 0,1 0 0,24 15 0,-13-12 0,-11-7 0,2 0 0,-1 0 0,1-2 0,22 8 0,2-1 0,46 24 0,-32-13 0,92 45 0,-64-30 0,89 31 0,-158-67 0,201 79 0,-204-77 0,0 0 0,-1 1 0,19 17 0,3 2 0,-19-17 0,11 9 0,33 18 0,-50-33 0,0 0 0,1-1 0,-1 0 0,1-1 0,0 0 0,-1-1 0,1 0 0,11 1 0,104 9 0,105 4 0,-73-22 0,215-35 0,-228 12 0,-120 24 0,-19 4 0,1 0 0,0 0 0,0-1 0,0 0 0,-1 0 0,1 0 0,-1 0 0,1-1 0,-1 0 0,0-1 0,8-6 0,33-37 0,-33 33 0,0 0 0,1 1 0,1 0 0,16-10 0,22-14 0,58-50 0,-63 47 0,70-46 0,-18 31 0,26-16 0,256-149 0,-340 196 0,57-43 0,-21 14 0,-48 33 0,0-2 0,-2-1 0,0-1 0,-2-1 0,33-40 0,-15 8 0,-2-3 0,-4-2 0,-2-1 0,34-84 0,-39 85 0,52-80 0,-31 56 0,83-128 0,-98 161 0,2 3 0,3 1 0,1 2 0,74-62 0,-92 86 0,-1-1 0,0 0 0,28-42 0,52-91 0,-61 88 0,25-48 0,-61 101 0,0 0 0,-1 0 0,-1-1 0,0 1 0,4-34 0,-1-176 0,-3 36 0,3 112 0,4 0 0,26-97 0,62-145 0,-89 286 0,58-152 0,26-87 0,-4-247 0,-56 266 0,8 12 0,11-26 0,-24 130 0,182-822 0,-199 919 0,0 2 0,31-60 0,8-24 0,60-290 0,-50 201 0,-55 190 0,48-109 0,-42 105 0,0-1 0,-2-1 0,-1 1 0,-1-2 0,9-55 0,-14 58 0,2 0 0,1 0 0,1 0 0,1 1 0,1 0 0,1 0 0,23-36 0,-18 36 0,2 1 0,26-28 0,-30 38 0,-1-1 0,0 0 0,-1-1 0,-1-1 0,-1 1 0,0-1 0,14-37 0,4-53 0,25-76 0,-35 135 0,41-81 0,-15 40 0,-4-3 0,32-110 0,-46 126 0,-9 21 0,-9 29 0,0 1 0,2 0 0,1 0 0,18-32 0,59-99 0,-9 31 0,-70 111 0,0 1 0,1-1 0,0 2 0,21-21 0,5-5 0,-23 24 0,1-1 0,1 2 0,1 0 0,28-18 0,75-36 0,8-5 0,-92 48 0,1 2 0,1 1 0,73-29 0,-91 46 0,0 0 0,1 0 0,-1 2 0,1 1 0,0 0 0,27 3 0,-23 0 0,0-2 0,1-1 0,38-6 0,-5-2 0,0 2 0,0 3 0,0 3 0,67 6 0,-91-2 0,0 3 0,0 0 0,0 3 0,-1 0 0,36 17 0,40 30 0,-76-37 0,59 24 0,173 44 0,-244-80 0,1 1 0,-1 0 0,0 1 0,27 18 0,72 56 0,-64-43 0,-13-2 0,-36-30 0,1 0 0,1-1 0,-1 0 0,1-1 0,10 6 0,2 0 0,-2 1 0,1 1 0,-2 1 0,32 31 0,-33-29 0,0-1 0,1 0 0,1-1 0,39 22 0,-16-14 0,-2 2 0,51 40 0,69 69 0,-136-113 0,23 24 0,50 61 0,-8-7 0,-37-46 0,-1 3 0,-4 2 0,-1 2 0,42 76 0,95 173 0,-153-259 0,92 135 0,-99-147 0,-3 2 0,0 0 0,-3 1 0,16 54 0,36 84 0,15-14 0,95 216 0,-172-364 0,0-1 0,1 1 0,0-1 0,1-1 0,1 0 0,1 0 0,0-1 0,14 14 0,-6-7 0,0 0 0,-1 2 0,-1 0 0,-1 1 0,23 47 0,-14-23 0,2-2 0,41 53 0,38 63 0,-60-64 0,60 185 0,-47-117 0,150 419 0,-188-529 0,34 60 0,-29-64 0,25 72 0,-34-74 0,253 670 0,-123-438 0,-134-260 0,1 0 0,0-2 0,2 0 0,29 29 0,26 35 0,77 132 0,-92-126 0,73 161 0,-111-213 0,70 160 0,62 217 0,-118-326 0,80 161 0,-71-163 0,-5 1 0,26 94 0,-2-5 0,99 168 0,-144-316 0,-2-5 0,8 17 0,24 65 0,-40-95 0,1 1 0,0-1 0,0 0 0,1-1 0,0 1 0,1-1 0,0-1 0,17 16 0,15 17 0,122 172 0,-156-205 0,-1 1 0,0-1 0,0 1 0,-1 0 0,0 1 0,-1-1 0,0 0 0,-1 1 0,0 0 0,0 0 0,-1 0 0,-1 14 0,0-10 0,1 0 0,1 0 0,1 0 0,0 0 0,0-1 0,7 16 0,78 177 0,10 25 0,-85-204 0,2 0 0,1-1 0,22 28 0,19 30 0,-31-37 0,-2 0 0,26 78 0,-42-104 0,0 1 0,2-2 0,0 1 0,2-1 0,0 0 0,21 26 0,24 32 0,-40-53 0,2 0 0,31 34 0,-30-40 0,-4-4 0,29 24 0,-33-30 0,-1 1 0,15 17 0,-21-21 0,1 0 0,0 0 0,0-1 0,0 0 0,1 0 0,0 0 0,0-1 0,1 0 0,-1-1 0,1 1 0,10 2 0,6 1 0,-1 1 0,1 1 0,31 18 0,-35-17 0,-7-6 28,0 1-1,1-2 0,19 5 0,10 3-1501,-25-6-5352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9CEE-F08F-FEBA-E1E9-59EBEADB906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SG" dirty="0"/>
          </a:p>
        </p:txBody>
      </p:sp>
      <p:sp>
        <p:nvSpPr>
          <p:cNvPr id="3" name="Subtitle 2">
            <a:extLst>
              <a:ext uri="{FF2B5EF4-FFF2-40B4-BE49-F238E27FC236}">
                <a16:creationId xmlns:a16="http://schemas.microsoft.com/office/drawing/2014/main" id="{52C1397C-B308-EEB7-28C3-4BAFF0B88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8FD92A7-1FAB-92D1-0A1E-E6FF0AAB7A13}"/>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5" name="Footer Placeholder 4">
            <a:extLst>
              <a:ext uri="{FF2B5EF4-FFF2-40B4-BE49-F238E27FC236}">
                <a16:creationId xmlns:a16="http://schemas.microsoft.com/office/drawing/2014/main" id="{DF4073ED-D000-5C56-76EF-B3728308CD4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54D0F5E-1877-767A-8ADA-6CA4414704B9}"/>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4285915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BF4AD-6720-F815-2C4A-DFF1CD04D777}"/>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C2C3C9C-ECF1-8286-1B47-F665E923B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6B1F81E-47E8-DA3A-06B1-1A0884840D3B}"/>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5" name="Footer Placeholder 4">
            <a:extLst>
              <a:ext uri="{FF2B5EF4-FFF2-40B4-BE49-F238E27FC236}">
                <a16:creationId xmlns:a16="http://schemas.microsoft.com/office/drawing/2014/main" id="{7457FBB3-A725-F4F7-EA02-3DA96222C5D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4487B92-D33D-DC71-89E5-ADCF6D11C90C}"/>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301899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7A990-76DB-254F-67D4-AFD009AD3C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6E0B72D-46C6-08A5-196B-D0248435C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AC7AB56-0ABF-E4A4-0688-429C7187473C}"/>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5" name="Footer Placeholder 4">
            <a:extLst>
              <a:ext uri="{FF2B5EF4-FFF2-40B4-BE49-F238E27FC236}">
                <a16:creationId xmlns:a16="http://schemas.microsoft.com/office/drawing/2014/main" id="{EADC970C-EB86-E343-86B5-7F26A7CEA09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CA3E060-7FC5-58DE-D51D-802F97511C62}"/>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427895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D18D-0F29-367F-44F6-12ECC0286C0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7F9AA6E-66F9-2480-008A-5C3AC874A9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C041610-D954-45E9-4170-504FD5D78208}"/>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5" name="Footer Placeholder 4">
            <a:extLst>
              <a:ext uri="{FF2B5EF4-FFF2-40B4-BE49-F238E27FC236}">
                <a16:creationId xmlns:a16="http://schemas.microsoft.com/office/drawing/2014/main" id="{F514EF47-8026-040F-9504-BD8DF76AA07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CAF2443-4EEE-4FA6-5114-CC4145945181}"/>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962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B564-2DDB-163C-E2D7-89BB6C74C0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39FE586-5FDC-E5F4-209A-BA0359513B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03B6A-C995-327F-0EB5-3F7EAE10EA63}"/>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5" name="Footer Placeholder 4">
            <a:extLst>
              <a:ext uri="{FF2B5EF4-FFF2-40B4-BE49-F238E27FC236}">
                <a16:creationId xmlns:a16="http://schemas.microsoft.com/office/drawing/2014/main" id="{3734AD06-50B0-684E-687F-885C994F235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4CA1DE0-A1F5-6606-60C1-5F630BEC463E}"/>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390938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7B48-F263-624E-D66E-8E03DCE0FA6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419248B-A6A7-F45A-CAFC-87ED609D3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A215AC14-301B-4045-1571-DC924C4A77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FEC4101-C334-35E8-051A-54640A001661}"/>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6" name="Footer Placeholder 5">
            <a:extLst>
              <a:ext uri="{FF2B5EF4-FFF2-40B4-BE49-F238E27FC236}">
                <a16:creationId xmlns:a16="http://schemas.microsoft.com/office/drawing/2014/main" id="{A802BFCC-D858-2B88-D560-1282781428A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99FB4B0-37CD-AE9F-1627-8611C040F1A2}"/>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122510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09E2-53AE-CB5F-A3BE-118F210AFF7A}"/>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0D95E8C-16E6-A7AB-D740-903C8469D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138384-1085-3141-1C1E-455913799F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ED59D0AE-71C8-E903-742E-C12A0E266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E0132E-9000-D96E-9D3B-167758748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B132A404-93BD-ABBA-F5EB-5E056B89DFEA}"/>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8" name="Footer Placeholder 7">
            <a:extLst>
              <a:ext uri="{FF2B5EF4-FFF2-40B4-BE49-F238E27FC236}">
                <a16:creationId xmlns:a16="http://schemas.microsoft.com/office/drawing/2014/main" id="{8452D799-1766-148E-AE11-0860C42F517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418DA5EE-B09A-D1AF-80A6-BF539D8AD265}"/>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136811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0FA2-EC7E-41CF-3DA1-2DF1A9EA614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A89CB9F-BAC4-6AF0-7AC1-DEB989B21D3F}"/>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4" name="Footer Placeholder 3">
            <a:extLst>
              <a:ext uri="{FF2B5EF4-FFF2-40B4-BE49-F238E27FC236}">
                <a16:creationId xmlns:a16="http://schemas.microsoft.com/office/drawing/2014/main" id="{E05E326D-7642-563A-3412-C171F53DACF8}"/>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233FB399-3BDA-8354-F410-E37B9BFFCDA5}"/>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249737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6FC4D-23B9-DA9F-E7E5-38FA07F71352}"/>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3" name="Footer Placeholder 2">
            <a:extLst>
              <a:ext uri="{FF2B5EF4-FFF2-40B4-BE49-F238E27FC236}">
                <a16:creationId xmlns:a16="http://schemas.microsoft.com/office/drawing/2014/main" id="{3ADD2A0B-18D8-E68B-A357-043891191D06}"/>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BC8F1F51-101B-26CB-3FAD-3339D6550820}"/>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308030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BC5-65A2-36BD-6951-9C3ADECB8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82D80EE-6FEC-134C-3729-F8AAEF57F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5AC1F32-FFE2-63BC-DB0A-C2068183E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25B7A-139C-FE5A-2768-5C6135006E8A}"/>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6" name="Footer Placeholder 5">
            <a:extLst>
              <a:ext uri="{FF2B5EF4-FFF2-40B4-BE49-F238E27FC236}">
                <a16:creationId xmlns:a16="http://schemas.microsoft.com/office/drawing/2014/main" id="{A917EB8D-3CD7-14CE-CE4D-9FDC67E365C1}"/>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8389646-8F3A-6C1E-EE7F-C5E55874E5F4}"/>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304696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3E8D-7E6E-62D2-453E-CF1158102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D9BCB3AE-8CD9-D0B8-DB15-2B8D25FB5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621F2AB-8F7A-0242-F2EB-0D28826FD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F64AF2-4531-7FDD-0BEE-D18BEBC7D116}"/>
              </a:ext>
            </a:extLst>
          </p:cNvPr>
          <p:cNvSpPr>
            <a:spLocks noGrp="1"/>
          </p:cNvSpPr>
          <p:nvPr>
            <p:ph type="dt" sz="half" idx="10"/>
          </p:nvPr>
        </p:nvSpPr>
        <p:spPr/>
        <p:txBody>
          <a:bodyPr/>
          <a:lstStyle/>
          <a:p>
            <a:fld id="{673A44E3-8618-49B5-A9A7-9B8A15251B1B}" type="datetimeFigureOut">
              <a:rPr lang="en-SG" smtClean="0"/>
              <a:t>8/7/2024</a:t>
            </a:fld>
            <a:endParaRPr lang="en-SG"/>
          </a:p>
        </p:txBody>
      </p:sp>
      <p:sp>
        <p:nvSpPr>
          <p:cNvPr id="6" name="Footer Placeholder 5">
            <a:extLst>
              <a:ext uri="{FF2B5EF4-FFF2-40B4-BE49-F238E27FC236}">
                <a16:creationId xmlns:a16="http://schemas.microsoft.com/office/drawing/2014/main" id="{4331AAB5-95CF-E2BD-76D9-FB38633D59A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B606C68-8120-654C-CFDF-54E7D712A57A}"/>
              </a:ext>
            </a:extLst>
          </p:cNvPr>
          <p:cNvSpPr>
            <a:spLocks noGrp="1"/>
          </p:cNvSpPr>
          <p:nvPr>
            <p:ph type="sldNum" sz="quarter" idx="12"/>
          </p:nvPr>
        </p:nvSpPr>
        <p:spPr/>
        <p:txBody>
          <a:bodyPr/>
          <a:lstStyle/>
          <a:p>
            <a:fld id="{B273DB40-ED91-494D-94BB-B33794E8FEC5}" type="slidenum">
              <a:rPr lang="en-SG" smtClean="0"/>
              <a:t>‹#›</a:t>
            </a:fld>
            <a:endParaRPr lang="en-SG"/>
          </a:p>
        </p:txBody>
      </p:sp>
    </p:spTree>
    <p:extLst>
      <p:ext uri="{BB962C8B-B14F-4D97-AF65-F5344CB8AC3E}">
        <p14:creationId xmlns:p14="http://schemas.microsoft.com/office/powerpoint/2010/main" val="76649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FD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D02BAD-5A22-3B70-480A-378E72E1E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SG" dirty="0"/>
          </a:p>
        </p:txBody>
      </p:sp>
      <p:sp>
        <p:nvSpPr>
          <p:cNvPr id="3" name="Text Placeholder 2">
            <a:extLst>
              <a:ext uri="{FF2B5EF4-FFF2-40B4-BE49-F238E27FC236}">
                <a16:creationId xmlns:a16="http://schemas.microsoft.com/office/drawing/2014/main" id="{808A8519-05A8-9D7F-D97D-08B45CE0C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Date Placeholder 3">
            <a:extLst>
              <a:ext uri="{FF2B5EF4-FFF2-40B4-BE49-F238E27FC236}">
                <a16:creationId xmlns:a16="http://schemas.microsoft.com/office/drawing/2014/main" id="{20454214-355F-F48E-173D-2CD76904F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3A44E3-8618-49B5-A9A7-9B8A15251B1B}" type="datetimeFigureOut">
              <a:rPr lang="en-SG" smtClean="0"/>
              <a:t>8/7/2024</a:t>
            </a:fld>
            <a:endParaRPr lang="en-SG"/>
          </a:p>
        </p:txBody>
      </p:sp>
      <p:sp>
        <p:nvSpPr>
          <p:cNvPr id="5" name="Footer Placeholder 4">
            <a:extLst>
              <a:ext uri="{FF2B5EF4-FFF2-40B4-BE49-F238E27FC236}">
                <a16:creationId xmlns:a16="http://schemas.microsoft.com/office/drawing/2014/main" id="{265A4128-B10C-6E74-1BC7-DF342504C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373CDBD3-EABF-624E-E6B1-5B065C982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73DB40-ED91-494D-94BB-B33794E8FEC5}" type="slidenum">
              <a:rPr lang="en-SG" smtClean="0"/>
              <a:t>‹#›</a:t>
            </a:fld>
            <a:endParaRPr lang="en-SG"/>
          </a:p>
        </p:txBody>
      </p:sp>
    </p:spTree>
    <p:extLst>
      <p:ext uri="{BB962C8B-B14F-4D97-AF65-F5344CB8AC3E}">
        <p14:creationId xmlns:p14="http://schemas.microsoft.com/office/powerpoint/2010/main" val="97056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data.cern.ch/"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8141-8B02-66DE-82C1-FC3B7982855C}"/>
              </a:ext>
            </a:extLst>
          </p:cNvPr>
          <p:cNvSpPr>
            <a:spLocks noGrp="1"/>
          </p:cNvSpPr>
          <p:nvPr>
            <p:ph type="ctrTitle"/>
          </p:nvPr>
        </p:nvSpPr>
        <p:spPr>
          <a:xfrm>
            <a:off x="834193" y="1122363"/>
            <a:ext cx="10523621" cy="2387600"/>
          </a:xfrm>
        </p:spPr>
        <p:txBody>
          <a:bodyPr/>
          <a:lstStyle/>
          <a:p>
            <a:r>
              <a:rPr lang="en-SG" dirty="0">
                <a:latin typeface="CMU Sans Serif" panose="02000603000000000000" pitchFamily="2" charset="0"/>
                <a:ea typeface="CMU Sans Serif" panose="02000603000000000000" pitchFamily="2" charset="0"/>
                <a:cs typeface="CMU Sans Serif" panose="02000603000000000000" pitchFamily="2" charset="0"/>
              </a:rPr>
              <a:t>Data, Graphs, and Pickering. </a:t>
            </a:r>
          </a:p>
        </p:txBody>
      </p:sp>
      <p:sp>
        <p:nvSpPr>
          <p:cNvPr id="3" name="Subtitle 2">
            <a:extLst>
              <a:ext uri="{FF2B5EF4-FFF2-40B4-BE49-F238E27FC236}">
                <a16:creationId xmlns:a16="http://schemas.microsoft.com/office/drawing/2014/main" id="{9B084BCF-3303-F2C8-97D7-7315CE25FFCC}"/>
              </a:ext>
            </a:extLst>
          </p:cNvPr>
          <p:cNvSpPr>
            <a:spLocks noGrp="1"/>
          </p:cNvSpPr>
          <p:nvPr>
            <p:ph type="subTitle" idx="1"/>
          </p:nvPr>
        </p:nvSpPr>
        <p:spPr/>
        <p:txBody>
          <a:bodyPr/>
          <a:lstStyle/>
          <a:p>
            <a:r>
              <a:rPr lang="en-SG" b="1" dirty="0">
                <a:latin typeface="CMU Sans Serif" panose="02000603000000000000" pitchFamily="2" charset="0"/>
                <a:ea typeface="CMU Sans Serif" panose="02000603000000000000" pitchFamily="2" charset="0"/>
                <a:cs typeface="CMU Sans Serif" panose="02000603000000000000" pitchFamily="2" charset="0"/>
              </a:rPr>
              <a:t>The historical roleplay no one ever asked for.</a:t>
            </a:r>
          </a:p>
          <a:p>
            <a:r>
              <a:rPr lang="en-SG" dirty="0"/>
              <a:t>Kushagra Shrivastava, CDLKO’24</a:t>
            </a:r>
            <a:endParaRPr lang="en-SG" dirty="0">
              <a:latin typeface="CMU Sans Serif" panose="02000603000000000000" pitchFamily="2" charset="0"/>
              <a:ea typeface="CMU Sans Serif" panose="02000603000000000000" pitchFamily="2" charset="0"/>
              <a:cs typeface="CMU Sans Serif" panose="02000603000000000000" pitchFamily="2" charset="0"/>
            </a:endParaRPr>
          </a:p>
        </p:txBody>
      </p:sp>
    </p:spTree>
    <p:extLst>
      <p:ext uri="{BB962C8B-B14F-4D97-AF65-F5344CB8AC3E}">
        <p14:creationId xmlns:p14="http://schemas.microsoft.com/office/powerpoint/2010/main" val="136969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1881</a:t>
            </a:r>
          </a:p>
        </p:txBody>
      </p:sp>
      <p:pic>
        <p:nvPicPr>
          <p:cNvPr id="9" name="Picture 8">
            <a:extLst>
              <a:ext uri="{FF2B5EF4-FFF2-40B4-BE49-F238E27FC236}">
                <a16:creationId xmlns:a16="http://schemas.microsoft.com/office/drawing/2014/main" id="{AD569399-1AD1-8770-33E3-EABA69DC7876}"/>
              </a:ext>
            </a:extLst>
          </p:cNvPr>
          <p:cNvPicPr>
            <a:picLocks noChangeAspect="1"/>
          </p:cNvPicPr>
          <p:nvPr/>
        </p:nvPicPr>
        <p:blipFill>
          <a:blip r:embed="rId2"/>
          <a:stretch>
            <a:fillRect/>
          </a:stretch>
        </p:blipFill>
        <p:spPr>
          <a:xfrm>
            <a:off x="1406185" y="1362039"/>
            <a:ext cx="9379629" cy="5276041"/>
          </a:xfrm>
          <a:prstGeom prst="rect">
            <a:avLst/>
          </a:prstGeom>
        </p:spPr>
      </p:pic>
      <p:sp>
        <p:nvSpPr>
          <p:cNvPr id="11" name="TextBox 10">
            <a:extLst>
              <a:ext uri="{FF2B5EF4-FFF2-40B4-BE49-F238E27FC236}">
                <a16:creationId xmlns:a16="http://schemas.microsoft.com/office/drawing/2014/main" id="{34C457A1-DA23-C210-597B-F5F931F502EC}"/>
              </a:ext>
            </a:extLst>
          </p:cNvPr>
          <p:cNvSpPr txBox="1"/>
          <p:nvPr/>
        </p:nvSpPr>
        <p:spPr>
          <a:xfrm>
            <a:off x="0" y="6638080"/>
            <a:ext cx="12192000" cy="230832"/>
          </a:xfrm>
          <a:prstGeom prst="rect">
            <a:avLst/>
          </a:prstGeom>
          <a:noFill/>
        </p:spPr>
        <p:txBody>
          <a:bodyPr wrap="square">
            <a:spAutoFit/>
          </a:bodyPr>
          <a:lstStyle/>
          <a:p>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ANMH </a:t>
            </a:r>
            <a:r>
              <a:rPr lang="en-US" sz="900" i="1" dirty="0">
                <a:effectLst/>
                <a:latin typeface="CMU Sans Serif" panose="02000603000000000000" pitchFamily="2" charset="0"/>
                <a:ea typeface="CMU Sans Serif" panose="02000603000000000000" pitchFamily="2" charset="0"/>
                <a:cs typeface="CMU Sans Serif" panose="02000603000000000000" pitchFamily="2" charset="0"/>
              </a:rPr>
              <a:t>‘Harvard Computers’: Women who analyzed the night sky: AMNH</a:t>
            </a:r>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 </a:t>
            </a:r>
            <a:r>
              <a:rPr lang="en-US" sz="900" i="1" dirty="0">
                <a:effectLst/>
                <a:latin typeface="CMU Sans Serif" panose="02000603000000000000" pitchFamily="2" charset="0"/>
                <a:ea typeface="CMU Sans Serif" panose="02000603000000000000" pitchFamily="2" charset="0"/>
                <a:cs typeface="CMU Sans Serif" panose="02000603000000000000" pitchFamily="2" charset="0"/>
              </a:rPr>
              <a:t>American Museum of Natural History</a:t>
            </a:r>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 Available at: https://www.amnh.org/explore/news-blogs/news-posts/the-harvard-computers (Accessed: 08 July 2024). </a:t>
            </a:r>
          </a:p>
        </p:txBody>
      </p:sp>
    </p:spTree>
    <p:extLst>
      <p:ext uri="{BB962C8B-B14F-4D97-AF65-F5344CB8AC3E}">
        <p14:creationId xmlns:p14="http://schemas.microsoft.com/office/powerpoint/2010/main" val="1930035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i="1" dirty="0"/>
              <a:t>Not a mere mortal…</a:t>
            </a:r>
          </a:p>
        </p:txBody>
      </p:sp>
      <p:pic>
        <p:nvPicPr>
          <p:cNvPr id="9" name="Picture 8">
            <a:extLst>
              <a:ext uri="{FF2B5EF4-FFF2-40B4-BE49-F238E27FC236}">
                <a16:creationId xmlns:a16="http://schemas.microsoft.com/office/drawing/2014/main" id="{AD569399-1AD1-8770-33E3-EABA69DC7876}"/>
              </a:ext>
            </a:extLst>
          </p:cNvPr>
          <p:cNvPicPr>
            <a:picLocks noChangeAspect="1"/>
          </p:cNvPicPr>
          <p:nvPr/>
        </p:nvPicPr>
        <p:blipFill>
          <a:blip r:embed="rId2"/>
          <a:stretch>
            <a:fillRect/>
          </a:stretch>
        </p:blipFill>
        <p:spPr>
          <a:xfrm>
            <a:off x="1406185" y="1362039"/>
            <a:ext cx="9379629" cy="5276041"/>
          </a:xfrm>
          <a:prstGeom prst="rect">
            <a:avLst/>
          </a:prstGeom>
        </p:spPr>
      </p:pic>
      <p:sp>
        <p:nvSpPr>
          <p:cNvPr id="3" name="Rectangle 2">
            <a:extLst>
              <a:ext uri="{FF2B5EF4-FFF2-40B4-BE49-F238E27FC236}">
                <a16:creationId xmlns:a16="http://schemas.microsoft.com/office/drawing/2014/main" id="{386BC899-7247-C5DA-EB5F-F9C9DE13E884}"/>
              </a:ext>
            </a:extLst>
          </p:cNvPr>
          <p:cNvSpPr/>
          <p:nvPr/>
        </p:nvSpPr>
        <p:spPr>
          <a:xfrm>
            <a:off x="1406185" y="1356253"/>
            <a:ext cx="3362585" cy="5276041"/>
          </a:xfrm>
          <a:prstGeom prst="rect">
            <a:avLst/>
          </a:prstGeom>
          <a:solidFill>
            <a:schemeClr val="tx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a:extLst>
              <a:ext uri="{FF2B5EF4-FFF2-40B4-BE49-F238E27FC236}">
                <a16:creationId xmlns:a16="http://schemas.microsoft.com/office/drawing/2014/main" id="{55B5C8A0-1DF1-2823-E66B-2346B9D2B8CD}"/>
              </a:ext>
            </a:extLst>
          </p:cNvPr>
          <p:cNvSpPr/>
          <p:nvPr/>
        </p:nvSpPr>
        <p:spPr>
          <a:xfrm>
            <a:off x="6379992" y="1356252"/>
            <a:ext cx="4405822" cy="5276041"/>
          </a:xfrm>
          <a:prstGeom prst="rect">
            <a:avLst/>
          </a:prstGeom>
          <a:solidFill>
            <a:schemeClr val="tx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 name="Rectangle 4">
            <a:extLst>
              <a:ext uri="{FF2B5EF4-FFF2-40B4-BE49-F238E27FC236}">
                <a16:creationId xmlns:a16="http://schemas.microsoft.com/office/drawing/2014/main" id="{BC51AB78-6EFB-D362-0FF2-8D5236D15D05}"/>
              </a:ext>
            </a:extLst>
          </p:cNvPr>
          <p:cNvSpPr/>
          <p:nvPr/>
        </p:nvSpPr>
        <p:spPr>
          <a:xfrm>
            <a:off x="4768770" y="1357277"/>
            <a:ext cx="1611222" cy="1091793"/>
          </a:xfrm>
          <a:prstGeom prst="rect">
            <a:avLst/>
          </a:prstGeom>
          <a:solidFill>
            <a:schemeClr val="tx1">
              <a:alpha val="8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a:extLst>
              <a:ext uri="{FF2B5EF4-FFF2-40B4-BE49-F238E27FC236}">
                <a16:creationId xmlns:a16="http://schemas.microsoft.com/office/drawing/2014/main" id="{0F80BDEB-C522-607C-ECAA-8997A0582CA8}"/>
              </a:ext>
            </a:extLst>
          </p:cNvPr>
          <p:cNvSpPr txBox="1"/>
          <p:nvPr/>
        </p:nvSpPr>
        <p:spPr>
          <a:xfrm>
            <a:off x="0" y="6638080"/>
            <a:ext cx="12192000" cy="230832"/>
          </a:xfrm>
          <a:prstGeom prst="rect">
            <a:avLst/>
          </a:prstGeom>
          <a:noFill/>
        </p:spPr>
        <p:txBody>
          <a:bodyPr wrap="square">
            <a:spAutoFit/>
          </a:bodyPr>
          <a:lstStyle/>
          <a:p>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ANMH </a:t>
            </a:r>
            <a:r>
              <a:rPr lang="en-US" sz="900" i="1" dirty="0">
                <a:effectLst/>
                <a:latin typeface="CMU Sans Serif" panose="02000603000000000000" pitchFamily="2" charset="0"/>
                <a:ea typeface="CMU Sans Serif" panose="02000603000000000000" pitchFamily="2" charset="0"/>
                <a:cs typeface="CMU Sans Serif" panose="02000603000000000000" pitchFamily="2" charset="0"/>
              </a:rPr>
              <a:t>‘Harvard Computers’: Women who analyzed the night sky: AMNH</a:t>
            </a:r>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 </a:t>
            </a:r>
            <a:r>
              <a:rPr lang="en-US" sz="900" i="1" dirty="0">
                <a:effectLst/>
                <a:latin typeface="CMU Sans Serif" panose="02000603000000000000" pitchFamily="2" charset="0"/>
                <a:ea typeface="CMU Sans Serif" panose="02000603000000000000" pitchFamily="2" charset="0"/>
                <a:cs typeface="CMU Sans Serif" panose="02000603000000000000" pitchFamily="2" charset="0"/>
              </a:rPr>
              <a:t>American Museum of Natural History</a:t>
            </a:r>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 Available at: https://www.amnh.org/explore/news-blogs/news-posts/the-harvard-computers (Accessed: 08 July 2024). </a:t>
            </a:r>
          </a:p>
        </p:txBody>
      </p:sp>
    </p:spTree>
    <p:extLst>
      <p:ext uri="{BB962C8B-B14F-4D97-AF65-F5344CB8AC3E}">
        <p14:creationId xmlns:p14="http://schemas.microsoft.com/office/powerpoint/2010/main" val="181065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The real stuff …</a:t>
            </a:r>
          </a:p>
        </p:txBody>
      </p:sp>
      <p:pic>
        <p:nvPicPr>
          <p:cNvPr id="7" name="Picture 6">
            <a:extLst>
              <a:ext uri="{FF2B5EF4-FFF2-40B4-BE49-F238E27FC236}">
                <a16:creationId xmlns:a16="http://schemas.microsoft.com/office/drawing/2014/main" id="{079651CB-1A0A-699F-9770-F2AEACEDE314}"/>
              </a:ext>
            </a:extLst>
          </p:cNvPr>
          <p:cNvPicPr>
            <a:picLocks noChangeAspect="1"/>
          </p:cNvPicPr>
          <p:nvPr/>
        </p:nvPicPr>
        <p:blipFill rotWithShape="1">
          <a:blip r:embed="rId2"/>
          <a:srcRect l="4200" r="6135" b="2644"/>
          <a:stretch/>
        </p:blipFill>
        <p:spPr>
          <a:xfrm>
            <a:off x="1859279" y="1373413"/>
            <a:ext cx="8473441" cy="5073107"/>
          </a:xfrm>
          <a:prstGeom prst="rect">
            <a:avLst/>
          </a:prstGeom>
        </p:spPr>
      </p:pic>
      <p:sp>
        <p:nvSpPr>
          <p:cNvPr id="8" name="TextBox 7">
            <a:extLst>
              <a:ext uri="{FF2B5EF4-FFF2-40B4-BE49-F238E27FC236}">
                <a16:creationId xmlns:a16="http://schemas.microsoft.com/office/drawing/2014/main" id="{5289971C-CAB0-9DE4-CE35-149CCF0FFC6A}"/>
              </a:ext>
            </a:extLst>
          </p:cNvPr>
          <p:cNvSpPr txBox="1"/>
          <p:nvPr/>
        </p:nvSpPr>
        <p:spPr>
          <a:xfrm>
            <a:off x="0" y="6638080"/>
            <a:ext cx="12192000" cy="230832"/>
          </a:xfrm>
          <a:prstGeom prst="rect">
            <a:avLst/>
          </a:prstGeom>
          <a:noFill/>
        </p:spPr>
        <p:txBody>
          <a:bodyPr wrap="square">
            <a:spAutoFit/>
          </a:bodyPr>
          <a:lstStyle/>
          <a:p>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Leavitt, H. S., &amp; Pickering, E. C. 1912, Harvard College Observatory Circular, 173, 1. https:// ui.adsabs.harvard.edu/abs/1912HarCi.173....1L </a:t>
            </a:r>
          </a:p>
        </p:txBody>
      </p:sp>
    </p:spTree>
    <p:extLst>
      <p:ext uri="{BB962C8B-B14F-4D97-AF65-F5344CB8AC3E}">
        <p14:creationId xmlns:p14="http://schemas.microsoft.com/office/powerpoint/2010/main" val="295359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46D6C-BB15-A9B6-1E27-D7F5E526CBB6}"/>
              </a:ext>
            </a:extLst>
          </p:cNvPr>
          <p:cNvSpPr>
            <a:spLocks noGrp="1"/>
          </p:cNvSpPr>
          <p:nvPr>
            <p:ph type="title"/>
          </p:nvPr>
        </p:nvSpPr>
        <p:spPr/>
        <p:txBody>
          <a:bodyPr/>
          <a:lstStyle/>
          <a:p>
            <a:r>
              <a:rPr lang="en-SG" dirty="0"/>
              <a:t>Part 2: We all is her</a:t>
            </a:r>
          </a:p>
        </p:txBody>
      </p:sp>
      <p:sp>
        <p:nvSpPr>
          <p:cNvPr id="5" name="Text Placeholder 4">
            <a:extLst>
              <a:ext uri="{FF2B5EF4-FFF2-40B4-BE49-F238E27FC236}">
                <a16:creationId xmlns:a16="http://schemas.microsoft.com/office/drawing/2014/main" id="{2E8073C0-6E58-9C8E-22E4-06DC3F8C5EDD}"/>
              </a:ext>
            </a:extLst>
          </p:cNvPr>
          <p:cNvSpPr>
            <a:spLocks noGrp="1"/>
          </p:cNvSpPr>
          <p:nvPr>
            <p:ph type="body" idx="1"/>
          </p:nvPr>
        </p:nvSpPr>
        <p:spPr/>
        <p:txBody>
          <a:bodyPr/>
          <a:lstStyle/>
          <a:p>
            <a:r>
              <a:rPr lang="en-SG" dirty="0"/>
              <a:t>It is your time to show-off your (drawing) skills.</a:t>
            </a:r>
          </a:p>
        </p:txBody>
      </p:sp>
      <p:cxnSp>
        <p:nvCxnSpPr>
          <p:cNvPr id="7" name="Straight Connector 6">
            <a:extLst>
              <a:ext uri="{FF2B5EF4-FFF2-40B4-BE49-F238E27FC236}">
                <a16:creationId xmlns:a16="http://schemas.microsoft.com/office/drawing/2014/main" id="{7C19BCCD-1FE6-53ED-C50A-3A59A6F450AE}"/>
              </a:ext>
            </a:extLst>
          </p:cNvPr>
          <p:cNvCxnSpPr>
            <a:cxnSpLocks/>
          </p:cNvCxnSpPr>
          <p:nvPr/>
        </p:nvCxnSpPr>
        <p:spPr>
          <a:xfrm>
            <a:off x="831850" y="4462272"/>
            <a:ext cx="934542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16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a:xfrm>
            <a:off x="838200" y="2766218"/>
            <a:ext cx="10515600" cy="1325563"/>
          </a:xfrm>
        </p:spPr>
        <p:txBody>
          <a:bodyPr/>
          <a:lstStyle/>
          <a:p>
            <a:pPr algn="ctr"/>
            <a:r>
              <a:rPr lang="en-SG" dirty="0"/>
              <a:t>Focus on me.</a:t>
            </a:r>
          </a:p>
        </p:txBody>
      </p:sp>
    </p:spTree>
    <p:extLst>
      <p:ext uri="{BB962C8B-B14F-4D97-AF65-F5344CB8AC3E}">
        <p14:creationId xmlns:p14="http://schemas.microsoft.com/office/powerpoint/2010/main" val="166376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46D6C-BB15-A9B6-1E27-D7F5E526CBB6}"/>
              </a:ext>
            </a:extLst>
          </p:cNvPr>
          <p:cNvSpPr>
            <a:spLocks noGrp="1"/>
          </p:cNvSpPr>
          <p:nvPr>
            <p:ph type="title"/>
          </p:nvPr>
        </p:nvSpPr>
        <p:spPr/>
        <p:txBody>
          <a:bodyPr/>
          <a:lstStyle/>
          <a:p>
            <a:r>
              <a:rPr lang="en-SG" dirty="0"/>
              <a:t>Part 3: SHOW-TIME</a:t>
            </a:r>
          </a:p>
        </p:txBody>
      </p:sp>
      <p:sp>
        <p:nvSpPr>
          <p:cNvPr id="5" name="Text Placeholder 4">
            <a:extLst>
              <a:ext uri="{FF2B5EF4-FFF2-40B4-BE49-F238E27FC236}">
                <a16:creationId xmlns:a16="http://schemas.microsoft.com/office/drawing/2014/main" id="{2E8073C0-6E58-9C8E-22E4-06DC3F8C5EDD}"/>
              </a:ext>
            </a:extLst>
          </p:cNvPr>
          <p:cNvSpPr>
            <a:spLocks noGrp="1"/>
          </p:cNvSpPr>
          <p:nvPr>
            <p:ph type="body" idx="1"/>
          </p:nvPr>
        </p:nvSpPr>
        <p:spPr/>
        <p:txBody>
          <a:bodyPr/>
          <a:lstStyle/>
          <a:p>
            <a:r>
              <a:rPr lang="en-SG" dirty="0"/>
              <a:t>Get ready humans</a:t>
            </a:r>
          </a:p>
        </p:txBody>
      </p:sp>
      <p:cxnSp>
        <p:nvCxnSpPr>
          <p:cNvPr id="7" name="Straight Connector 6">
            <a:extLst>
              <a:ext uri="{FF2B5EF4-FFF2-40B4-BE49-F238E27FC236}">
                <a16:creationId xmlns:a16="http://schemas.microsoft.com/office/drawing/2014/main" id="{7C19BCCD-1FE6-53ED-C50A-3A59A6F450AE}"/>
              </a:ext>
            </a:extLst>
          </p:cNvPr>
          <p:cNvCxnSpPr>
            <a:cxnSpLocks/>
          </p:cNvCxnSpPr>
          <p:nvPr/>
        </p:nvCxnSpPr>
        <p:spPr>
          <a:xfrm>
            <a:off x="831850" y="4462272"/>
            <a:ext cx="934542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042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a:xfrm>
            <a:off x="838200" y="2766218"/>
            <a:ext cx="10515600" cy="1325563"/>
          </a:xfrm>
        </p:spPr>
        <p:txBody>
          <a:bodyPr/>
          <a:lstStyle/>
          <a:p>
            <a:pPr algn="ctr"/>
            <a:r>
              <a:rPr lang="en-SG" dirty="0"/>
              <a:t>Focus on others.</a:t>
            </a:r>
          </a:p>
        </p:txBody>
      </p:sp>
    </p:spTree>
    <p:extLst>
      <p:ext uri="{BB962C8B-B14F-4D97-AF65-F5344CB8AC3E}">
        <p14:creationId xmlns:p14="http://schemas.microsoft.com/office/powerpoint/2010/main" val="404842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a:t>My Attempt – Mathematical Wonders</a:t>
            </a:r>
            <a:endParaRPr lang="en-SG" dirty="0"/>
          </a:p>
        </p:txBody>
      </p:sp>
      <p:pic>
        <p:nvPicPr>
          <p:cNvPr id="4" name="Picture 3" descr="A piece of paper with numbers&#10;&#10;Description automatically generated">
            <a:extLst>
              <a:ext uri="{FF2B5EF4-FFF2-40B4-BE49-F238E27FC236}">
                <a16:creationId xmlns:a16="http://schemas.microsoft.com/office/drawing/2014/main" id="{8FC22588-E594-6E97-36C2-B064904EE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904" y="1447956"/>
            <a:ext cx="3537995" cy="5044919"/>
          </a:xfrm>
          <a:prstGeom prst="rect">
            <a:avLst/>
          </a:prstGeom>
        </p:spPr>
      </p:pic>
      <p:sp>
        <p:nvSpPr>
          <p:cNvPr id="5" name="Content Placeholder 2">
            <a:extLst>
              <a:ext uri="{FF2B5EF4-FFF2-40B4-BE49-F238E27FC236}">
                <a16:creationId xmlns:a16="http://schemas.microsoft.com/office/drawing/2014/main" id="{6C4EA80B-B4C7-CAFE-81B8-B2B12911BDFD}"/>
              </a:ext>
            </a:extLst>
          </p:cNvPr>
          <p:cNvSpPr>
            <a:spLocks noGrp="1"/>
          </p:cNvSpPr>
          <p:nvPr>
            <p:ph idx="1"/>
          </p:nvPr>
        </p:nvSpPr>
        <p:spPr>
          <a:xfrm>
            <a:off x="5486400" y="1542161"/>
            <a:ext cx="5867400" cy="4351338"/>
          </a:xfrm>
        </p:spPr>
        <p:txBody>
          <a:bodyPr anchor="ctr">
            <a:normAutofit/>
          </a:bodyPr>
          <a:lstStyle/>
          <a:p>
            <a:pPr marL="0" indent="0" algn="ctr">
              <a:buNone/>
            </a:pPr>
            <a:r>
              <a:rPr lang="en-SG" sz="2400" dirty="0"/>
              <a:t>days </a:t>
            </a:r>
            <a:r>
              <a:rPr lang="en-SG" sz="2400" dirty="0">
                <a:sym typeface="Wingdings" panose="05000000000000000000" pitchFamily="2" charset="2"/>
              </a:rPr>
              <a:t> ln(days)</a:t>
            </a:r>
            <a:endParaRPr lang="en-SG" sz="2400" dirty="0"/>
          </a:p>
        </p:txBody>
      </p:sp>
    </p:spTree>
    <p:extLst>
      <p:ext uri="{BB962C8B-B14F-4D97-AF65-F5344CB8AC3E}">
        <p14:creationId xmlns:p14="http://schemas.microsoft.com/office/powerpoint/2010/main" val="262624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a:t>My Attempt – Mathematical Wonders</a:t>
            </a:r>
            <a:endParaRPr lang="en-SG" dirty="0"/>
          </a:p>
        </p:txBody>
      </p:sp>
      <p:pic>
        <p:nvPicPr>
          <p:cNvPr id="7" name="Picture 6">
            <a:extLst>
              <a:ext uri="{FF2B5EF4-FFF2-40B4-BE49-F238E27FC236}">
                <a16:creationId xmlns:a16="http://schemas.microsoft.com/office/drawing/2014/main" id="{FBBADA77-89EE-A6C6-20FE-F6A96B9A9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501" y="1422583"/>
            <a:ext cx="6554998" cy="4948980"/>
          </a:xfrm>
          <a:prstGeom prst="rect">
            <a:avLst/>
          </a:prstGeom>
        </p:spPr>
      </p:pic>
    </p:spTree>
    <p:extLst>
      <p:ext uri="{BB962C8B-B14F-4D97-AF65-F5344CB8AC3E}">
        <p14:creationId xmlns:p14="http://schemas.microsoft.com/office/powerpoint/2010/main" val="1095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46D6C-BB15-A9B6-1E27-D7F5E526CBB6}"/>
              </a:ext>
            </a:extLst>
          </p:cNvPr>
          <p:cNvSpPr>
            <a:spLocks noGrp="1"/>
          </p:cNvSpPr>
          <p:nvPr>
            <p:ph type="title"/>
          </p:nvPr>
        </p:nvSpPr>
        <p:spPr/>
        <p:txBody>
          <a:bodyPr/>
          <a:lstStyle/>
          <a:p>
            <a:r>
              <a:rPr lang="en-SG" dirty="0"/>
              <a:t>Part 4: The implication</a:t>
            </a:r>
          </a:p>
        </p:txBody>
      </p:sp>
      <p:sp>
        <p:nvSpPr>
          <p:cNvPr id="5" name="Text Placeholder 4">
            <a:extLst>
              <a:ext uri="{FF2B5EF4-FFF2-40B4-BE49-F238E27FC236}">
                <a16:creationId xmlns:a16="http://schemas.microsoft.com/office/drawing/2014/main" id="{2E8073C0-6E58-9C8E-22E4-06DC3F8C5EDD}"/>
              </a:ext>
            </a:extLst>
          </p:cNvPr>
          <p:cNvSpPr>
            <a:spLocks noGrp="1"/>
          </p:cNvSpPr>
          <p:nvPr>
            <p:ph type="body" idx="1"/>
          </p:nvPr>
        </p:nvSpPr>
        <p:spPr/>
        <p:txBody>
          <a:bodyPr/>
          <a:lstStyle/>
          <a:p>
            <a:r>
              <a:rPr lang="en-SG" dirty="0"/>
              <a:t>Let us pull everything together.</a:t>
            </a:r>
          </a:p>
        </p:txBody>
      </p:sp>
      <p:cxnSp>
        <p:nvCxnSpPr>
          <p:cNvPr id="7" name="Straight Connector 6">
            <a:extLst>
              <a:ext uri="{FF2B5EF4-FFF2-40B4-BE49-F238E27FC236}">
                <a16:creationId xmlns:a16="http://schemas.microsoft.com/office/drawing/2014/main" id="{7C19BCCD-1FE6-53ED-C50A-3A59A6F450AE}"/>
              </a:ext>
            </a:extLst>
          </p:cNvPr>
          <p:cNvCxnSpPr>
            <a:cxnSpLocks/>
          </p:cNvCxnSpPr>
          <p:nvPr/>
        </p:nvCxnSpPr>
        <p:spPr>
          <a:xfrm>
            <a:off x="831850" y="4462272"/>
            <a:ext cx="934542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50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4963-1804-49EA-169E-9968040A00D7}"/>
              </a:ext>
            </a:extLst>
          </p:cNvPr>
          <p:cNvSpPr>
            <a:spLocks noGrp="1"/>
          </p:cNvSpPr>
          <p:nvPr>
            <p:ph type="title"/>
          </p:nvPr>
        </p:nvSpPr>
        <p:spPr/>
        <p:txBody>
          <a:bodyPr/>
          <a:lstStyle/>
          <a:p>
            <a:pPr algn="ctr"/>
            <a:r>
              <a:rPr lang="en-SG" dirty="0"/>
              <a:t>Disclaimer</a:t>
            </a:r>
          </a:p>
        </p:txBody>
      </p:sp>
      <p:sp>
        <p:nvSpPr>
          <p:cNvPr id="3" name="Content Placeholder 2">
            <a:extLst>
              <a:ext uri="{FF2B5EF4-FFF2-40B4-BE49-F238E27FC236}">
                <a16:creationId xmlns:a16="http://schemas.microsoft.com/office/drawing/2014/main" id="{902CCF7E-5AEA-84A2-4DFB-83F31EC99A07}"/>
              </a:ext>
            </a:extLst>
          </p:cNvPr>
          <p:cNvSpPr>
            <a:spLocks noGrp="1"/>
          </p:cNvSpPr>
          <p:nvPr>
            <p:ph idx="1"/>
          </p:nvPr>
        </p:nvSpPr>
        <p:spPr>
          <a:xfrm>
            <a:off x="838200" y="1690688"/>
            <a:ext cx="10515600" cy="4351338"/>
          </a:xfrm>
        </p:spPr>
        <p:txBody>
          <a:bodyPr anchor="ctr">
            <a:normAutofit/>
          </a:bodyPr>
          <a:lstStyle/>
          <a:p>
            <a:pPr marL="0" indent="0" algn="ctr">
              <a:buNone/>
            </a:pPr>
            <a:r>
              <a:rPr lang="en-SG" sz="2400" dirty="0"/>
              <a:t>I am testing a new format of a workshop today. If you have suggestions about the execution, content, flow, etc of the workshop, please inform me. However, if you have any issue with the artistic choice of my workshop, keep your opinion to yourself.</a:t>
            </a:r>
          </a:p>
        </p:txBody>
      </p:sp>
    </p:spTree>
    <p:extLst>
      <p:ext uri="{BB962C8B-B14F-4D97-AF65-F5344CB8AC3E}">
        <p14:creationId xmlns:p14="http://schemas.microsoft.com/office/powerpoint/2010/main" val="1824932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Magnitude</a:t>
            </a:r>
          </a:p>
        </p:txBody>
      </p:sp>
      <p:sp>
        <p:nvSpPr>
          <p:cNvPr id="3" name="Content Placeholder 2">
            <a:extLst>
              <a:ext uri="{FF2B5EF4-FFF2-40B4-BE49-F238E27FC236}">
                <a16:creationId xmlns:a16="http://schemas.microsoft.com/office/drawing/2014/main" id="{2C807DB2-6884-F5EB-2517-6A0A392843B1}"/>
              </a:ext>
            </a:extLst>
          </p:cNvPr>
          <p:cNvSpPr>
            <a:spLocks noGrp="1"/>
          </p:cNvSpPr>
          <p:nvPr>
            <p:ph idx="1"/>
          </p:nvPr>
        </p:nvSpPr>
        <p:spPr>
          <a:xfrm>
            <a:off x="838200" y="1542161"/>
            <a:ext cx="10515600" cy="4351338"/>
          </a:xfrm>
        </p:spPr>
        <p:txBody>
          <a:bodyPr anchor="ctr">
            <a:normAutofit/>
          </a:bodyPr>
          <a:lstStyle/>
          <a:p>
            <a:pPr marL="0" indent="0" algn="ctr">
              <a:buNone/>
            </a:pPr>
            <a:r>
              <a:rPr lang="en-SG" sz="2400" dirty="0"/>
              <a:t>Live demonstration</a:t>
            </a:r>
          </a:p>
        </p:txBody>
      </p:sp>
    </p:spTree>
    <p:extLst>
      <p:ext uri="{BB962C8B-B14F-4D97-AF65-F5344CB8AC3E}">
        <p14:creationId xmlns:p14="http://schemas.microsoft.com/office/powerpoint/2010/main" val="24982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The issue with </a:t>
            </a:r>
            <a:r>
              <a:rPr lang="en-SG" i="1" dirty="0"/>
              <a:t>Magnitude</a:t>
            </a:r>
          </a:p>
        </p:txBody>
      </p:sp>
      <p:sp>
        <p:nvSpPr>
          <p:cNvPr id="3" name="Content Placeholder 2">
            <a:extLst>
              <a:ext uri="{FF2B5EF4-FFF2-40B4-BE49-F238E27FC236}">
                <a16:creationId xmlns:a16="http://schemas.microsoft.com/office/drawing/2014/main" id="{2C807DB2-6884-F5EB-2517-6A0A392843B1}"/>
              </a:ext>
            </a:extLst>
          </p:cNvPr>
          <p:cNvSpPr>
            <a:spLocks noGrp="1"/>
          </p:cNvSpPr>
          <p:nvPr>
            <p:ph idx="1"/>
          </p:nvPr>
        </p:nvSpPr>
        <p:spPr>
          <a:xfrm>
            <a:off x="838200" y="1542161"/>
            <a:ext cx="10515600" cy="4351338"/>
          </a:xfrm>
        </p:spPr>
        <p:txBody>
          <a:bodyPr anchor="ctr">
            <a:normAutofit/>
          </a:bodyPr>
          <a:lstStyle/>
          <a:p>
            <a:pPr marL="0" indent="0" algn="ctr">
              <a:buNone/>
            </a:pPr>
            <a:r>
              <a:rPr lang="en-SG" sz="2400" dirty="0"/>
              <a:t>Another live demonstration</a:t>
            </a:r>
          </a:p>
        </p:txBody>
      </p:sp>
    </p:spTree>
    <p:extLst>
      <p:ext uri="{BB962C8B-B14F-4D97-AF65-F5344CB8AC3E}">
        <p14:creationId xmlns:p14="http://schemas.microsoft.com/office/powerpoint/2010/main" val="82440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Period</a:t>
            </a:r>
          </a:p>
        </p:txBody>
      </p:sp>
      <p:cxnSp>
        <p:nvCxnSpPr>
          <p:cNvPr id="5" name="Straight Arrow Connector 4">
            <a:extLst>
              <a:ext uri="{FF2B5EF4-FFF2-40B4-BE49-F238E27FC236}">
                <a16:creationId xmlns:a16="http://schemas.microsoft.com/office/drawing/2014/main" id="{8D43DAD4-0E5F-9650-907C-B03CD03EDA37}"/>
              </a:ext>
            </a:extLst>
          </p:cNvPr>
          <p:cNvCxnSpPr/>
          <p:nvPr/>
        </p:nvCxnSpPr>
        <p:spPr>
          <a:xfrm flipV="1">
            <a:off x="1102360" y="1690688"/>
            <a:ext cx="0" cy="4384992"/>
          </a:xfrm>
          <a:prstGeom prst="straightConnector1">
            <a:avLst/>
          </a:prstGeom>
          <a:ln>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B5327C1-DF3F-0950-CC28-08224F290DE4}"/>
              </a:ext>
            </a:extLst>
          </p:cNvPr>
          <p:cNvCxnSpPr>
            <a:cxnSpLocks/>
          </p:cNvCxnSpPr>
          <p:nvPr/>
        </p:nvCxnSpPr>
        <p:spPr>
          <a:xfrm>
            <a:off x="853440" y="5842000"/>
            <a:ext cx="10764520" cy="0"/>
          </a:xfrm>
          <a:prstGeom prst="straightConnector1">
            <a:avLst/>
          </a:prstGeom>
          <a:ln>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5D937DE3-550D-57B6-EC9B-B93D8CB1FF4C}"/>
                  </a:ext>
                </a:extLst>
              </p14:cNvPr>
              <p14:cNvContentPartPr/>
              <p14:nvPr/>
            </p14:nvContentPartPr>
            <p14:xfrm>
              <a:off x="1422320" y="1634120"/>
              <a:ext cx="10172880" cy="4103640"/>
            </p14:xfrm>
          </p:contentPart>
        </mc:Choice>
        <mc:Fallback xmlns="">
          <p:pic>
            <p:nvPicPr>
              <p:cNvPr id="8" name="Ink 7">
                <a:extLst>
                  <a:ext uri="{FF2B5EF4-FFF2-40B4-BE49-F238E27FC236}">
                    <a16:creationId xmlns:a16="http://schemas.microsoft.com/office/drawing/2014/main" id="{5D937DE3-550D-57B6-EC9B-B93D8CB1FF4C}"/>
                  </a:ext>
                </a:extLst>
              </p:cNvPr>
              <p:cNvPicPr/>
              <p:nvPr/>
            </p:nvPicPr>
            <p:blipFill>
              <a:blip r:embed="rId3"/>
              <a:stretch>
                <a:fillRect/>
              </a:stretch>
            </p:blipFill>
            <p:spPr>
              <a:xfrm>
                <a:off x="1418000" y="1629800"/>
                <a:ext cx="10181520" cy="4112280"/>
              </a:xfrm>
              <a:prstGeom prst="rect">
                <a:avLst/>
              </a:prstGeom>
            </p:spPr>
          </p:pic>
        </mc:Fallback>
      </mc:AlternateContent>
      <p:sp>
        <p:nvSpPr>
          <p:cNvPr id="9" name="TextBox 8">
            <a:extLst>
              <a:ext uri="{FF2B5EF4-FFF2-40B4-BE49-F238E27FC236}">
                <a16:creationId xmlns:a16="http://schemas.microsoft.com/office/drawing/2014/main" id="{EBF8E6EC-17AB-140F-62CE-DD6F14B3733F}"/>
              </a:ext>
            </a:extLst>
          </p:cNvPr>
          <p:cNvSpPr txBox="1"/>
          <p:nvPr/>
        </p:nvSpPr>
        <p:spPr>
          <a:xfrm>
            <a:off x="9963789" y="1015999"/>
            <a:ext cx="1654171" cy="369332"/>
          </a:xfrm>
          <a:prstGeom prst="rect">
            <a:avLst/>
          </a:prstGeom>
          <a:noFill/>
        </p:spPr>
        <p:txBody>
          <a:bodyPr wrap="none" rtlCol="0">
            <a:spAutoFit/>
          </a:bodyPr>
          <a:lstStyle/>
          <a:p>
            <a:r>
              <a:rPr lang="en-SG" dirty="0">
                <a:solidFill>
                  <a:schemeClr val="bg2">
                    <a:lumMod val="75000"/>
                  </a:schemeClr>
                </a:solidFill>
                <a:latin typeface="CMU Sans Serif" panose="02000603000000000000" pitchFamily="2" charset="0"/>
                <a:ea typeface="CMU Sans Serif" panose="02000603000000000000" pitchFamily="2" charset="0"/>
                <a:cs typeface="CMU Sans Serif" panose="02000603000000000000" pitchFamily="2" charset="0"/>
              </a:rPr>
              <a:t>Best drawing </a:t>
            </a:r>
            <a:r>
              <a:rPr lang="en-SG" dirty="0" err="1">
                <a:solidFill>
                  <a:schemeClr val="bg2">
                    <a:lumMod val="75000"/>
                  </a:schemeClr>
                </a:solidFill>
                <a:latin typeface="CMU Sans Serif" panose="02000603000000000000" pitchFamily="2" charset="0"/>
                <a:ea typeface="CMU Sans Serif" panose="02000603000000000000" pitchFamily="2" charset="0"/>
                <a:cs typeface="CMU Sans Serif" panose="02000603000000000000" pitchFamily="2" charset="0"/>
              </a:rPr>
              <a:t>fr</a:t>
            </a:r>
            <a:endParaRPr lang="en-SG" dirty="0">
              <a:solidFill>
                <a:schemeClr val="bg2">
                  <a:lumMod val="75000"/>
                </a:schemeClr>
              </a:solidFill>
              <a:latin typeface="CMU Sans Serif" panose="02000603000000000000" pitchFamily="2" charset="0"/>
              <a:ea typeface="CMU Sans Serif" panose="02000603000000000000" pitchFamily="2" charset="0"/>
              <a:cs typeface="CMU Sans Serif" panose="02000603000000000000" pitchFamily="2" charset="0"/>
            </a:endParaRPr>
          </a:p>
        </p:txBody>
      </p:sp>
      <p:sp>
        <p:nvSpPr>
          <p:cNvPr id="10" name="TextBox 9">
            <a:extLst>
              <a:ext uri="{FF2B5EF4-FFF2-40B4-BE49-F238E27FC236}">
                <a16:creationId xmlns:a16="http://schemas.microsoft.com/office/drawing/2014/main" id="{DDCD9866-AD1C-BF4E-0D0F-EDD7037BF4B5}"/>
              </a:ext>
            </a:extLst>
          </p:cNvPr>
          <p:cNvSpPr txBox="1"/>
          <p:nvPr/>
        </p:nvSpPr>
        <p:spPr>
          <a:xfrm>
            <a:off x="10863910" y="5891014"/>
            <a:ext cx="731290" cy="369332"/>
          </a:xfrm>
          <a:prstGeom prst="rect">
            <a:avLst/>
          </a:prstGeom>
          <a:noFill/>
        </p:spPr>
        <p:txBody>
          <a:bodyPr wrap="none" rtlCol="0">
            <a:spAutoFit/>
          </a:bodyPr>
          <a:lstStyle/>
          <a:p>
            <a:r>
              <a:rPr lang="en-SG" b="1" dirty="0">
                <a:solidFill>
                  <a:schemeClr val="accent2">
                    <a:lumMod val="75000"/>
                  </a:schemeClr>
                </a:solidFill>
                <a:latin typeface="CMU Sans Serif" panose="02000603000000000000" pitchFamily="2" charset="0"/>
                <a:ea typeface="CMU Sans Serif" panose="02000603000000000000" pitchFamily="2" charset="0"/>
                <a:cs typeface="CMU Sans Serif" panose="02000603000000000000" pitchFamily="2" charset="0"/>
              </a:rPr>
              <a:t>Time</a:t>
            </a:r>
          </a:p>
        </p:txBody>
      </p:sp>
      <p:sp>
        <p:nvSpPr>
          <p:cNvPr id="11" name="TextBox 10">
            <a:extLst>
              <a:ext uri="{FF2B5EF4-FFF2-40B4-BE49-F238E27FC236}">
                <a16:creationId xmlns:a16="http://schemas.microsoft.com/office/drawing/2014/main" id="{EF5964FB-0C11-43D9-C0AC-F829CF2CB946}"/>
              </a:ext>
            </a:extLst>
          </p:cNvPr>
          <p:cNvSpPr txBox="1"/>
          <p:nvPr/>
        </p:nvSpPr>
        <p:spPr>
          <a:xfrm rot="16200000">
            <a:off x="178404" y="2107610"/>
            <a:ext cx="1319592" cy="369332"/>
          </a:xfrm>
          <a:prstGeom prst="rect">
            <a:avLst/>
          </a:prstGeom>
          <a:noFill/>
        </p:spPr>
        <p:txBody>
          <a:bodyPr wrap="none" rtlCol="0">
            <a:spAutoFit/>
          </a:bodyPr>
          <a:lstStyle/>
          <a:p>
            <a:r>
              <a:rPr lang="en-SG" b="1" dirty="0">
                <a:solidFill>
                  <a:schemeClr val="accent2">
                    <a:lumMod val="75000"/>
                  </a:schemeClr>
                </a:solidFill>
                <a:latin typeface="CMU Sans Serif" panose="02000603000000000000" pitchFamily="2" charset="0"/>
                <a:ea typeface="CMU Sans Serif" panose="02000603000000000000" pitchFamily="2" charset="0"/>
                <a:cs typeface="CMU Sans Serif" panose="02000603000000000000" pitchFamily="2" charset="0"/>
              </a:rPr>
              <a:t>Magnitude</a:t>
            </a:r>
          </a:p>
        </p:txBody>
      </p:sp>
      <p:cxnSp>
        <p:nvCxnSpPr>
          <p:cNvPr id="13" name="Straight Connector 12">
            <a:extLst>
              <a:ext uri="{FF2B5EF4-FFF2-40B4-BE49-F238E27FC236}">
                <a16:creationId xmlns:a16="http://schemas.microsoft.com/office/drawing/2014/main" id="{286019F8-6503-6B16-D443-8A5903536B30}"/>
              </a:ext>
            </a:extLst>
          </p:cNvPr>
          <p:cNvCxnSpPr/>
          <p:nvPr/>
        </p:nvCxnSpPr>
        <p:spPr>
          <a:xfrm>
            <a:off x="2976880" y="1200665"/>
            <a:ext cx="0" cy="50596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4947470-414D-21C9-7A3F-FDDE0FAD68DB}"/>
              </a:ext>
            </a:extLst>
          </p:cNvPr>
          <p:cNvCxnSpPr/>
          <p:nvPr/>
        </p:nvCxnSpPr>
        <p:spPr>
          <a:xfrm>
            <a:off x="8930640" y="1200665"/>
            <a:ext cx="0" cy="50596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97CAEA1-4955-6F5B-9FFB-89A78FBB81FD}"/>
              </a:ext>
            </a:extLst>
          </p:cNvPr>
          <p:cNvCxnSpPr/>
          <p:nvPr/>
        </p:nvCxnSpPr>
        <p:spPr>
          <a:xfrm>
            <a:off x="2976880" y="6075680"/>
            <a:ext cx="5953760"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2843586-963E-F341-2D01-33D9AE93840D}"/>
              </a:ext>
            </a:extLst>
          </p:cNvPr>
          <p:cNvSpPr txBox="1"/>
          <p:nvPr/>
        </p:nvSpPr>
        <p:spPr>
          <a:xfrm>
            <a:off x="5572459" y="6147357"/>
            <a:ext cx="1047082" cy="369332"/>
          </a:xfrm>
          <a:prstGeom prst="rect">
            <a:avLst/>
          </a:prstGeom>
          <a:noFill/>
        </p:spPr>
        <p:txBody>
          <a:bodyPr wrap="none" rtlCol="0">
            <a:spAutoFit/>
          </a:bodyPr>
          <a:lstStyle/>
          <a:p>
            <a:r>
              <a:rPr lang="en-SG" b="1" dirty="0">
                <a:solidFill>
                  <a:schemeClr val="accent2">
                    <a:lumMod val="75000"/>
                  </a:schemeClr>
                </a:solidFill>
                <a:latin typeface="CMU Sans Serif" panose="02000603000000000000" pitchFamily="2" charset="0"/>
                <a:ea typeface="CMU Sans Serif" panose="02000603000000000000" pitchFamily="2" charset="0"/>
                <a:cs typeface="CMU Sans Serif" panose="02000603000000000000" pitchFamily="2" charset="0"/>
              </a:rPr>
              <a:t>1 period</a:t>
            </a:r>
          </a:p>
        </p:txBody>
      </p:sp>
    </p:spTree>
    <p:extLst>
      <p:ext uri="{BB962C8B-B14F-4D97-AF65-F5344CB8AC3E}">
        <p14:creationId xmlns:p14="http://schemas.microsoft.com/office/powerpoint/2010/main" val="129891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The climax</a:t>
            </a:r>
          </a:p>
        </p:txBody>
      </p:sp>
      <p:sp>
        <p:nvSpPr>
          <p:cNvPr id="3" name="Content Placeholder 2">
            <a:extLst>
              <a:ext uri="{FF2B5EF4-FFF2-40B4-BE49-F238E27FC236}">
                <a16:creationId xmlns:a16="http://schemas.microsoft.com/office/drawing/2014/main" id="{2C807DB2-6884-F5EB-2517-6A0A392843B1}"/>
              </a:ext>
            </a:extLst>
          </p:cNvPr>
          <p:cNvSpPr>
            <a:spLocks noGrp="1"/>
          </p:cNvSpPr>
          <p:nvPr>
            <p:ph idx="1"/>
          </p:nvPr>
        </p:nvSpPr>
        <p:spPr>
          <a:xfrm>
            <a:off x="838200" y="1542161"/>
            <a:ext cx="10515600" cy="4351338"/>
          </a:xfrm>
        </p:spPr>
        <p:txBody>
          <a:bodyPr anchor="ctr">
            <a:normAutofit/>
          </a:bodyPr>
          <a:lstStyle/>
          <a:p>
            <a:pPr marL="0" indent="0" algn="ctr">
              <a:buNone/>
            </a:pPr>
            <a:r>
              <a:rPr lang="en-SG" sz="2400" dirty="0"/>
              <a:t>Which you guys will tell me …</a:t>
            </a:r>
          </a:p>
        </p:txBody>
      </p:sp>
    </p:spTree>
    <p:extLst>
      <p:ext uri="{BB962C8B-B14F-4D97-AF65-F5344CB8AC3E}">
        <p14:creationId xmlns:p14="http://schemas.microsoft.com/office/powerpoint/2010/main" val="206419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46D6C-BB15-A9B6-1E27-D7F5E526CBB6}"/>
              </a:ext>
            </a:extLst>
          </p:cNvPr>
          <p:cNvSpPr>
            <a:spLocks noGrp="1"/>
          </p:cNvSpPr>
          <p:nvPr>
            <p:ph type="title"/>
          </p:nvPr>
        </p:nvSpPr>
        <p:spPr/>
        <p:txBody>
          <a:bodyPr/>
          <a:lstStyle/>
          <a:p>
            <a:r>
              <a:rPr lang="en-SG" dirty="0"/>
              <a:t>Part 5: Real computers</a:t>
            </a:r>
          </a:p>
        </p:txBody>
      </p:sp>
      <p:sp>
        <p:nvSpPr>
          <p:cNvPr id="5" name="Text Placeholder 4">
            <a:extLst>
              <a:ext uri="{FF2B5EF4-FFF2-40B4-BE49-F238E27FC236}">
                <a16:creationId xmlns:a16="http://schemas.microsoft.com/office/drawing/2014/main" id="{2E8073C0-6E58-9C8E-22E4-06DC3F8C5EDD}"/>
              </a:ext>
            </a:extLst>
          </p:cNvPr>
          <p:cNvSpPr>
            <a:spLocks noGrp="1"/>
          </p:cNvSpPr>
          <p:nvPr>
            <p:ph type="body" idx="1"/>
          </p:nvPr>
        </p:nvSpPr>
        <p:spPr/>
        <p:txBody>
          <a:bodyPr/>
          <a:lstStyle/>
          <a:p>
            <a:r>
              <a:rPr lang="en-SG" dirty="0"/>
              <a:t>Makes life much easier</a:t>
            </a:r>
          </a:p>
        </p:txBody>
      </p:sp>
      <p:cxnSp>
        <p:nvCxnSpPr>
          <p:cNvPr id="7" name="Straight Connector 6">
            <a:extLst>
              <a:ext uri="{FF2B5EF4-FFF2-40B4-BE49-F238E27FC236}">
                <a16:creationId xmlns:a16="http://schemas.microsoft.com/office/drawing/2014/main" id="{7C19BCCD-1FE6-53ED-C50A-3A59A6F450AE}"/>
              </a:ext>
            </a:extLst>
          </p:cNvPr>
          <p:cNvCxnSpPr>
            <a:cxnSpLocks/>
          </p:cNvCxnSpPr>
          <p:nvPr/>
        </p:nvCxnSpPr>
        <p:spPr>
          <a:xfrm>
            <a:off x="831850" y="4462272"/>
            <a:ext cx="934542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73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Easy game</a:t>
            </a:r>
          </a:p>
        </p:txBody>
      </p:sp>
      <p:pic>
        <p:nvPicPr>
          <p:cNvPr id="5" name="Picture 4">
            <a:extLst>
              <a:ext uri="{FF2B5EF4-FFF2-40B4-BE49-F238E27FC236}">
                <a16:creationId xmlns:a16="http://schemas.microsoft.com/office/drawing/2014/main" id="{F3A2A68B-EB75-E1A4-25F7-F1A8BB47DD48}"/>
              </a:ext>
            </a:extLst>
          </p:cNvPr>
          <p:cNvPicPr>
            <a:picLocks noChangeAspect="1"/>
          </p:cNvPicPr>
          <p:nvPr/>
        </p:nvPicPr>
        <p:blipFill>
          <a:blip r:embed="rId2"/>
          <a:stretch>
            <a:fillRect/>
          </a:stretch>
        </p:blipFill>
        <p:spPr>
          <a:xfrm>
            <a:off x="385099" y="1690688"/>
            <a:ext cx="5582115" cy="4048415"/>
          </a:xfrm>
          <a:prstGeom prst="rect">
            <a:avLst/>
          </a:prstGeom>
        </p:spPr>
      </p:pic>
      <p:pic>
        <p:nvPicPr>
          <p:cNvPr id="7" name="Picture 6">
            <a:extLst>
              <a:ext uri="{FF2B5EF4-FFF2-40B4-BE49-F238E27FC236}">
                <a16:creationId xmlns:a16="http://schemas.microsoft.com/office/drawing/2014/main" id="{4194A18A-BBD4-13BE-7505-570A90632A2A}"/>
              </a:ext>
            </a:extLst>
          </p:cNvPr>
          <p:cNvPicPr>
            <a:picLocks noChangeAspect="1"/>
          </p:cNvPicPr>
          <p:nvPr/>
        </p:nvPicPr>
        <p:blipFill>
          <a:blip r:embed="rId3"/>
          <a:stretch>
            <a:fillRect/>
          </a:stretch>
        </p:blipFill>
        <p:spPr>
          <a:xfrm>
            <a:off x="6224788" y="1690687"/>
            <a:ext cx="5468791" cy="4048415"/>
          </a:xfrm>
          <a:prstGeom prst="rect">
            <a:avLst/>
          </a:prstGeom>
        </p:spPr>
      </p:pic>
    </p:spTree>
    <p:extLst>
      <p:ext uri="{BB962C8B-B14F-4D97-AF65-F5344CB8AC3E}">
        <p14:creationId xmlns:p14="http://schemas.microsoft.com/office/powerpoint/2010/main" val="146456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Necessity</a:t>
            </a:r>
          </a:p>
        </p:txBody>
      </p:sp>
      <p:pic>
        <p:nvPicPr>
          <p:cNvPr id="4" name="Picture 3">
            <a:extLst>
              <a:ext uri="{FF2B5EF4-FFF2-40B4-BE49-F238E27FC236}">
                <a16:creationId xmlns:a16="http://schemas.microsoft.com/office/drawing/2014/main" id="{4FF3AE58-AA59-CB98-6118-3E6855C12E30}"/>
              </a:ext>
            </a:extLst>
          </p:cNvPr>
          <p:cNvPicPr>
            <a:picLocks noChangeAspect="1"/>
          </p:cNvPicPr>
          <p:nvPr/>
        </p:nvPicPr>
        <p:blipFill>
          <a:blip r:embed="rId2"/>
          <a:stretch>
            <a:fillRect/>
          </a:stretch>
        </p:blipFill>
        <p:spPr>
          <a:xfrm>
            <a:off x="0" y="2261681"/>
            <a:ext cx="12192000" cy="2334638"/>
          </a:xfrm>
          <a:prstGeom prst="rect">
            <a:avLst/>
          </a:prstGeom>
        </p:spPr>
      </p:pic>
      <p:sp>
        <p:nvSpPr>
          <p:cNvPr id="9" name="TextBox 8">
            <a:extLst>
              <a:ext uri="{FF2B5EF4-FFF2-40B4-BE49-F238E27FC236}">
                <a16:creationId xmlns:a16="http://schemas.microsoft.com/office/drawing/2014/main" id="{AC40449F-359C-36CB-C574-F10E7204BFDF}"/>
              </a:ext>
            </a:extLst>
          </p:cNvPr>
          <p:cNvSpPr txBox="1"/>
          <p:nvPr/>
        </p:nvSpPr>
        <p:spPr>
          <a:xfrm>
            <a:off x="0" y="6638080"/>
            <a:ext cx="12192000" cy="230832"/>
          </a:xfrm>
          <a:prstGeom prst="rect">
            <a:avLst/>
          </a:prstGeom>
          <a:noFill/>
        </p:spPr>
        <p:txBody>
          <a:bodyPr wrap="square">
            <a:spAutoFit/>
          </a:bodyPr>
          <a:lstStyle/>
          <a:p>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Screenshot from: </a:t>
            </a:r>
            <a:r>
              <a:rPr lang="en-US" sz="900" dirty="0">
                <a:effectLst/>
                <a:latin typeface="CMU Sans Serif" panose="02000603000000000000" pitchFamily="2" charset="0"/>
                <a:ea typeface="CMU Sans Serif" panose="02000603000000000000" pitchFamily="2" charset="0"/>
                <a:cs typeface="CMU Sans Serif" panose="02000603000000000000" pitchFamily="2" charset="0"/>
                <a:hlinkClick r:id="rId3"/>
              </a:rPr>
              <a:t>https://opendata.cern.ch/</a:t>
            </a:r>
            <a:r>
              <a:rPr lang="en-US" sz="900" dirty="0">
                <a:effectLst/>
                <a:latin typeface="CMU Sans Serif" panose="02000603000000000000" pitchFamily="2" charset="0"/>
                <a:ea typeface="CMU Sans Serif" panose="02000603000000000000" pitchFamily="2" charset="0"/>
                <a:cs typeface="CMU Sans Serif" panose="02000603000000000000" pitchFamily="2" charset="0"/>
              </a:rPr>
              <a:t> (Accessed on 8/7/2024).</a:t>
            </a:r>
          </a:p>
        </p:txBody>
      </p:sp>
    </p:spTree>
    <p:extLst>
      <p:ext uri="{BB962C8B-B14F-4D97-AF65-F5344CB8AC3E}">
        <p14:creationId xmlns:p14="http://schemas.microsoft.com/office/powerpoint/2010/main" val="1513917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If nothing else …</a:t>
            </a:r>
          </a:p>
        </p:txBody>
      </p:sp>
      <p:sp>
        <p:nvSpPr>
          <p:cNvPr id="3" name="Content Placeholder 2">
            <a:extLst>
              <a:ext uri="{FF2B5EF4-FFF2-40B4-BE49-F238E27FC236}">
                <a16:creationId xmlns:a16="http://schemas.microsoft.com/office/drawing/2014/main" id="{2C807DB2-6884-F5EB-2517-6A0A392843B1}"/>
              </a:ext>
            </a:extLst>
          </p:cNvPr>
          <p:cNvSpPr>
            <a:spLocks noGrp="1"/>
          </p:cNvSpPr>
          <p:nvPr>
            <p:ph idx="1"/>
          </p:nvPr>
        </p:nvSpPr>
        <p:spPr>
          <a:xfrm>
            <a:off x="838200" y="1542161"/>
            <a:ext cx="10515600" cy="4351338"/>
          </a:xfrm>
        </p:spPr>
        <p:txBody>
          <a:bodyPr anchor="ctr">
            <a:normAutofit/>
          </a:bodyPr>
          <a:lstStyle/>
          <a:p>
            <a:pPr marL="0" indent="0" algn="ctr">
              <a:buNone/>
            </a:pPr>
            <a:r>
              <a:rPr lang="en-SG" sz="2400" b="1" dirty="0"/>
              <a:t>Empirical Science</a:t>
            </a:r>
          </a:p>
          <a:p>
            <a:pPr marL="0" indent="0" algn="ctr">
              <a:buNone/>
            </a:pPr>
            <a:r>
              <a:rPr lang="en-SG" sz="2400" b="1" dirty="0"/>
              <a:t>Computational power</a:t>
            </a:r>
            <a:endParaRPr lang="en-SG" sz="2400" dirty="0"/>
          </a:p>
        </p:txBody>
      </p:sp>
    </p:spTree>
    <p:extLst>
      <p:ext uri="{BB962C8B-B14F-4D97-AF65-F5344CB8AC3E}">
        <p14:creationId xmlns:p14="http://schemas.microsoft.com/office/powerpoint/2010/main" val="283685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The uncovered stuff…</a:t>
            </a:r>
          </a:p>
        </p:txBody>
      </p:sp>
      <p:sp>
        <p:nvSpPr>
          <p:cNvPr id="3" name="Content Placeholder 2">
            <a:extLst>
              <a:ext uri="{FF2B5EF4-FFF2-40B4-BE49-F238E27FC236}">
                <a16:creationId xmlns:a16="http://schemas.microsoft.com/office/drawing/2014/main" id="{2C807DB2-6884-F5EB-2517-6A0A392843B1}"/>
              </a:ext>
            </a:extLst>
          </p:cNvPr>
          <p:cNvSpPr>
            <a:spLocks noGrp="1"/>
          </p:cNvSpPr>
          <p:nvPr>
            <p:ph idx="1"/>
          </p:nvPr>
        </p:nvSpPr>
        <p:spPr>
          <a:xfrm>
            <a:off x="838200" y="1542161"/>
            <a:ext cx="10515600" cy="4351338"/>
          </a:xfrm>
        </p:spPr>
        <p:txBody>
          <a:bodyPr anchor="ctr">
            <a:normAutofit/>
          </a:bodyPr>
          <a:lstStyle/>
          <a:p>
            <a:pPr marL="0" indent="0" algn="ctr">
              <a:buNone/>
            </a:pPr>
            <a:r>
              <a:rPr lang="en-SG" sz="2400" b="1" dirty="0"/>
              <a:t>PHYSICS?</a:t>
            </a:r>
            <a:r>
              <a:rPr lang="en-SG" sz="2400" dirty="0"/>
              <a:t> </a:t>
            </a:r>
          </a:p>
          <a:p>
            <a:pPr marL="0" indent="0" algn="ctr">
              <a:buNone/>
            </a:pPr>
            <a:r>
              <a:rPr lang="en-SG" sz="2400" dirty="0"/>
              <a:t>Come talk to me after this workshop if interested.</a:t>
            </a:r>
          </a:p>
          <a:p>
            <a:pPr marL="0" indent="0" algn="ctr">
              <a:buNone/>
            </a:pPr>
            <a:r>
              <a:rPr lang="en-SG" sz="2400" dirty="0"/>
              <a:t>Otherwise, help yourself and google “Kappa Mechanism”.</a:t>
            </a:r>
          </a:p>
        </p:txBody>
      </p:sp>
    </p:spTree>
    <p:extLst>
      <p:ext uri="{BB962C8B-B14F-4D97-AF65-F5344CB8AC3E}">
        <p14:creationId xmlns:p14="http://schemas.microsoft.com/office/powerpoint/2010/main" val="192791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8141-8B02-66DE-82C1-FC3B7982855C}"/>
              </a:ext>
            </a:extLst>
          </p:cNvPr>
          <p:cNvSpPr>
            <a:spLocks noGrp="1"/>
          </p:cNvSpPr>
          <p:nvPr>
            <p:ph type="ctrTitle"/>
          </p:nvPr>
        </p:nvSpPr>
        <p:spPr>
          <a:xfrm>
            <a:off x="0" y="1922683"/>
            <a:ext cx="12191999" cy="2387600"/>
          </a:xfrm>
        </p:spPr>
        <p:txBody>
          <a:bodyPr/>
          <a:lstStyle/>
          <a:p>
            <a:r>
              <a:rPr lang="en-SG" dirty="0">
                <a:latin typeface="CMU Sans Serif" panose="02000603000000000000" pitchFamily="2" charset="0"/>
                <a:ea typeface="CMU Sans Serif" panose="02000603000000000000" pitchFamily="2" charset="0"/>
                <a:cs typeface="CMU Sans Serif" panose="02000603000000000000" pitchFamily="2" charset="0"/>
              </a:rPr>
              <a:t>Thank you for not running away :D</a:t>
            </a:r>
          </a:p>
        </p:txBody>
      </p:sp>
      <p:sp>
        <p:nvSpPr>
          <p:cNvPr id="4" name="Content Placeholder 2">
            <a:extLst>
              <a:ext uri="{FF2B5EF4-FFF2-40B4-BE49-F238E27FC236}">
                <a16:creationId xmlns:a16="http://schemas.microsoft.com/office/drawing/2014/main" id="{DC94C1FA-6C74-58D2-FC15-C2A992AC3D6A}"/>
              </a:ext>
            </a:extLst>
          </p:cNvPr>
          <p:cNvSpPr txBox="1">
            <a:spLocks/>
          </p:cNvSpPr>
          <p:nvPr/>
        </p:nvSpPr>
        <p:spPr>
          <a:xfrm>
            <a:off x="838200" y="5092861"/>
            <a:ext cx="10515600" cy="80063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SG" b="1" dirty="0"/>
              <a:t>If you want to follow me on my socials, find me yourself.</a:t>
            </a:r>
            <a:endParaRPr lang="en-SG" dirty="0"/>
          </a:p>
        </p:txBody>
      </p:sp>
    </p:spTree>
    <p:extLst>
      <p:ext uri="{BB962C8B-B14F-4D97-AF65-F5344CB8AC3E}">
        <p14:creationId xmlns:p14="http://schemas.microsoft.com/office/powerpoint/2010/main" val="85420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46D6C-BB15-A9B6-1E27-D7F5E526CBB6}"/>
              </a:ext>
            </a:extLst>
          </p:cNvPr>
          <p:cNvSpPr>
            <a:spLocks noGrp="1"/>
          </p:cNvSpPr>
          <p:nvPr>
            <p:ph type="title"/>
          </p:nvPr>
        </p:nvSpPr>
        <p:spPr/>
        <p:txBody>
          <a:bodyPr/>
          <a:lstStyle/>
          <a:p>
            <a:r>
              <a:rPr lang="en-SG" dirty="0"/>
              <a:t>Part 0: The Background</a:t>
            </a:r>
          </a:p>
        </p:txBody>
      </p:sp>
      <p:sp>
        <p:nvSpPr>
          <p:cNvPr id="5" name="Text Placeholder 4">
            <a:extLst>
              <a:ext uri="{FF2B5EF4-FFF2-40B4-BE49-F238E27FC236}">
                <a16:creationId xmlns:a16="http://schemas.microsoft.com/office/drawing/2014/main" id="{2E8073C0-6E58-9C8E-22E4-06DC3F8C5EDD}"/>
              </a:ext>
            </a:extLst>
          </p:cNvPr>
          <p:cNvSpPr>
            <a:spLocks noGrp="1"/>
          </p:cNvSpPr>
          <p:nvPr>
            <p:ph type="body" idx="1"/>
          </p:nvPr>
        </p:nvSpPr>
        <p:spPr/>
        <p:txBody>
          <a:bodyPr/>
          <a:lstStyle/>
          <a:p>
            <a:r>
              <a:rPr lang="en-SG" dirty="0"/>
              <a:t>Before we begin the actual stuff…</a:t>
            </a:r>
          </a:p>
        </p:txBody>
      </p:sp>
      <p:cxnSp>
        <p:nvCxnSpPr>
          <p:cNvPr id="7" name="Straight Connector 6">
            <a:extLst>
              <a:ext uri="{FF2B5EF4-FFF2-40B4-BE49-F238E27FC236}">
                <a16:creationId xmlns:a16="http://schemas.microsoft.com/office/drawing/2014/main" id="{7C19BCCD-1FE6-53ED-C50A-3A59A6F450AE}"/>
              </a:ext>
            </a:extLst>
          </p:cNvPr>
          <p:cNvCxnSpPr>
            <a:cxnSpLocks/>
          </p:cNvCxnSpPr>
          <p:nvPr/>
        </p:nvCxnSpPr>
        <p:spPr>
          <a:xfrm>
            <a:off x="831850" y="4462272"/>
            <a:ext cx="934542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74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841F-18C8-999B-BA41-92D4F622D9B9}"/>
              </a:ext>
            </a:extLst>
          </p:cNvPr>
          <p:cNvSpPr>
            <a:spLocks noGrp="1"/>
          </p:cNvSpPr>
          <p:nvPr>
            <p:ph type="title"/>
          </p:nvPr>
        </p:nvSpPr>
        <p:spPr/>
        <p:txBody>
          <a:bodyPr/>
          <a:lstStyle/>
          <a:p>
            <a:pPr algn="ctr"/>
            <a:r>
              <a:rPr lang="en-SG" dirty="0"/>
              <a:t>Me?</a:t>
            </a:r>
          </a:p>
        </p:txBody>
      </p:sp>
      <p:pic>
        <p:nvPicPr>
          <p:cNvPr id="5" name="Picture 4" descr="A person wearing a hat and glasses&#10;&#10;Description automatically generated">
            <a:extLst>
              <a:ext uri="{FF2B5EF4-FFF2-40B4-BE49-F238E27FC236}">
                <a16:creationId xmlns:a16="http://schemas.microsoft.com/office/drawing/2014/main" id="{F968F05F-8CCC-E652-5B3D-6D023C3B6307}"/>
              </a:ext>
            </a:extLst>
          </p:cNvPr>
          <p:cNvPicPr>
            <a:picLocks noChangeAspect="1"/>
          </p:cNvPicPr>
          <p:nvPr/>
        </p:nvPicPr>
        <p:blipFill rotWithShape="1">
          <a:blip r:embed="rId2">
            <a:extLst>
              <a:ext uri="{28A0092B-C50C-407E-A947-70E740481C1C}">
                <a14:useLocalDpi xmlns:a14="http://schemas.microsoft.com/office/drawing/2010/main" val="0"/>
              </a:ext>
            </a:extLst>
          </a:blip>
          <a:srcRect t="24652"/>
          <a:stretch/>
        </p:blipFill>
        <p:spPr>
          <a:xfrm>
            <a:off x="701611" y="1325563"/>
            <a:ext cx="3857625" cy="5167312"/>
          </a:xfrm>
          <a:prstGeom prst="rect">
            <a:avLst/>
          </a:prstGeom>
        </p:spPr>
      </p:pic>
      <p:sp>
        <p:nvSpPr>
          <p:cNvPr id="6" name="Subtitle 2">
            <a:extLst>
              <a:ext uri="{FF2B5EF4-FFF2-40B4-BE49-F238E27FC236}">
                <a16:creationId xmlns:a16="http://schemas.microsoft.com/office/drawing/2014/main" id="{F1514198-E84F-0559-F052-BAE62B17184D}"/>
              </a:ext>
            </a:extLst>
          </p:cNvPr>
          <p:cNvSpPr txBox="1">
            <a:spLocks/>
          </p:cNvSpPr>
          <p:nvPr/>
        </p:nvSpPr>
        <p:spPr>
          <a:xfrm>
            <a:off x="4695825" y="1490472"/>
            <a:ext cx="7301103" cy="482803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MU Sans Serif" panose="02000603000000000000" pitchFamily="2" charset="0"/>
                <a:ea typeface="CMU Sans Serif" panose="02000603000000000000" pitchFamily="2" charset="0"/>
                <a:cs typeface="CMU Sans Serif" panose="020006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G" sz="2400" b="1" dirty="0"/>
              <a:t>Tolerates </a:t>
            </a:r>
            <a:r>
              <a:rPr lang="en-SG" sz="2400" dirty="0"/>
              <a:t>computer science, because it is important for physics. </a:t>
            </a:r>
          </a:p>
          <a:p>
            <a:pPr marL="0" indent="0">
              <a:buNone/>
            </a:pPr>
            <a:endParaRPr lang="en-SG" sz="2400" dirty="0"/>
          </a:p>
          <a:p>
            <a:pPr marL="0" indent="0">
              <a:buNone/>
            </a:pPr>
            <a:r>
              <a:rPr lang="en-SG" sz="2400" dirty="0"/>
              <a:t>BSc. (Honours) in Physics, with specialisation in Astrophysics. Minor in Computer Science. (Also enrolled in interdisciplinary science program, and a liberal arts program).</a:t>
            </a:r>
          </a:p>
          <a:p>
            <a:pPr marL="0" indent="0">
              <a:buNone/>
            </a:pPr>
            <a:endParaRPr lang="en-SG" sz="2400" dirty="0"/>
          </a:p>
          <a:p>
            <a:pPr marL="0" indent="0">
              <a:buNone/>
            </a:pPr>
            <a:r>
              <a:rPr lang="en-SG" sz="2400" b="1" dirty="0"/>
              <a:t>TL;DR Nerd.</a:t>
            </a:r>
          </a:p>
        </p:txBody>
      </p:sp>
    </p:spTree>
    <p:extLst>
      <p:ext uri="{BB962C8B-B14F-4D97-AF65-F5344CB8AC3E}">
        <p14:creationId xmlns:p14="http://schemas.microsoft.com/office/powerpoint/2010/main" val="394119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Pre-story instructions</a:t>
            </a:r>
          </a:p>
        </p:txBody>
      </p:sp>
      <p:sp>
        <p:nvSpPr>
          <p:cNvPr id="3" name="Content Placeholder 2">
            <a:extLst>
              <a:ext uri="{FF2B5EF4-FFF2-40B4-BE49-F238E27FC236}">
                <a16:creationId xmlns:a16="http://schemas.microsoft.com/office/drawing/2014/main" id="{62399D75-F8E7-CB41-55B9-4C4182EDCBF0}"/>
              </a:ext>
            </a:extLst>
          </p:cNvPr>
          <p:cNvSpPr>
            <a:spLocks noGrp="1"/>
          </p:cNvSpPr>
          <p:nvPr>
            <p:ph idx="1"/>
          </p:nvPr>
        </p:nvSpPr>
        <p:spPr>
          <a:xfrm>
            <a:off x="838200" y="1542161"/>
            <a:ext cx="10515600" cy="4351338"/>
          </a:xfrm>
        </p:spPr>
        <p:txBody>
          <a:bodyPr anchor="ctr">
            <a:normAutofit/>
          </a:bodyPr>
          <a:lstStyle/>
          <a:p>
            <a:pPr marL="0" indent="0" algn="ctr">
              <a:buNone/>
            </a:pPr>
            <a:r>
              <a:rPr lang="en-SG" sz="2400" dirty="0"/>
              <a:t>Divide yourself into groups of 4.</a:t>
            </a:r>
          </a:p>
        </p:txBody>
      </p:sp>
    </p:spTree>
    <p:extLst>
      <p:ext uri="{BB962C8B-B14F-4D97-AF65-F5344CB8AC3E}">
        <p14:creationId xmlns:p14="http://schemas.microsoft.com/office/powerpoint/2010/main" val="116517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Pre-story instructions</a:t>
            </a:r>
          </a:p>
        </p:txBody>
      </p:sp>
      <p:sp>
        <p:nvSpPr>
          <p:cNvPr id="3" name="Content Placeholder 2">
            <a:extLst>
              <a:ext uri="{FF2B5EF4-FFF2-40B4-BE49-F238E27FC236}">
                <a16:creationId xmlns:a16="http://schemas.microsoft.com/office/drawing/2014/main" id="{62399D75-F8E7-CB41-55B9-4C4182EDCBF0}"/>
              </a:ext>
            </a:extLst>
          </p:cNvPr>
          <p:cNvSpPr>
            <a:spLocks noGrp="1"/>
          </p:cNvSpPr>
          <p:nvPr>
            <p:ph idx="1"/>
          </p:nvPr>
        </p:nvSpPr>
        <p:spPr>
          <a:xfrm>
            <a:off x="838200" y="1542161"/>
            <a:ext cx="10515600" cy="4351338"/>
          </a:xfrm>
        </p:spPr>
        <p:txBody>
          <a:bodyPr anchor="ctr">
            <a:normAutofit/>
          </a:bodyPr>
          <a:lstStyle/>
          <a:p>
            <a:pPr marL="0" indent="0" algn="ctr">
              <a:buNone/>
            </a:pPr>
            <a:r>
              <a:rPr lang="en-SG" sz="2400" u="sng" dirty="0"/>
              <a:t>Each </a:t>
            </a:r>
            <a:r>
              <a:rPr lang="en-SG" sz="2400" b="1" u="sng" dirty="0"/>
              <a:t>group</a:t>
            </a:r>
            <a:r>
              <a:rPr lang="en-SG" sz="2400" u="sng" dirty="0"/>
              <a:t> must have</a:t>
            </a:r>
            <a:r>
              <a:rPr lang="en-SG" sz="2400" dirty="0"/>
              <a:t> </a:t>
            </a:r>
          </a:p>
          <a:p>
            <a:pPr marL="0" indent="0" algn="ctr">
              <a:buNone/>
            </a:pPr>
            <a:r>
              <a:rPr lang="en-SG" sz="2400" dirty="0"/>
              <a:t>1x sheet of SMC Variable Star Data</a:t>
            </a:r>
          </a:p>
          <a:p>
            <a:pPr marL="0" indent="0" algn="ctr">
              <a:buNone/>
            </a:pPr>
            <a:r>
              <a:rPr lang="en-SG" sz="2400" dirty="0"/>
              <a:t>2x sheets of blank graph paper</a:t>
            </a:r>
          </a:p>
          <a:p>
            <a:pPr marL="0" indent="0" algn="ctr">
              <a:buNone/>
            </a:pPr>
            <a:r>
              <a:rPr lang="en-SG" sz="2400" dirty="0"/>
              <a:t>2x sheets of blank A4 paper</a:t>
            </a:r>
          </a:p>
          <a:p>
            <a:pPr marL="0" indent="0" algn="ctr">
              <a:buNone/>
            </a:pPr>
            <a:r>
              <a:rPr lang="en-SG" sz="2400" dirty="0"/>
              <a:t>2x pencils</a:t>
            </a:r>
          </a:p>
          <a:p>
            <a:pPr marL="0" indent="0" algn="ctr">
              <a:buNone/>
            </a:pPr>
            <a:r>
              <a:rPr lang="en-SG" sz="2400" dirty="0"/>
              <a:t>1x eraser</a:t>
            </a:r>
          </a:p>
          <a:p>
            <a:pPr marL="0" indent="0" algn="ctr">
              <a:buNone/>
            </a:pPr>
            <a:r>
              <a:rPr lang="en-SG" sz="2400" dirty="0"/>
              <a:t>1x ruler</a:t>
            </a:r>
          </a:p>
          <a:p>
            <a:pPr marL="0" indent="0" algn="ctr">
              <a:buNone/>
            </a:pPr>
            <a:r>
              <a:rPr lang="en-SG" sz="2400" dirty="0"/>
              <a:t>1x sharpener</a:t>
            </a:r>
          </a:p>
          <a:p>
            <a:pPr marL="0" indent="0" algn="ctr">
              <a:buNone/>
            </a:pPr>
            <a:r>
              <a:rPr lang="en-SG" sz="2400" dirty="0"/>
              <a:t>Mobile phones (to be used as calculators)</a:t>
            </a:r>
          </a:p>
        </p:txBody>
      </p:sp>
    </p:spTree>
    <p:extLst>
      <p:ext uri="{BB962C8B-B14F-4D97-AF65-F5344CB8AC3E}">
        <p14:creationId xmlns:p14="http://schemas.microsoft.com/office/powerpoint/2010/main" val="89911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a:xfrm>
            <a:off x="838200" y="2766218"/>
            <a:ext cx="10515600" cy="1325563"/>
          </a:xfrm>
        </p:spPr>
        <p:txBody>
          <a:bodyPr/>
          <a:lstStyle/>
          <a:p>
            <a:pPr algn="ctr"/>
            <a:r>
              <a:rPr lang="en-SG" dirty="0"/>
              <a:t>Let the story, begin …</a:t>
            </a:r>
          </a:p>
        </p:txBody>
      </p:sp>
    </p:spTree>
    <p:extLst>
      <p:ext uri="{BB962C8B-B14F-4D97-AF65-F5344CB8AC3E}">
        <p14:creationId xmlns:p14="http://schemas.microsoft.com/office/powerpoint/2010/main" val="259904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46D6C-BB15-A9B6-1E27-D7F5E526CBB6}"/>
              </a:ext>
            </a:extLst>
          </p:cNvPr>
          <p:cNvSpPr>
            <a:spLocks noGrp="1"/>
          </p:cNvSpPr>
          <p:nvPr>
            <p:ph type="title"/>
          </p:nvPr>
        </p:nvSpPr>
        <p:spPr/>
        <p:txBody>
          <a:bodyPr/>
          <a:lstStyle/>
          <a:p>
            <a:r>
              <a:rPr lang="en-SG" dirty="0"/>
              <a:t>Part 1: “Better than men”</a:t>
            </a:r>
          </a:p>
        </p:txBody>
      </p:sp>
      <p:sp>
        <p:nvSpPr>
          <p:cNvPr id="5" name="Text Placeholder 4">
            <a:extLst>
              <a:ext uri="{FF2B5EF4-FFF2-40B4-BE49-F238E27FC236}">
                <a16:creationId xmlns:a16="http://schemas.microsoft.com/office/drawing/2014/main" id="{2E8073C0-6E58-9C8E-22E4-06DC3F8C5EDD}"/>
              </a:ext>
            </a:extLst>
          </p:cNvPr>
          <p:cNvSpPr>
            <a:spLocks noGrp="1"/>
          </p:cNvSpPr>
          <p:nvPr>
            <p:ph type="body" idx="1"/>
          </p:nvPr>
        </p:nvSpPr>
        <p:spPr/>
        <p:txBody>
          <a:bodyPr/>
          <a:lstStyle/>
          <a:p>
            <a:r>
              <a:rPr lang="en-SG" dirty="0"/>
              <a:t>Once upon a time in a land far far away …</a:t>
            </a:r>
          </a:p>
        </p:txBody>
      </p:sp>
      <p:cxnSp>
        <p:nvCxnSpPr>
          <p:cNvPr id="7" name="Straight Connector 6">
            <a:extLst>
              <a:ext uri="{FF2B5EF4-FFF2-40B4-BE49-F238E27FC236}">
                <a16:creationId xmlns:a16="http://schemas.microsoft.com/office/drawing/2014/main" id="{7C19BCCD-1FE6-53ED-C50A-3A59A6F450AE}"/>
              </a:ext>
            </a:extLst>
          </p:cNvPr>
          <p:cNvCxnSpPr>
            <a:cxnSpLocks/>
          </p:cNvCxnSpPr>
          <p:nvPr/>
        </p:nvCxnSpPr>
        <p:spPr>
          <a:xfrm>
            <a:off x="831850" y="4462272"/>
            <a:ext cx="9345422"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07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16B-EA97-DF95-91C7-B0D70895B9F2}"/>
              </a:ext>
            </a:extLst>
          </p:cNvPr>
          <p:cNvSpPr>
            <a:spLocks noGrp="1"/>
          </p:cNvSpPr>
          <p:nvPr>
            <p:ph type="title"/>
          </p:nvPr>
        </p:nvSpPr>
        <p:spPr/>
        <p:txBody>
          <a:bodyPr/>
          <a:lstStyle/>
          <a:p>
            <a:pPr algn="ctr"/>
            <a:r>
              <a:rPr lang="en-SG" dirty="0"/>
              <a:t>1881</a:t>
            </a:r>
          </a:p>
        </p:txBody>
      </p:sp>
      <p:pic>
        <p:nvPicPr>
          <p:cNvPr id="9" name="Picture 8">
            <a:extLst>
              <a:ext uri="{FF2B5EF4-FFF2-40B4-BE49-F238E27FC236}">
                <a16:creationId xmlns:a16="http://schemas.microsoft.com/office/drawing/2014/main" id="{AD569399-1AD1-8770-33E3-EABA69DC7876}"/>
              </a:ext>
            </a:extLst>
          </p:cNvPr>
          <p:cNvPicPr>
            <a:picLocks noChangeAspect="1"/>
          </p:cNvPicPr>
          <p:nvPr/>
        </p:nvPicPr>
        <p:blipFill>
          <a:blip r:embed="rId2"/>
          <a:stretch>
            <a:fillRect/>
          </a:stretch>
        </p:blipFill>
        <p:spPr>
          <a:xfrm>
            <a:off x="-16916400" y="1180306"/>
            <a:ext cx="56423276" cy="31738094"/>
          </a:xfrm>
          <a:prstGeom prst="rect">
            <a:avLst/>
          </a:prstGeom>
        </p:spPr>
      </p:pic>
    </p:spTree>
    <p:extLst>
      <p:ext uri="{BB962C8B-B14F-4D97-AF65-F5344CB8AC3E}">
        <p14:creationId xmlns:p14="http://schemas.microsoft.com/office/powerpoint/2010/main" val="3726942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4027</TotalTime>
  <Words>526</Words>
  <Application>Microsoft Office PowerPoint</Application>
  <PresentationFormat>Widescreen</PresentationFormat>
  <Paragraphs>71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CMU Sans Serif</vt:lpstr>
      <vt:lpstr>Wingdings</vt:lpstr>
      <vt:lpstr>Office Theme</vt:lpstr>
      <vt:lpstr>Data, Graphs, and Pickering. </vt:lpstr>
      <vt:lpstr>Disclaimer</vt:lpstr>
      <vt:lpstr>Part 0: The Background</vt:lpstr>
      <vt:lpstr>Me?</vt:lpstr>
      <vt:lpstr>Pre-story instructions</vt:lpstr>
      <vt:lpstr>Pre-story instructions</vt:lpstr>
      <vt:lpstr>Let the story, begin …</vt:lpstr>
      <vt:lpstr>Part 1: “Better than men”</vt:lpstr>
      <vt:lpstr>1881</vt:lpstr>
      <vt:lpstr>1881</vt:lpstr>
      <vt:lpstr>Not a mere mortal…</vt:lpstr>
      <vt:lpstr>The real stuff …</vt:lpstr>
      <vt:lpstr>Part 2: We all is her</vt:lpstr>
      <vt:lpstr>Focus on me.</vt:lpstr>
      <vt:lpstr>Part 3: SHOW-TIME</vt:lpstr>
      <vt:lpstr>Focus on others.</vt:lpstr>
      <vt:lpstr>My Attempt – Mathematical Wonders</vt:lpstr>
      <vt:lpstr>My Attempt – Mathematical Wonders</vt:lpstr>
      <vt:lpstr>Part 4: The implication</vt:lpstr>
      <vt:lpstr>Magnitude</vt:lpstr>
      <vt:lpstr>The issue with Magnitude</vt:lpstr>
      <vt:lpstr>Period</vt:lpstr>
      <vt:lpstr>The climax</vt:lpstr>
      <vt:lpstr>Part 5: Real computers</vt:lpstr>
      <vt:lpstr>Easy game</vt:lpstr>
      <vt:lpstr>Necessity</vt:lpstr>
      <vt:lpstr>If nothing else …</vt:lpstr>
      <vt:lpstr>The uncovered stuff…</vt:lpstr>
      <vt:lpstr>Thank you for not running away :D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Kushagra Shrivastava</dc:creator>
  <cp:lastModifiedBy>Kushagra Shrivastava</cp:lastModifiedBy>
  <cp:revision>7</cp:revision>
  <dcterms:created xsi:type="dcterms:W3CDTF">2024-07-05T20:56:13Z</dcterms:created>
  <dcterms:modified xsi:type="dcterms:W3CDTF">2024-07-08T16:04:00Z</dcterms:modified>
</cp:coreProperties>
</file>