
<file path=[Content_Types].xml><?xml version="1.0" encoding="utf-8"?>
<Types xmlns="http://schemas.openxmlformats.org/package/2006/content-types">
  <Default Extension="bin" ContentType="application/octet-stream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8" r:id="rId9"/>
    <p:sldId id="271" r:id="rId10"/>
    <p:sldId id="270" r:id="rId11"/>
    <p:sldId id="267" r:id="rId12"/>
    <p:sldId id="269" r:id="rId13"/>
    <p:sldId id="266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5" r:id="rId28"/>
    <p:sldId id="287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F0"/>
    <a:srgbClr val="FF6A6D"/>
    <a:srgbClr val="29292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06783-6016-4719-A510-B5E558A8AFDA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927DE-0AA0-4BFB-A7BA-613D84620E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81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FE95-61F6-FABB-12B3-918117A8B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3C070-6953-2CB4-D5B7-0D7F3E9E3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D8DF-570D-F1AA-EAC4-C88E853F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556E2-1FF0-632E-4D07-8F1CD34B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8E1BE-9039-05BA-25EE-BD361FB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830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DF1C-9F29-1BCC-DA16-4152CD99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F84A-C966-C61B-8C87-15F8A1EE9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CA20-A49D-A471-76BF-B20C8559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E1C43-7A52-2FF4-ADA3-4ECFE12E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0657-3C14-8595-BC8B-F1071970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271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A972E-3929-9143-AF7C-17503674F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9778D-177F-EDD2-2E9C-E29C30E89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F9DC6-7E4F-6D9D-63E0-973B8A79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03191-EFA9-B0BA-B99F-C4669BDA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DEB91-CEA5-1668-0A70-8C6CB258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250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04A4-2841-F80C-1782-B5393F2D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DFD6B-3091-9944-94B9-0FA2834C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09C6F-85C0-1E92-2ACE-098C363D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5DC76-E051-6AB7-03BF-8625F928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6314A-8644-735E-4DA2-6E1064FB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320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0A17-1B97-8DC3-D040-4A6F6990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C6416-8E6A-8B18-3EFD-5733769A6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B821-9F7D-B1FC-8F1E-CA802F12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36491-67D1-29C3-E8B2-DDEC019C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A49AC-638E-C2E7-1A55-865E6CE1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906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8508-2E22-B84C-B02D-77F5369F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E778-36BE-EFD1-5F00-3CEEAD36B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1B384-BB2B-8828-5DA1-E05CC4931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96716-1D74-9D37-6043-F1BDB4D9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3D3B5-D023-1C4A-F6E0-1F705A66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DA99E-E486-05D9-8E49-12B60121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44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39F8-FFAE-AAF8-EF61-99174D79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93751-9C28-021A-5EE8-B564EB804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BF9BB-5E29-8A82-8519-3087744A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20931-1419-43F4-3F53-C84F3DE36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F95BD4-09AF-7133-454D-38E3FC80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A4686-2EC4-3A14-BC54-F31F5D287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2AC74-44CC-0D1E-BD80-CBB1163E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9E0335-86BE-8278-C19F-EF487FF7C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823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6520-E679-86A1-38E6-576FD1DB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3278B-5FA6-4811-F9FB-E5291796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0D048-A5F1-4A2C-1A35-3758D14F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98D59-3FD7-CDE4-2A06-5D81DAD2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764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4551A-9C4D-C1A5-1598-A2FCDAA71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1C856-F657-0B26-F9E1-F1DCBF6B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5C00D-9C7D-9727-D9F6-43968F5E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940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C7BA-4F80-53D0-F3C8-421956D1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F09F-EAB8-2C41-27E2-1A1856DAF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BAF-8E74-6C58-2A51-A22A823C3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F3DC5-858F-27A4-03D5-7AA9738E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C8FA-BEB1-82A1-3CC0-C469A1EC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B6E69-CA33-101F-0A3E-FE3DDD8B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680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B5A6-96DE-D345-2C5C-D56CF7A0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A9BAA-7569-4598-2523-75F89BCCC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E2D03-5A7D-9545-C643-69F512669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F8AA2-89ED-F8A5-8C92-C0DCF1D9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2BBDA-8EDB-5A17-DEE7-925853F8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36976-7879-F350-C869-CF5DF555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432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2209B-56AD-AB2A-BC61-A94C46CA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4F23D-454C-1A77-CAEB-81B9CE1DA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EBBB4-D6C5-CED5-5C78-B564C82C9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653E-2682-47A0-A44C-8A5F25537BB4}" type="datetimeFigureOut">
              <a:rPr lang="en-SG" smtClean="0"/>
              <a:t>28/7/2023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DE16-5806-2F84-68A5-0D1143914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4FC74-4986-3094-147D-D05C80A98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B479-CEB0-41C4-B117-33E94C087E8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487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olar_System_(annotated).jp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ckbrummet.blogspot.com/2011/03/orion-nebula.html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thecognate.com/asaram-from-spiritual-guru-to-rape-convic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tellarium.org/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://www.cosmiccup.org/resources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inkedIn_logo_initials.png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Instagram_icon.png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blog.extramaster.net/2014/06/flat-google-chrome-google-chrome-canary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jpeg"/><Relationship Id="rId1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1132-3B63-E1F5-D121-CC693DF98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07854"/>
            <a:ext cx="12192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 Prakash, </a:t>
            </a:r>
            <a:br>
              <a:rPr lang="en-US" sz="96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96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 cannot read your hand.</a:t>
            </a:r>
            <a:endParaRPr lang="en-SG" sz="9600" dirty="0">
              <a:solidFill>
                <a:srgbClr val="FF6A6D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50104-B514-D213-DAB8-BDADFACA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3824"/>
            <a:ext cx="9144000" cy="1655762"/>
          </a:xfrm>
        </p:spPr>
        <p:txBody>
          <a:bodyPr/>
          <a:lstStyle/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A weird introduction to Astronomy and other fun stuff </a:t>
            </a:r>
          </a:p>
          <a:p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By Kushagra Shrivastava, Founder Cosmic Cup</a:t>
            </a:r>
          </a:p>
        </p:txBody>
      </p:sp>
      <p:pic>
        <p:nvPicPr>
          <p:cNvPr id="11" name="Picture 10" descr="A blue planet with stars&#10;&#10;Description automatically generated">
            <a:extLst>
              <a:ext uri="{FF2B5EF4-FFF2-40B4-BE49-F238E27FC236}">
                <a16:creationId xmlns:a16="http://schemas.microsoft.com/office/drawing/2014/main" id="{76FA7D4B-9DE5-8A23-CEFA-CE91A629E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12" name="Picture 11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AF0DED79-7B16-0C16-1BC1-6AE0C634E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grpSp>
        <p:nvGrpSpPr>
          <p:cNvPr id="25" name="Google Shape;2808;p36">
            <a:extLst>
              <a:ext uri="{FF2B5EF4-FFF2-40B4-BE49-F238E27FC236}">
                <a16:creationId xmlns:a16="http://schemas.microsoft.com/office/drawing/2014/main" id="{0671B46C-A53A-5A0A-5F5F-BEF792B6CE60}"/>
              </a:ext>
            </a:extLst>
          </p:cNvPr>
          <p:cNvGrpSpPr/>
          <p:nvPr/>
        </p:nvGrpSpPr>
        <p:grpSpPr>
          <a:xfrm rot="2602518">
            <a:off x="9825621" y="4035545"/>
            <a:ext cx="1684758" cy="2057286"/>
            <a:chOff x="5253963" y="-691571"/>
            <a:chExt cx="332892" cy="406487"/>
          </a:xfrm>
        </p:grpSpPr>
        <p:sp>
          <p:nvSpPr>
            <p:cNvPr id="26" name="Google Shape;2809;p36">
              <a:extLst>
                <a:ext uri="{FF2B5EF4-FFF2-40B4-BE49-F238E27FC236}">
                  <a16:creationId xmlns:a16="http://schemas.microsoft.com/office/drawing/2014/main" id="{1220B127-9176-29E4-18D3-5FA915E54C8F}"/>
                </a:ext>
              </a:extLst>
            </p:cNvPr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10;p36">
              <a:extLst>
                <a:ext uri="{FF2B5EF4-FFF2-40B4-BE49-F238E27FC236}">
                  <a16:creationId xmlns:a16="http://schemas.microsoft.com/office/drawing/2014/main" id="{A2ACC0B2-02EC-9140-7D50-6DB1FD6E434C}"/>
                </a:ext>
              </a:extLst>
            </p:cNvPr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11;p36">
              <a:extLst>
                <a:ext uri="{FF2B5EF4-FFF2-40B4-BE49-F238E27FC236}">
                  <a16:creationId xmlns:a16="http://schemas.microsoft.com/office/drawing/2014/main" id="{F6A8B791-C565-B06C-CC55-6E71EBF3B7C4}"/>
                </a:ext>
              </a:extLst>
            </p:cNvPr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12;p36">
              <a:extLst>
                <a:ext uri="{FF2B5EF4-FFF2-40B4-BE49-F238E27FC236}">
                  <a16:creationId xmlns:a16="http://schemas.microsoft.com/office/drawing/2014/main" id="{94A6BD72-D373-55E6-22BB-E1FBDDBF0207}"/>
                </a:ext>
              </a:extLst>
            </p:cNvPr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3;p36">
              <a:extLst>
                <a:ext uri="{FF2B5EF4-FFF2-40B4-BE49-F238E27FC236}">
                  <a16:creationId xmlns:a16="http://schemas.microsoft.com/office/drawing/2014/main" id="{AA6E243D-CF7B-0F52-42FF-2913D1881EC9}"/>
                </a:ext>
              </a:extLst>
            </p:cNvPr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4;p36">
              <a:extLst>
                <a:ext uri="{FF2B5EF4-FFF2-40B4-BE49-F238E27FC236}">
                  <a16:creationId xmlns:a16="http://schemas.microsoft.com/office/drawing/2014/main" id="{FDAF4A27-41A4-CAD2-72DA-B600F309C847}"/>
                </a:ext>
              </a:extLst>
            </p:cNvPr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15;p36">
              <a:extLst>
                <a:ext uri="{FF2B5EF4-FFF2-40B4-BE49-F238E27FC236}">
                  <a16:creationId xmlns:a16="http://schemas.microsoft.com/office/drawing/2014/main" id="{32FB95E3-7335-C7AB-F355-35F2B9FE8A54}"/>
                </a:ext>
              </a:extLst>
            </p:cNvPr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16;p36">
              <a:extLst>
                <a:ext uri="{FF2B5EF4-FFF2-40B4-BE49-F238E27FC236}">
                  <a16:creationId xmlns:a16="http://schemas.microsoft.com/office/drawing/2014/main" id="{8382712D-9CD1-969F-ECA7-CB0DEBF115FB}"/>
                </a:ext>
              </a:extLst>
            </p:cNvPr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17;p36">
              <a:extLst>
                <a:ext uri="{FF2B5EF4-FFF2-40B4-BE49-F238E27FC236}">
                  <a16:creationId xmlns:a16="http://schemas.microsoft.com/office/drawing/2014/main" id="{0A7E0570-59C4-C630-BC0D-822740FF76B2}"/>
                </a:ext>
              </a:extLst>
            </p:cNvPr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18;p36">
              <a:extLst>
                <a:ext uri="{FF2B5EF4-FFF2-40B4-BE49-F238E27FC236}">
                  <a16:creationId xmlns:a16="http://schemas.microsoft.com/office/drawing/2014/main" id="{B4B1CD5E-D653-2F8F-0F3C-70A7C2709DEC}"/>
                </a:ext>
              </a:extLst>
            </p:cNvPr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19;p36">
              <a:extLst>
                <a:ext uri="{FF2B5EF4-FFF2-40B4-BE49-F238E27FC236}">
                  <a16:creationId xmlns:a16="http://schemas.microsoft.com/office/drawing/2014/main" id="{DC9BD4ED-2F16-7125-49F9-9917242A7E2B}"/>
                </a:ext>
              </a:extLst>
            </p:cNvPr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20;p36">
              <a:extLst>
                <a:ext uri="{FF2B5EF4-FFF2-40B4-BE49-F238E27FC236}">
                  <a16:creationId xmlns:a16="http://schemas.microsoft.com/office/drawing/2014/main" id="{9220397B-FC95-3EBD-A1FF-F1DF16FBEFF2}"/>
                </a:ext>
              </a:extLst>
            </p:cNvPr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2821;p36">
            <a:extLst>
              <a:ext uri="{FF2B5EF4-FFF2-40B4-BE49-F238E27FC236}">
                <a16:creationId xmlns:a16="http://schemas.microsoft.com/office/drawing/2014/main" id="{B940B2A5-9A7F-A117-A382-03CAF591F533}"/>
              </a:ext>
            </a:extLst>
          </p:cNvPr>
          <p:cNvGrpSpPr/>
          <p:nvPr/>
        </p:nvGrpSpPr>
        <p:grpSpPr>
          <a:xfrm rot="19805685">
            <a:off x="351259" y="1339852"/>
            <a:ext cx="1949783" cy="432652"/>
            <a:chOff x="4339891" y="1046343"/>
            <a:chExt cx="651056" cy="144473"/>
          </a:xfrm>
        </p:grpSpPr>
        <p:sp>
          <p:nvSpPr>
            <p:cNvPr id="55" name="Google Shape;2822;p36">
              <a:extLst>
                <a:ext uri="{FF2B5EF4-FFF2-40B4-BE49-F238E27FC236}">
                  <a16:creationId xmlns:a16="http://schemas.microsoft.com/office/drawing/2014/main" id="{E3B5A658-E1EC-C430-ABEC-E95E8FF33310}"/>
                </a:ext>
              </a:extLst>
            </p:cNvPr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36">
              <a:extLst>
                <a:ext uri="{FF2B5EF4-FFF2-40B4-BE49-F238E27FC236}">
                  <a16:creationId xmlns:a16="http://schemas.microsoft.com/office/drawing/2014/main" id="{512CAF62-458B-8A89-80FD-B962D87A7AD7}"/>
                </a:ext>
              </a:extLst>
            </p:cNvPr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36">
              <a:extLst>
                <a:ext uri="{FF2B5EF4-FFF2-40B4-BE49-F238E27FC236}">
                  <a16:creationId xmlns:a16="http://schemas.microsoft.com/office/drawing/2014/main" id="{C5532C1A-242A-BA48-8CC9-B9B48A7D80A7}"/>
                </a:ext>
              </a:extLst>
            </p:cNvPr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36">
              <a:extLst>
                <a:ext uri="{FF2B5EF4-FFF2-40B4-BE49-F238E27FC236}">
                  <a16:creationId xmlns:a16="http://schemas.microsoft.com/office/drawing/2014/main" id="{D69CD776-C693-6E37-407A-0810F4FE3FDF}"/>
                </a:ext>
              </a:extLst>
            </p:cNvPr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26;p36">
              <a:extLst>
                <a:ext uri="{FF2B5EF4-FFF2-40B4-BE49-F238E27FC236}">
                  <a16:creationId xmlns:a16="http://schemas.microsoft.com/office/drawing/2014/main" id="{B7627D32-E1A4-A427-4A98-186ADC362214}"/>
                </a:ext>
              </a:extLst>
            </p:cNvPr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27;p36">
              <a:extLst>
                <a:ext uri="{FF2B5EF4-FFF2-40B4-BE49-F238E27FC236}">
                  <a16:creationId xmlns:a16="http://schemas.microsoft.com/office/drawing/2014/main" id="{38E22292-522C-CADC-36B5-644E03708BE8}"/>
                </a:ext>
              </a:extLst>
            </p:cNvPr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28;p36">
              <a:extLst>
                <a:ext uri="{FF2B5EF4-FFF2-40B4-BE49-F238E27FC236}">
                  <a16:creationId xmlns:a16="http://schemas.microsoft.com/office/drawing/2014/main" id="{5751937E-8084-996F-CE2E-308C6B7A0290}"/>
                </a:ext>
              </a:extLst>
            </p:cNvPr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480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Data Visualization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9E13-038F-4D43-E66F-99646C42E4E1}"/>
              </a:ext>
            </a:extLst>
          </p:cNvPr>
          <p:cNvSpPr txBox="1"/>
          <p:nvPr/>
        </p:nvSpPr>
        <p:spPr>
          <a:xfrm>
            <a:off x="0" y="172912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Download the folder, and run the code to obtain a scatter plot</a:t>
            </a:r>
            <a:endParaRPr lang="en-SG" sz="2400" dirty="0"/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7" name="Picture 6" descr="A qr code with dots&#10;&#10;Description automatically generated">
            <a:extLst>
              <a:ext uri="{FF2B5EF4-FFF2-40B4-BE49-F238E27FC236}">
                <a16:creationId xmlns:a16="http://schemas.microsoft.com/office/drawing/2014/main" id="{7A82DAC2-1E0F-CA35-20B3-5DFFCD8EA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037934"/>
            <a:ext cx="3124200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3D77-86D6-2150-E70F-5263FD33DEE4}"/>
              </a:ext>
            </a:extLst>
          </p:cNvPr>
          <p:cNvSpPr txBox="1"/>
          <p:nvPr/>
        </p:nvSpPr>
        <p:spPr>
          <a:xfrm>
            <a:off x="0" y="257626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www.tinyurl.com/cdbglstars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07865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6715-F762-D740-769C-85222B59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2345485"/>
            <a:ext cx="445155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Output</a:t>
            </a:r>
            <a:endParaRPr lang="en-SG" sz="2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circle with white dots&#10;&#10;Description automatically generated">
            <a:extLst>
              <a:ext uri="{FF2B5EF4-FFF2-40B4-BE49-F238E27FC236}">
                <a16:creationId xmlns:a16="http://schemas.microsoft.com/office/drawing/2014/main" id="{AA0C32C1-A6C3-CDF8-76D7-FE9780FEC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t="5289" r="25440" b="7400"/>
          <a:stretch/>
        </p:blipFill>
        <p:spPr>
          <a:xfrm>
            <a:off x="5475828" y="493086"/>
            <a:ext cx="6070713" cy="587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33D3-4A8F-0DC8-9DA8-7092FBD2DE6A}"/>
              </a:ext>
            </a:extLst>
          </p:cNvPr>
          <p:cNvSpPr txBox="1"/>
          <p:nvPr/>
        </p:nvSpPr>
        <p:spPr>
          <a:xfrm>
            <a:off x="356636" y="3643547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Center of the Circle ≈ North Pole</a:t>
            </a:r>
            <a:b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</a:b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Circumference ≈ Equator</a:t>
            </a:r>
            <a:endParaRPr lang="en-SG" sz="2400" dirty="0"/>
          </a:p>
        </p:txBody>
      </p:sp>
      <p:pic>
        <p:nvPicPr>
          <p:cNvPr id="3" name="Picture 2" descr="A blue planet with stars&#10;&#10;Description automatically generated">
            <a:extLst>
              <a:ext uri="{FF2B5EF4-FFF2-40B4-BE49-F238E27FC236}">
                <a16:creationId xmlns:a16="http://schemas.microsoft.com/office/drawing/2014/main" id="{D2D1AD6B-239A-7F3B-7482-6B0B2DC8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776BAA5B-FAFF-0887-A7F1-410328E5D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6715-F762-D740-769C-85222B59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2" y="2551671"/>
            <a:ext cx="55825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Olber's</a:t>
            </a:r>
            <a:r>
              <a:rPr lang="en-US" sz="60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Paradox</a:t>
            </a:r>
            <a:endParaRPr lang="en-SG" sz="2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circle with white dots&#10;&#10;Description automatically generated">
            <a:extLst>
              <a:ext uri="{FF2B5EF4-FFF2-40B4-BE49-F238E27FC236}">
                <a16:creationId xmlns:a16="http://schemas.microsoft.com/office/drawing/2014/main" id="{AA0C32C1-A6C3-CDF8-76D7-FE9780FEC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t="5289" r="25440" b="7400"/>
          <a:stretch/>
        </p:blipFill>
        <p:spPr>
          <a:xfrm>
            <a:off x="5475828" y="493086"/>
            <a:ext cx="6070713" cy="587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33D3-4A8F-0DC8-9DA8-7092FBD2DE6A}"/>
              </a:ext>
            </a:extLst>
          </p:cNvPr>
          <p:cNvSpPr txBox="1"/>
          <p:nvPr/>
        </p:nvSpPr>
        <p:spPr>
          <a:xfrm>
            <a:off x="356636" y="3643547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If there are SO MANY STARS, why is the night sky dark?</a:t>
            </a:r>
            <a:endParaRPr lang="en-SG" sz="2400" dirty="0"/>
          </a:p>
        </p:txBody>
      </p:sp>
      <p:pic>
        <p:nvPicPr>
          <p:cNvPr id="3" name="Picture 2" descr="A blue planet with stars&#10;&#10;Description automatically generated">
            <a:extLst>
              <a:ext uri="{FF2B5EF4-FFF2-40B4-BE49-F238E27FC236}">
                <a16:creationId xmlns:a16="http://schemas.microsoft.com/office/drawing/2014/main" id="{D2D1AD6B-239A-7F3B-7482-6B0B2DC8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776BAA5B-FAFF-0887-A7F1-410328E5D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lustration of galaxy in space">
            <a:extLst>
              <a:ext uri="{FF2B5EF4-FFF2-40B4-BE49-F238E27FC236}">
                <a16:creationId xmlns:a16="http://schemas.microsoft.com/office/drawing/2014/main" id="{F21AC9E0-C265-B002-B236-DFB92BD6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9000"/>
                    </a14:imgEffect>
                    <a14:imgEffect>
                      <a14:brightnessContrast brigh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40" y="-1350567"/>
            <a:ext cx="12544599" cy="8908625"/>
          </a:xfrm>
          <a:prstGeom prst="rect">
            <a:avLst/>
          </a:prstGeom>
        </p:spPr>
      </p:pic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E060BC-1C23-72B1-4B1A-AE8B5E4A3D93}"/>
              </a:ext>
            </a:extLst>
          </p:cNvPr>
          <p:cNvSpPr txBox="1">
            <a:spLocks/>
          </p:cNvSpPr>
          <p:nvPr/>
        </p:nvSpPr>
        <p:spPr>
          <a:xfrm>
            <a:off x="-28895" y="2470846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Cosmos always looks brighter on the other side 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0BFE5-6C9F-7656-9958-D7AA0B6ECDD3}"/>
              </a:ext>
            </a:extLst>
          </p:cNvPr>
          <p:cNvSpPr txBox="1"/>
          <p:nvPr/>
        </p:nvSpPr>
        <p:spPr>
          <a:xfrm>
            <a:off x="3242021" y="1879872"/>
            <a:ext cx="5707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Section 2</a:t>
            </a:r>
            <a:endParaRPr lang="en-SG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We generally talk about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3D77-86D6-2150-E70F-5263FD33DEE4}"/>
              </a:ext>
            </a:extLst>
          </p:cNvPr>
          <p:cNvSpPr txBox="1"/>
          <p:nvPr/>
        </p:nvSpPr>
        <p:spPr>
          <a:xfrm>
            <a:off x="-762561" y="5118578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Solar system</a:t>
            </a:r>
            <a:endParaRPr lang="en-SG" sz="2400" b="1" dirty="0"/>
          </a:p>
        </p:txBody>
      </p:sp>
      <p:pic>
        <p:nvPicPr>
          <p:cNvPr id="11" name="Picture 10" descr="Milky way">
            <a:extLst>
              <a:ext uri="{FF2B5EF4-FFF2-40B4-BE49-F238E27FC236}">
                <a16:creationId xmlns:a16="http://schemas.microsoft.com/office/drawing/2014/main" id="{EE836DA5-DF16-63F5-F325-743CEBCD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83" y="2475284"/>
            <a:ext cx="3897513" cy="2643294"/>
          </a:xfrm>
          <a:prstGeom prst="rect">
            <a:avLst/>
          </a:prstGeom>
        </p:spPr>
      </p:pic>
      <p:pic>
        <p:nvPicPr>
          <p:cNvPr id="13" name="Picture 12" descr="A colorful nebula in space&#10;&#10;Description automatically generated">
            <a:extLst>
              <a:ext uri="{FF2B5EF4-FFF2-40B4-BE49-F238E27FC236}">
                <a16:creationId xmlns:a16="http://schemas.microsoft.com/office/drawing/2014/main" id="{9C3490DB-D7A9-F87A-DFE8-FE0E482F5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04647" y="2475284"/>
            <a:ext cx="3897513" cy="2635693"/>
          </a:xfrm>
          <a:prstGeom prst="rect">
            <a:avLst/>
          </a:prstGeom>
        </p:spPr>
      </p:pic>
      <p:pic>
        <p:nvPicPr>
          <p:cNvPr id="16" name="Picture 15" descr="Planets of the solar system with the sun and planets&#10;&#10;Description automatically generated">
            <a:extLst>
              <a:ext uri="{FF2B5EF4-FFF2-40B4-BE49-F238E27FC236}">
                <a16:creationId xmlns:a16="http://schemas.microsoft.com/office/drawing/2014/main" id="{7A38760D-28C3-E93D-6FB8-50E40E8953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17886"/>
          <a:stretch/>
        </p:blipFill>
        <p:spPr>
          <a:xfrm>
            <a:off x="0" y="2475285"/>
            <a:ext cx="4182837" cy="26432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BB7A17-1FE1-128A-F5F6-DE7620569982}"/>
              </a:ext>
            </a:extLst>
          </p:cNvPr>
          <p:cNvSpPr txBox="1"/>
          <p:nvPr/>
        </p:nvSpPr>
        <p:spPr>
          <a:xfrm>
            <a:off x="3384260" y="5118578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Galaxies</a:t>
            </a:r>
            <a:endParaRPr lang="en-SG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F12CE-1274-121B-2930-C16A6A8B52C7}"/>
              </a:ext>
            </a:extLst>
          </p:cNvPr>
          <p:cNvSpPr txBox="1"/>
          <p:nvPr/>
        </p:nvSpPr>
        <p:spPr>
          <a:xfrm>
            <a:off x="7399424" y="5118578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Nebulae</a:t>
            </a:r>
            <a:endParaRPr lang="en-SG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4AA9A-F1E8-502E-9194-B3FE0F8C634D}"/>
              </a:ext>
            </a:extLst>
          </p:cNvPr>
          <p:cNvSpPr txBox="1"/>
          <p:nvPr/>
        </p:nvSpPr>
        <p:spPr>
          <a:xfrm>
            <a:off x="3242021" y="6250224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Not today!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09250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Einstein's Cross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6" name="Picture 5" descr="A group of stars in the sky&#10;&#10;Description automatically generated">
            <a:extLst>
              <a:ext uri="{FF2B5EF4-FFF2-40B4-BE49-F238E27FC236}">
                <a16:creationId xmlns:a16="http://schemas.microsoft.com/office/drawing/2014/main" id="{00D0370E-0515-78EA-6BE5-3DF4FD00E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1729121"/>
            <a:ext cx="4286250" cy="4133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D1860-665C-1DC8-8676-03E10B6FD2D2}"/>
              </a:ext>
            </a:extLst>
          </p:cNvPr>
          <p:cNvSpPr txBox="1"/>
          <p:nvPr/>
        </p:nvSpPr>
        <p:spPr>
          <a:xfrm>
            <a:off x="3242021" y="5862971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Q2237+030</a:t>
            </a:r>
            <a:endParaRPr lang="en-SG" sz="24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978748-9A88-7E74-6BBA-76301A485D8F}"/>
              </a:ext>
            </a:extLst>
          </p:cNvPr>
          <p:cNvCxnSpPr>
            <a:cxnSpLocks/>
          </p:cNvCxnSpPr>
          <p:nvPr/>
        </p:nvCxnSpPr>
        <p:spPr>
          <a:xfrm flipV="1">
            <a:off x="2492188" y="3325906"/>
            <a:ext cx="3370730" cy="43927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7E6228-AAEF-65A2-B752-A0F80BDFE515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899647" cy="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B8CDE4-CB02-6C01-E97A-CECED9C581F3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039036" cy="17033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0AE56D-EBE6-1804-E3FB-DB55B7DAFE00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370730" cy="519953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!!aa">
            <a:extLst>
              <a:ext uri="{FF2B5EF4-FFF2-40B4-BE49-F238E27FC236}">
                <a16:creationId xmlns:a16="http://schemas.microsoft.com/office/drawing/2014/main" id="{E7B72B48-B5B8-6CBA-C06D-4E11370A4D77}"/>
              </a:ext>
            </a:extLst>
          </p:cNvPr>
          <p:cNvSpPr txBox="1"/>
          <p:nvPr/>
        </p:nvSpPr>
        <p:spPr>
          <a:xfrm>
            <a:off x="987879" y="3516414"/>
            <a:ext cx="1739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Quasars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376769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Einstein's Cross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6" name="Picture 5" descr="A group of stars in the sky&#10;&#10;Description automatically generated">
            <a:extLst>
              <a:ext uri="{FF2B5EF4-FFF2-40B4-BE49-F238E27FC236}">
                <a16:creationId xmlns:a16="http://schemas.microsoft.com/office/drawing/2014/main" id="{00D0370E-0515-78EA-6BE5-3DF4FD00E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1729121"/>
            <a:ext cx="4286250" cy="4133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D1860-665C-1DC8-8676-03E10B6FD2D2}"/>
              </a:ext>
            </a:extLst>
          </p:cNvPr>
          <p:cNvSpPr txBox="1"/>
          <p:nvPr/>
        </p:nvSpPr>
        <p:spPr>
          <a:xfrm>
            <a:off x="3242021" y="5862971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Q2237+030</a:t>
            </a:r>
            <a:endParaRPr lang="en-SG" sz="24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978748-9A88-7E74-6BBA-76301A485D8F}"/>
              </a:ext>
            </a:extLst>
          </p:cNvPr>
          <p:cNvCxnSpPr>
            <a:cxnSpLocks/>
          </p:cNvCxnSpPr>
          <p:nvPr/>
        </p:nvCxnSpPr>
        <p:spPr>
          <a:xfrm flipV="1">
            <a:off x="2492188" y="3325906"/>
            <a:ext cx="3370730" cy="43927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7E6228-AAEF-65A2-B752-A0F80BDFE515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899647" cy="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B8CDE4-CB02-6C01-E97A-CECED9C581F3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039036" cy="170330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0AE56D-EBE6-1804-E3FB-DB55B7DAFE00}"/>
              </a:ext>
            </a:extLst>
          </p:cNvPr>
          <p:cNvCxnSpPr>
            <a:cxnSpLocks/>
          </p:cNvCxnSpPr>
          <p:nvPr/>
        </p:nvCxnSpPr>
        <p:spPr>
          <a:xfrm>
            <a:off x="2492188" y="3765176"/>
            <a:ext cx="3370730" cy="519953"/>
          </a:xfrm>
          <a:prstGeom prst="straightConnector1">
            <a:avLst/>
          </a:prstGeom>
          <a:ln>
            <a:solidFill>
              <a:srgbClr val="FF6A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!!aa">
            <a:extLst>
              <a:ext uri="{FF2B5EF4-FFF2-40B4-BE49-F238E27FC236}">
                <a16:creationId xmlns:a16="http://schemas.microsoft.com/office/drawing/2014/main" id="{E7B72B48-B5B8-6CBA-C06D-4E11370A4D77}"/>
              </a:ext>
            </a:extLst>
          </p:cNvPr>
          <p:cNvSpPr txBox="1"/>
          <p:nvPr/>
        </p:nvSpPr>
        <p:spPr>
          <a:xfrm>
            <a:off x="0" y="3165011"/>
            <a:ext cx="26116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Same Spectrographic Signature?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370427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Gravitational Lensing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41801C-5005-92A9-D34E-B9325ABEEA75}"/>
              </a:ext>
            </a:extLst>
          </p:cNvPr>
          <p:cNvSpPr/>
          <p:nvPr/>
        </p:nvSpPr>
        <p:spPr>
          <a:xfrm>
            <a:off x="5613983" y="2937317"/>
            <a:ext cx="962025" cy="962025"/>
          </a:xfrm>
          <a:prstGeom prst="ellipse">
            <a:avLst/>
          </a:prstGeom>
          <a:solidFill>
            <a:srgbClr val="60A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6431DA-E612-9868-B9AF-DF5E50B7B083}"/>
              </a:ext>
            </a:extLst>
          </p:cNvPr>
          <p:cNvSpPr/>
          <p:nvPr/>
        </p:nvSpPr>
        <p:spPr>
          <a:xfrm>
            <a:off x="2203133" y="3365943"/>
            <a:ext cx="104775" cy="1047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669EE60-5C2A-8F98-034B-CCC3BFBD4892}"/>
              </a:ext>
            </a:extLst>
          </p:cNvPr>
          <p:cNvSpPr/>
          <p:nvPr/>
        </p:nvSpPr>
        <p:spPr>
          <a:xfrm>
            <a:off x="2294469" y="2709672"/>
            <a:ext cx="7604864" cy="708660"/>
          </a:xfrm>
          <a:custGeom>
            <a:avLst/>
            <a:gdLst>
              <a:gd name="connsiteX0" fmla="*/ 0 w 7505700"/>
              <a:gd name="connsiteY0" fmla="*/ 754430 h 784910"/>
              <a:gd name="connsiteX1" fmla="*/ 3817620 w 7505700"/>
              <a:gd name="connsiteY1" fmla="*/ 50 h 784910"/>
              <a:gd name="connsiteX2" fmla="*/ 7505700 w 7505700"/>
              <a:gd name="connsiteY2" fmla="*/ 784910 h 784910"/>
              <a:gd name="connsiteX3" fmla="*/ 7505700 w 7505700"/>
              <a:gd name="connsiteY3" fmla="*/ 784910 h 78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84910">
                <a:moveTo>
                  <a:pt x="0" y="754430"/>
                </a:moveTo>
                <a:cubicBezTo>
                  <a:pt x="1283335" y="374700"/>
                  <a:pt x="2566670" y="-5030"/>
                  <a:pt x="3817620" y="50"/>
                </a:cubicBezTo>
                <a:cubicBezTo>
                  <a:pt x="5068570" y="5130"/>
                  <a:pt x="7505700" y="784910"/>
                  <a:pt x="7505700" y="784910"/>
                </a:cubicBezTo>
                <a:lnTo>
                  <a:pt x="7505700" y="784910"/>
                </a:lnTo>
              </a:path>
            </a:pathLst>
          </a:cu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C272889-7E8E-DE53-579C-FAA4B705C5D0}"/>
              </a:ext>
            </a:extLst>
          </p:cNvPr>
          <p:cNvSpPr/>
          <p:nvPr/>
        </p:nvSpPr>
        <p:spPr>
          <a:xfrm flipV="1">
            <a:off x="2293568" y="3429000"/>
            <a:ext cx="7604864" cy="708660"/>
          </a:xfrm>
          <a:custGeom>
            <a:avLst/>
            <a:gdLst>
              <a:gd name="connsiteX0" fmla="*/ 0 w 7505700"/>
              <a:gd name="connsiteY0" fmla="*/ 754430 h 784910"/>
              <a:gd name="connsiteX1" fmla="*/ 3817620 w 7505700"/>
              <a:gd name="connsiteY1" fmla="*/ 50 h 784910"/>
              <a:gd name="connsiteX2" fmla="*/ 7505700 w 7505700"/>
              <a:gd name="connsiteY2" fmla="*/ 784910 h 784910"/>
              <a:gd name="connsiteX3" fmla="*/ 7505700 w 7505700"/>
              <a:gd name="connsiteY3" fmla="*/ 784910 h 78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84910">
                <a:moveTo>
                  <a:pt x="0" y="754430"/>
                </a:moveTo>
                <a:cubicBezTo>
                  <a:pt x="1283335" y="374700"/>
                  <a:pt x="2566670" y="-5030"/>
                  <a:pt x="3817620" y="50"/>
                </a:cubicBezTo>
                <a:cubicBezTo>
                  <a:pt x="5068570" y="5130"/>
                  <a:pt x="7505700" y="784910"/>
                  <a:pt x="7505700" y="784910"/>
                </a:cubicBezTo>
                <a:lnTo>
                  <a:pt x="7505700" y="784910"/>
                </a:lnTo>
              </a:path>
            </a:pathLst>
          </a:cu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EA49B-8557-91B0-AB4B-C5D6B3297637}"/>
              </a:ext>
            </a:extLst>
          </p:cNvPr>
          <p:cNvSpPr/>
          <p:nvPr/>
        </p:nvSpPr>
        <p:spPr>
          <a:xfrm>
            <a:off x="9913302" y="3278080"/>
            <a:ext cx="122511" cy="30183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9B1F78-10C8-8ADE-97D9-038CE538ECD4}"/>
              </a:ext>
            </a:extLst>
          </p:cNvPr>
          <p:cNvSpPr/>
          <p:nvPr/>
        </p:nvSpPr>
        <p:spPr>
          <a:xfrm>
            <a:off x="9912401" y="3371319"/>
            <a:ext cx="122511" cy="1153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33839A0-6B1D-4A14-6CA0-20BADEA65B71}"/>
              </a:ext>
            </a:extLst>
          </p:cNvPr>
          <p:cNvGrpSpPr/>
          <p:nvPr/>
        </p:nvGrpSpPr>
        <p:grpSpPr>
          <a:xfrm>
            <a:off x="8598535" y="3469784"/>
            <a:ext cx="2694940" cy="2329036"/>
            <a:chOff x="8598535" y="3469784"/>
            <a:chExt cx="2694940" cy="232903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74F89FC-F7CD-A888-4394-250E1FC388C6}"/>
                </a:ext>
              </a:extLst>
            </p:cNvPr>
            <p:cNvCxnSpPr>
              <a:stCxn id="28" idx="3"/>
            </p:cNvCxnSpPr>
            <p:nvPr/>
          </p:nvCxnSpPr>
          <p:spPr>
            <a:xfrm flipH="1">
              <a:off x="8598535" y="3469784"/>
              <a:ext cx="1331807" cy="87361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240D31-3A1B-8A8C-EE3C-D99417D48AE8}"/>
                </a:ext>
              </a:extLst>
            </p:cNvPr>
            <p:cNvCxnSpPr>
              <a:cxnSpLocks/>
              <a:stCxn id="28" idx="5"/>
            </p:cNvCxnSpPr>
            <p:nvPr/>
          </p:nvCxnSpPr>
          <p:spPr>
            <a:xfrm>
              <a:off x="10016971" y="3469784"/>
              <a:ext cx="1276504" cy="87361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6B31A9-D0FF-0CB1-CFCA-39CB47C70711}"/>
                </a:ext>
              </a:extLst>
            </p:cNvPr>
            <p:cNvCxnSpPr>
              <a:cxnSpLocks/>
              <a:stCxn id="28" idx="5"/>
            </p:cNvCxnSpPr>
            <p:nvPr/>
          </p:nvCxnSpPr>
          <p:spPr>
            <a:xfrm>
              <a:off x="10016971" y="3469784"/>
              <a:ext cx="1276504" cy="232903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23509C8-C07A-6537-586E-D06291A5F98F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H="1">
              <a:off x="8612875" y="3469784"/>
              <a:ext cx="1317467" cy="232903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4FEF0D-2619-D414-FF2C-39ED25D4EA9F}"/>
                </a:ext>
              </a:extLst>
            </p:cNvPr>
            <p:cNvSpPr/>
            <p:nvPr/>
          </p:nvSpPr>
          <p:spPr>
            <a:xfrm>
              <a:off x="8598535" y="4343400"/>
              <a:ext cx="2694940" cy="14554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6A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0ABCF4-155E-DBAE-DBAE-C1D65B2B4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8535" y="4343400"/>
              <a:ext cx="833120" cy="1455420"/>
            </a:xfrm>
            <a:prstGeom prst="line">
              <a:avLst/>
            </a:prstGeom>
            <a:ln>
              <a:solidFill>
                <a:srgbClr val="FF6A6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2211970-F902-996E-302D-F7280D8888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92740" y="4343400"/>
              <a:ext cx="800735" cy="1455420"/>
            </a:xfrm>
            <a:prstGeom prst="line">
              <a:avLst/>
            </a:prstGeom>
            <a:ln>
              <a:solidFill>
                <a:srgbClr val="FF6A6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25113B5-99BE-9812-9073-C9A75946CE78}"/>
                </a:ext>
              </a:extLst>
            </p:cNvPr>
            <p:cNvSpPr/>
            <p:nvPr/>
          </p:nvSpPr>
          <p:spPr>
            <a:xfrm>
              <a:off x="9914572" y="4535104"/>
              <a:ext cx="104775" cy="1047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32EBA6D-BDF4-5C51-5A53-2E411D5FDCAB}"/>
                </a:ext>
              </a:extLst>
            </p:cNvPr>
            <p:cNvSpPr/>
            <p:nvPr/>
          </p:nvSpPr>
          <p:spPr>
            <a:xfrm>
              <a:off x="9906052" y="5479792"/>
              <a:ext cx="104775" cy="1047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264AFEA-3D41-C099-C4AA-D1694842AEBD}"/>
                </a:ext>
              </a:extLst>
            </p:cNvPr>
            <p:cNvSpPr/>
            <p:nvPr/>
          </p:nvSpPr>
          <p:spPr>
            <a:xfrm>
              <a:off x="9623583" y="4716608"/>
              <a:ext cx="686752" cy="686752"/>
            </a:xfrm>
            <a:prstGeom prst="ellipse">
              <a:avLst/>
            </a:prstGeom>
            <a:solidFill>
              <a:srgbClr val="60A5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7B5103B-23E8-48BA-FA34-B06F2BAD8E0B}"/>
              </a:ext>
            </a:extLst>
          </p:cNvPr>
          <p:cNvCxnSpPr>
            <a:cxnSpLocks/>
            <a:stCxn id="10" idx="6"/>
            <a:endCxn id="28" idx="2"/>
          </p:cNvCxnSpPr>
          <p:nvPr/>
        </p:nvCxnSpPr>
        <p:spPr>
          <a:xfrm>
            <a:off x="2307908" y="3418331"/>
            <a:ext cx="7604493" cy="10668"/>
          </a:xfrm>
          <a:prstGeom prst="line">
            <a:avLst/>
          </a:prstGeom>
          <a:ln>
            <a:solidFill>
              <a:srgbClr val="FF6A6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4F518FA-A1C1-189B-3F12-16E30A6003F2}"/>
              </a:ext>
            </a:extLst>
          </p:cNvPr>
          <p:cNvSpPr txBox="1"/>
          <p:nvPr/>
        </p:nvSpPr>
        <p:spPr>
          <a:xfrm>
            <a:off x="3256175" y="1973580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Newtonian Gravitation</a:t>
            </a:r>
            <a:endParaRPr lang="en-SG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4A2EE6-10E9-D598-2F09-95DDE2FF572C}"/>
              </a:ext>
            </a:extLst>
          </p:cNvPr>
          <p:cNvSpPr txBox="1"/>
          <p:nvPr/>
        </p:nvSpPr>
        <p:spPr>
          <a:xfrm>
            <a:off x="3255333" y="1973724"/>
            <a:ext cx="5707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General Relativity</a:t>
            </a:r>
            <a:endParaRPr lang="en-SG" sz="2400" b="1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C7CB154-24EE-7D93-4976-6526F6322EBF}"/>
              </a:ext>
            </a:extLst>
          </p:cNvPr>
          <p:cNvGrpSpPr/>
          <p:nvPr/>
        </p:nvGrpSpPr>
        <p:grpSpPr>
          <a:xfrm>
            <a:off x="914022" y="2685279"/>
            <a:ext cx="10363956" cy="2200606"/>
            <a:chOff x="914022" y="2685279"/>
            <a:chExt cx="10363956" cy="2200606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CC6D1D-3CE3-1CE7-BE4F-E78FF93681F6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1778000" y="3064002"/>
              <a:ext cx="440477" cy="317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A8E21A8-C3F4-1219-72BE-4EA4E223A811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 flipV="1">
              <a:off x="6094995" y="3899342"/>
              <a:ext cx="1" cy="6881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68B25F2-1348-C785-0E05-7952234B1406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H="1">
              <a:off x="10016971" y="3124142"/>
              <a:ext cx="228041" cy="264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C076556-C593-098D-FE64-5BB2817F36E9}"/>
                </a:ext>
              </a:extLst>
            </p:cNvPr>
            <p:cNvSpPr txBox="1"/>
            <p:nvPr/>
          </p:nvSpPr>
          <p:spPr>
            <a:xfrm>
              <a:off x="914022" y="2685279"/>
              <a:ext cx="15040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Posterama" panose="020B0504020200020000" pitchFamily="34" charset="0"/>
                  <a:ea typeface="Adobe Gothic Std B" panose="020B0800000000000000" pitchFamily="34" charset="-128"/>
                  <a:cs typeface="Posterama" panose="020B0504020200020000" pitchFamily="34" charset="0"/>
                </a:rPr>
                <a:t>Star</a:t>
              </a:r>
              <a:endParaRPr lang="en-SG" sz="20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FE22B1-7316-3C08-4EAC-1942E89EDA8B}"/>
                </a:ext>
              </a:extLst>
            </p:cNvPr>
            <p:cNvSpPr txBox="1"/>
            <p:nvPr/>
          </p:nvSpPr>
          <p:spPr>
            <a:xfrm>
              <a:off x="4551680" y="4485775"/>
              <a:ext cx="30886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Posterama" panose="020B0504020200020000" pitchFamily="34" charset="0"/>
                  <a:ea typeface="Adobe Gothic Std B" panose="020B0800000000000000" pitchFamily="34" charset="-128"/>
                  <a:cs typeface="Posterama" panose="020B0504020200020000" pitchFamily="34" charset="0"/>
                </a:rPr>
                <a:t>Galaxy (acting as lens)</a:t>
              </a:r>
              <a:endParaRPr lang="en-SG" sz="20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E5033EB-F1FF-E152-93DB-BB82986745C0}"/>
                </a:ext>
              </a:extLst>
            </p:cNvPr>
            <p:cNvSpPr txBox="1"/>
            <p:nvPr/>
          </p:nvSpPr>
          <p:spPr>
            <a:xfrm>
              <a:off x="9558324" y="2706706"/>
              <a:ext cx="17196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Posterama" panose="020B0504020200020000" pitchFamily="34" charset="0"/>
                  <a:ea typeface="Adobe Gothic Std B" panose="020B0800000000000000" pitchFamily="34" charset="-128"/>
                  <a:cs typeface="Posterama" panose="020B0504020200020000" pitchFamily="34" charset="0"/>
                </a:rPr>
                <a:t>Telescope</a:t>
              </a:r>
              <a:endParaRPr lang="en-SG" sz="2000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411B98-A62D-3A94-077D-04899A1653D1}"/>
              </a:ext>
            </a:extLst>
          </p:cNvPr>
          <p:cNvGrpSpPr/>
          <p:nvPr/>
        </p:nvGrpSpPr>
        <p:grpSpPr>
          <a:xfrm>
            <a:off x="8598535" y="3472470"/>
            <a:ext cx="2694940" cy="2329036"/>
            <a:chOff x="8598535" y="3469784"/>
            <a:chExt cx="2694940" cy="232903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C52656-0140-31C1-A119-6D99162DEA45}"/>
                </a:ext>
              </a:extLst>
            </p:cNvPr>
            <p:cNvCxnSpPr/>
            <p:nvPr/>
          </p:nvCxnSpPr>
          <p:spPr>
            <a:xfrm flipH="1">
              <a:off x="8598535" y="3469784"/>
              <a:ext cx="1331807" cy="87361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DC84346-BD0D-DB9B-BD0C-232D8A81EF19}"/>
                </a:ext>
              </a:extLst>
            </p:cNvPr>
            <p:cNvCxnSpPr>
              <a:cxnSpLocks/>
            </p:cNvCxnSpPr>
            <p:nvPr/>
          </p:nvCxnSpPr>
          <p:spPr>
            <a:xfrm>
              <a:off x="10016971" y="3469784"/>
              <a:ext cx="1276504" cy="87361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175C112-1BCA-B1C5-52D3-317734B376EF}"/>
                </a:ext>
              </a:extLst>
            </p:cNvPr>
            <p:cNvCxnSpPr>
              <a:cxnSpLocks/>
            </p:cNvCxnSpPr>
            <p:nvPr/>
          </p:nvCxnSpPr>
          <p:spPr>
            <a:xfrm>
              <a:off x="10016971" y="3469784"/>
              <a:ext cx="1276504" cy="232903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813572D-FE23-F924-FBD2-884054711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875" y="3469784"/>
              <a:ext cx="1317467" cy="2329036"/>
            </a:xfrm>
            <a:prstGeom prst="line">
              <a:avLst/>
            </a:prstGeom>
            <a:ln>
              <a:solidFill>
                <a:srgbClr val="FF6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C2EA41C-CA70-8D68-CB78-6E8097E92B4A}"/>
                </a:ext>
              </a:extLst>
            </p:cNvPr>
            <p:cNvSpPr/>
            <p:nvPr/>
          </p:nvSpPr>
          <p:spPr>
            <a:xfrm>
              <a:off x="8598535" y="4343400"/>
              <a:ext cx="2694940" cy="14554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6A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850355C-19AC-0CB4-4FAA-46215D35E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8535" y="4343400"/>
              <a:ext cx="833120" cy="1455420"/>
            </a:xfrm>
            <a:prstGeom prst="line">
              <a:avLst/>
            </a:prstGeom>
            <a:ln>
              <a:solidFill>
                <a:srgbClr val="FF6A6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B44B63A-5DF0-3575-4811-26AA4B5963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92740" y="4343400"/>
              <a:ext cx="800735" cy="1455420"/>
            </a:xfrm>
            <a:prstGeom prst="line">
              <a:avLst/>
            </a:prstGeom>
            <a:ln>
              <a:solidFill>
                <a:srgbClr val="FF6A6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FE36E68-F112-10B2-A071-CF4D98DA011A}"/>
                </a:ext>
              </a:extLst>
            </p:cNvPr>
            <p:cNvSpPr/>
            <p:nvPr/>
          </p:nvSpPr>
          <p:spPr>
            <a:xfrm>
              <a:off x="9623583" y="4716608"/>
              <a:ext cx="686752" cy="686752"/>
            </a:xfrm>
            <a:prstGeom prst="ellipse">
              <a:avLst/>
            </a:prstGeom>
            <a:solidFill>
              <a:srgbClr val="60A5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D4131F4-C6EF-C766-69D8-63EC0DB5106A}"/>
              </a:ext>
            </a:extLst>
          </p:cNvPr>
          <p:cNvSpPr txBox="1"/>
          <p:nvPr/>
        </p:nvSpPr>
        <p:spPr>
          <a:xfrm>
            <a:off x="8429336" y="5880391"/>
            <a:ext cx="3088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Galaxy Visible</a:t>
            </a:r>
            <a:endParaRPr lang="en-SG" sz="20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A07CB31-6C3B-CD59-4D14-BA638E53A82B}"/>
              </a:ext>
            </a:extLst>
          </p:cNvPr>
          <p:cNvSpPr txBox="1"/>
          <p:nvPr/>
        </p:nvSpPr>
        <p:spPr>
          <a:xfrm>
            <a:off x="8429336" y="5888762"/>
            <a:ext cx="3088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Galaxy + 2 images of the Star Visible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452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0" grpId="0"/>
      <p:bldP spid="60" grpId="1"/>
      <p:bldP spid="61" grpId="0"/>
      <p:bldP spid="89" grpId="0"/>
      <p:bldP spid="89" grpId="1"/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470846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Physical Demonstration Time!!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2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Other Visualizations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7" name="Picture 6" descr="A blue and green grid with a white ball&#10;&#10;Description automatically generated">
            <a:extLst>
              <a:ext uri="{FF2B5EF4-FFF2-40B4-BE49-F238E27FC236}">
                <a16:creationId xmlns:a16="http://schemas.microsoft.com/office/drawing/2014/main" id="{26212087-E08E-F777-543F-E6DCB92CF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9" b="7202"/>
          <a:stretch/>
        </p:blipFill>
        <p:spPr>
          <a:xfrm>
            <a:off x="1328733" y="1914005"/>
            <a:ext cx="4382193" cy="3428999"/>
          </a:xfrm>
          <a:prstGeom prst="rect">
            <a:avLst/>
          </a:prstGeom>
        </p:spPr>
      </p:pic>
      <p:pic>
        <p:nvPicPr>
          <p:cNvPr id="10" name="Picture 9" descr="A grid of blue lines&#10;&#10;Description automatically generated">
            <a:extLst>
              <a:ext uri="{FF2B5EF4-FFF2-40B4-BE49-F238E27FC236}">
                <a16:creationId xmlns:a16="http://schemas.microsoft.com/office/drawing/2014/main" id="{8EFD468D-F390-9100-D099-25139A66B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5" y="1914005"/>
            <a:ext cx="457200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751E9-6342-D186-66B2-8F549A444CB7}"/>
              </a:ext>
            </a:extLst>
          </p:cNvPr>
          <p:cNvSpPr txBox="1"/>
          <p:nvPr/>
        </p:nvSpPr>
        <p:spPr>
          <a:xfrm>
            <a:off x="618564" y="5862971"/>
            <a:ext cx="10963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In both cases, the space time fabric is being </a:t>
            </a:r>
            <a:r>
              <a:rPr lang="en-SG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“pulled” towards the object</a:t>
            </a:r>
            <a:endParaRPr lang="en-US" sz="2400" b="1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0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8B3B0E5-167A-B2CF-8345-9142A62C6441}"/>
              </a:ext>
            </a:extLst>
          </p:cNvPr>
          <p:cNvSpPr txBox="1">
            <a:spLocks/>
          </p:cNvSpPr>
          <p:nvPr/>
        </p:nvSpPr>
        <p:spPr>
          <a:xfrm>
            <a:off x="4181782" y="408531"/>
            <a:ext cx="3828435" cy="9581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Who am I?</a:t>
            </a:r>
            <a:endParaRPr lang="en-SG" sz="2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11" name="Picture 10" descr="A group of people wearing masks sitting at a table&#10;&#10;Description automatically generated">
            <a:extLst>
              <a:ext uri="{FF2B5EF4-FFF2-40B4-BE49-F238E27FC236}">
                <a16:creationId xmlns:a16="http://schemas.microsoft.com/office/drawing/2014/main" id="{BF7AEB2A-5D8C-BBC3-7D55-43AC33895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62" y="1746788"/>
            <a:ext cx="4532138" cy="2546923"/>
          </a:xfrm>
          <a:prstGeom prst="rect">
            <a:avLst/>
          </a:prstGeom>
        </p:spPr>
      </p:pic>
      <p:pic>
        <p:nvPicPr>
          <p:cNvPr id="19" name="Picture 18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B7D38589-195B-0007-132F-C3865843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" y="4150659"/>
            <a:ext cx="3633695" cy="2725271"/>
          </a:xfrm>
          <a:prstGeom prst="rect">
            <a:avLst/>
          </a:prstGeom>
        </p:spPr>
      </p:pic>
      <p:pic>
        <p:nvPicPr>
          <p:cNvPr id="21" name="Picture 20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1FFB305B-2AFC-8B24-C0B4-CEB3DB552E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0" y="1744203"/>
            <a:ext cx="4262631" cy="2552092"/>
          </a:xfrm>
          <a:prstGeom prst="rect">
            <a:avLst/>
          </a:prstGeom>
        </p:spPr>
      </p:pic>
      <p:pic>
        <p:nvPicPr>
          <p:cNvPr id="25" name="Picture 24" descr="A person raising his hand in front of a screen&#10;&#10;Description automatically generated">
            <a:extLst>
              <a:ext uri="{FF2B5EF4-FFF2-40B4-BE49-F238E27FC236}">
                <a16:creationId xmlns:a16="http://schemas.microsoft.com/office/drawing/2014/main" id="{CBC1E18C-0DE2-7620-E844-AFE8DA15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1" y="1746788"/>
            <a:ext cx="3397231" cy="2547924"/>
          </a:xfrm>
          <a:prstGeom prst="rect">
            <a:avLst/>
          </a:prstGeom>
        </p:spPr>
      </p:pic>
      <p:pic>
        <p:nvPicPr>
          <p:cNvPr id="27" name="Picture 26" descr="A person standing next to a telescope&#10;&#10;Description automatically generated">
            <a:extLst>
              <a:ext uri="{FF2B5EF4-FFF2-40B4-BE49-F238E27FC236}">
                <a16:creationId xmlns:a16="http://schemas.microsoft.com/office/drawing/2014/main" id="{1E1EBF45-30A5-FEDE-B3FF-C3C042DCA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/>
          <a:stretch/>
        </p:blipFill>
        <p:spPr>
          <a:xfrm>
            <a:off x="3293017" y="4294712"/>
            <a:ext cx="2722301" cy="2596100"/>
          </a:xfrm>
          <a:prstGeom prst="rect">
            <a:avLst/>
          </a:prstGeom>
        </p:spPr>
      </p:pic>
      <p:pic>
        <p:nvPicPr>
          <p:cNvPr id="17" name="Picture 16" descr="A group of people wearing face masks outside a building&#10;&#10;Description automatically generated">
            <a:extLst>
              <a:ext uri="{FF2B5EF4-FFF2-40B4-BE49-F238E27FC236}">
                <a16:creationId xmlns:a16="http://schemas.microsoft.com/office/drawing/2014/main" id="{1A6628C2-4377-FB69-7AB1-E42C2E0CC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04" y="4277614"/>
            <a:ext cx="3767497" cy="2825624"/>
          </a:xfrm>
          <a:prstGeom prst="rect">
            <a:avLst/>
          </a:prstGeom>
        </p:spPr>
      </p:pic>
      <p:pic>
        <p:nvPicPr>
          <p:cNvPr id="23" name="Picture 22" descr="A group of people in a room with a computer and a person wearing a mask&#10;&#10;Description automatically generated">
            <a:extLst>
              <a:ext uri="{FF2B5EF4-FFF2-40B4-BE49-F238E27FC236}">
                <a16:creationId xmlns:a16="http://schemas.microsoft.com/office/drawing/2014/main" id="{B9DAB1FF-22DC-1A24-CCA6-733011B79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-573" r="-4843" b="573"/>
          <a:stretch/>
        </p:blipFill>
        <p:spPr>
          <a:xfrm>
            <a:off x="6015318" y="4261899"/>
            <a:ext cx="2895600" cy="2841339"/>
          </a:xfrm>
          <a:prstGeom prst="rect">
            <a:avLst/>
          </a:prstGeom>
        </p:spPr>
      </p:pic>
      <p:pic>
        <p:nvPicPr>
          <p:cNvPr id="28" name="Picture 27" descr="A blue planet with stars&#10;&#10;Description automatically generated">
            <a:extLst>
              <a:ext uri="{FF2B5EF4-FFF2-40B4-BE49-F238E27FC236}">
                <a16:creationId xmlns:a16="http://schemas.microsoft.com/office/drawing/2014/main" id="{F04BA042-244D-E956-1B94-DE8E4FFD5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29" name="Picture 28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921DD0D9-73C4-C84D-98DD-BB2E08B124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2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Therefore,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751E9-6342-D186-66B2-8F549A444CB7}"/>
              </a:ext>
            </a:extLst>
          </p:cNvPr>
          <p:cNvSpPr txBox="1"/>
          <p:nvPr/>
        </p:nvSpPr>
        <p:spPr>
          <a:xfrm>
            <a:off x="614082" y="3003393"/>
            <a:ext cx="109638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General Relativity is a mathematical framework, a set of rules that describe spacetime and its interaction with other entities. </a:t>
            </a:r>
          </a:p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Einstein DID NOT give us a way to visualize it.</a:t>
            </a:r>
          </a:p>
        </p:txBody>
      </p:sp>
    </p:spTree>
    <p:extLst>
      <p:ext uri="{BB962C8B-B14F-4D97-AF65-F5344CB8AC3E}">
        <p14:creationId xmlns:p14="http://schemas.microsoft.com/office/powerpoint/2010/main" val="372011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ACTING TIME!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751E9-6342-D186-66B2-8F549A444CB7}"/>
              </a:ext>
            </a:extLst>
          </p:cNvPr>
          <p:cNvSpPr txBox="1"/>
          <p:nvPr/>
        </p:nvSpPr>
        <p:spPr>
          <a:xfrm>
            <a:off x="614082" y="1729121"/>
            <a:ext cx="109638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Do the following:</a:t>
            </a:r>
          </a:p>
          <a:p>
            <a:pPr algn="just"/>
            <a:endParaRPr lang="en-US" sz="24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  <a:p>
            <a:pPr marL="914400" lvl="1" indent="-457200" algn="just">
              <a:buAutoNum type="arabicPeriod"/>
            </a:pP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Group yourself</a:t>
            </a:r>
          </a:p>
          <a:p>
            <a:pPr marL="914400" lvl="1" indent="-457200" algn="just">
              <a:buAutoNum type="arabicPeriod"/>
            </a:pP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You can use the internet/ChatGPT/any thing that you want</a:t>
            </a:r>
          </a:p>
          <a:p>
            <a:pPr marL="914400" lvl="1" indent="-457200" algn="just">
              <a:buAutoNum type="arabicPeriod"/>
            </a:pP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Prepare a short skit explaining “What the hell is a Black hole?” (not more than 1 minute)</a:t>
            </a:r>
          </a:p>
          <a:p>
            <a:pPr marL="914400" lvl="1" indent="-457200" algn="just">
              <a:buAutoNum type="arabicPeriod"/>
            </a:pP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The most 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comedic + scientifically</a:t>
            </a: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accurate</a:t>
            </a:r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skit wins</a:t>
            </a:r>
          </a:p>
          <a:p>
            <a:pPr marL="457200" indent="-457200" algn="just">
              <a:buAutoNum type="arabicPeriod"/>
            </a:pPr>
            <a:endParaRPr lang="en-US" sz="24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  <a:p>
            <a:pPr algn="just"/>
            <a:r>
              <a:rPr lang="en-US" sz="2400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You have 6 minutes to prepare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3CD600-3243-CC91-304D-C121CF33EEC3}"/>
              </a:ext>
            </a:extLst>
          </p:cNvPr>
          <p:cNvSpPr/>
          <p:nvPr/>
        </p:nvSpPr>
        <p:spPr>
          <a:xfrm>
            <a:off x="9637059" y="4630294"/>
            <a:ext cx="2026023" cy="202602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Click here to start the 6 minutes timer</a:t>
            </a:r>
            <a:endParaRPr lang="en-SG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5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470846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So what actually is a black hole?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42F9A-650C-2D6D-1F35-35DAA5F27696}"/>
              </a:ext>
            </a:extLst>
          </p:cNvPr>
          <p:cNvSpPr txBox="1"/>
          <p:nvPr/>
        </p:nvSpPr>
        <p:spPr>
          <a:xfrm>
            <a:off x="582706" y="2023698"/>
            <a:ext cx="1102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I am not going to make slides for this section cause lecture style BORING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08025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white beard and red hat&#10;&#10;Description automatically generated">
            <a:extLst>
              <a:ext uri="{FF2B5EF4-FFF2-40B4-BE49-F238E27FC236}">
                <a16:creationId xmlns:a16="http://schemas.microsoft.com/office/drawing/2014/main" id="{7C62264D-11A7-EACA-45B5-C4A5E74E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56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219154" cy="6858000"/>
          </a:xfrm>
          <a:prstGeom prst="rect">
            <a:avLst/>
          </a:prstGeom>
        </p:spPr>
      </p:pic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E060BC-1C23-72B1-4B1A-AE8B5E4A3D93}"/>
              </a:ext>
            </a:extLst>
          </p:cNvPr>
          <p:cNvSpPr txBox="1">
            <a:spLocks/>
          </p:cNvSpPr>
          <p:nvPr/>
        </p:nvSpPr>
        <p:spPr>
          <a:xfrm>
            <a:off x="-1" y="2949923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Do we trust </a:t>
            </a:r>
            <a:r>
              <a:rPr lang="en-US" sz="7200" dirty="0" err="1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Asaram</a:t>
            </a:r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 Bapu?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B2432-D045-0C2E-25B3-90C5A89AEE55}"/>
              </a:ext>
            </a:extLst>
          </p:cNvPr>
          <p:cNvSpPr txBox="1"/>
          <p:nvPr/>
        </p:nvSpPr>
        <p:spPr>
          <a:xfrm>
            <a:off x="3242020" y="2365148"/>
            <a:ext cx="5707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Section 3</a:t>
            </a:r>
            <a:endParaRPr lang="en-SG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3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671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Astrology?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1882588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Astrology?</a:t>
            </a:r>
            <a:endParaRPr lang="en-SG" sz="3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4B3663-2603-A76E-7C05-D06648C8A4DC}"/>
              </a:ext>
            </a:extLst>
          </p:cNvPr>
          <p:cNvSpPr txBox="1">
            <a:spLocks/>
          </p:cNvSpPr>
          <p:nvPr/>
        </p:nvSpPr>
        <p:spPr>
          <a:xfrm>
            <a:off x="0" y="2671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VEDIC Astrology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2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Pseudo(science)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7" name="!!aa">
            <a:extLst>
              <a:ext uri="{FF2B5EF4-FFF2-40B4-BE49-F238E27FC236}">
                <a16:creationId xmlns:a16="http://schemas.microsoft.com/office/drawing/2014/main" id="{395465AB-DB12-3F2D-BB3B-36441F144A75}"/>
              </a:ext>
            </a:extLst>
          </p:cNvPr>
          <p:cNvSpPr txBox="1"/>
          <p:nvPr/>
        </p:nvSpPr>
        <p:spPr>
          <a:xfrm>
            <a:off x="2801469" y="2828835"/>
            <a:ext cx="6589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PREDICTIONS</a:t>
            </a:r>
            <a:endParaRPr lang="en-SG" sz="7200" b="1" dirty="0"/>
          </a:p>
        </p:txBody>
      </p:sp>
    </p:spTree>
    <p:extLst>
      <p:ext uri="{BB962C8B-B14F-4D97-AF65-F5344CB8AC3E}">
        <p14:creationId xmlns:p14="http://schemas.microsoft.com/office/powerpoint/2010/main" val="13155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Pseudo(science)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3" name="!!aa">
            <a:extLst>
              <a:ext uri="{FF2B5EF4-FFF2-40B4-BE49-F238E27FC236}">
                <a16:creationId xmlns:a16="http://schemas.microsoft.com/office/drawing/2014/main" id="{36207EB1-AF15-E21E-6AD6-73F2AD323745}"/>
              </a:ext>
            </a:extLst>
          </p:cNvPr>
          <p:cNvSpPr txBox="1"/>
          <p:nvPr/>
        </p:nvSpPr>
        <p:spPr>
          <a:xfrm>
            <a:off x="0" y="2828833"/>
            <a:ext cx="3478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DATA</a:t>
            </a:r>
            <a:endParaRPr lang="en-SG" sz="7200" b="1" dirty="0"/>
          </a:p>
        </p:txBody>
      </p:sp>
      <p:sp>
        <p:nvSpPr>
          <p:cNvPr id="7" name="!!aa">
            <a:extLst>
              <a:ext uri="{FF2B5EF4-FFF2-40B4-BE49-F238E27FC236}">
                <a16:creationId xmlns:a16="http://schemas.microsoft.com/office/drawing/2014/main" id="{395465AB-DB12-3F2D-BB3B-36441F144A75}"/>
              </a:ext>
            </a:extLst>
          </p:cNvPr>
          <p:cNvSpPr txBox="1"/>
          <p:nvPr/>
        </p:nvSpPr>
        <p:spPr>
          <a:xfrm>
            <a:off x="5266646" y="2828834"/>
            <a:ext cx="6589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PREDICTIONS</a:t>
            </a:r>
            <a:endParaRPr lang="en-SG" sz="7200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6AE3A58-D34E-C0FE-C640-638DF10B4092}"/>
              </a:ext>
            </a:extLst>
          </p:cNvPr>
          <p:cNvSpPr/>
          <p:nvPr/>
        </p:nvSpPr>
        <p:spPr>
          <a:xfrm>
            <a:off x="3334871" y="3290047"/>
            <a:ext cx="1931775" cy="286871"/>
          </a:xfrm>
          <a:prstGeom prst="rightArrow">
            <a:avLst/>
          </a:prstGeom>
          <a:solidFill>
            <a:srgbClr val="60A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795B68D-BE51-B620-7F6A-C08E3FD4E0ED}"/>
              </a:ext>
            </a:extLst>
          </p:cNvPr>
          <p:cNvSpPr/>
          <p:nvPr/>
        </p:nvSpPr>
        <p:spPr>
          <a:xfrm rot="16200000">
            <a:off x="8343843" y="890363"/>
            <a:ext cx="434670" cy="62775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0CD2456-D10E-AFC4-617B-B810C78FDCAA}"/>
              </a:ext>
            </a:extLst>
          </p:cNvPr>
          <p:cNvSpPr/>
          <p:nvPr/>
        </p:nvSpPr>
        <p:spPr>
          <a:xfrm rot="16200000">
            <a:off x="1521818" y="2720314"/>
            <a:ext cx="434670" cy="26176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5D7D7-27F3-5A8A-FA3A-70BD25881B79}"/>
              </a:ext>
            </a:extLst>
          </p:cNvPr>
          <p:cNvSpPr txBox="1"/>
          <p:nvPr/>
        </p:nvSpPr>
        <p:spPr>
          <a:xfrm>
            <a:off x="5422378" y="4227325"/>
            <a:ext cx="6277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About the future, could be literally anything: from how well you perform in you know what to when will the world end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A05C3-CE54-21DF-5C92-8084456E29F4}"/>
              </a:ext>
            </a:extLst>
          </p:cNvPr>
          <p:cNvSpPr txBox="1"/>
          <p:nvPr/>
        </p:nvSpPr>
        <p:spPr>
          <a:xfrm>
            <a:off x="215152" y="4314028"/>
            <a:ext cx="3048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The (usually) accurate position of celestial bodies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39B10-0680-8298-6386-21B1D55FDADC}"/>
              </a:ext>
            </a:extLst>
          </p:cNvPr>
          <p:cNvSpPr txBox="1"/>
          <p:nvPr/>
        </p:nvSpPr>
        <p:spPr>
          <a:xfrm>
            <a:off x="3334871" y="2916782"/>
            <a:ext cx="193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Religion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A9C05-729E-37C1-D877-2ADA74358EDC}"/>
              </a:ext>
            </a:extLst>
          </p:cNvPr>
          <p:cNvSpPr txBox="1"/>
          <p:nvPr/>
        </p:nvSpPr>
        <p:spPr>
          <a:xfrm>
            <a:off x="3334871" y="3479554"/>
            <a:ext cx="193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Stories</a:t>
            </a:r>
          </a:p>
        </p:txBody>
      </p:sp>
    </p:spTree>
    <p:extLst>
      <p:ext uri="{BB962C8B-B14F-4D97-AF65-F5344CB8AC3E}">
        <p14:creationId xmlns:p14="http://schemas.microsoft.com/office/powerpoint/2010/main" val="292245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Pseudo(science)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7A05C3-CE54-21DF-5C92-8084456E29F4}"/>
              </a:ext>
            </a:extLst>
          </p:cNvPr>
          <p:cNvSpPr txBox="1"/>
          <p:nvPr/>
        </p:nvSpPr>
        <p:spPr>
          <a:xfrm>
            <a:off x="7462999" y="2644170"/>
            <a:ext cx="4043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The (usually) </a:t>
            </a:r>
            <a:r>
              <a:rPr lang="en-US" sz="3200" b="1" dirty="0">
                <a:solidFill>
                  <a:srgbClr val="60A5F0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accurate</a:t>
            </a:r>
            <a:r>
              <a:rPr lang="en-US" sz="3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position of celestial bodies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D1C229-352C-1E8D-96CC-B40F2E8FBCC1}"/>
              </a:ext>
            </a:extLst>
          </p:cNvPr>
          <p:cNvGrpSpPr/>
          <p:nvPr/>
        </p:nvGrpSpPr>
        <p:grpSpPr>
          <a:xfrm>
            <a:off x="1057835" y="1568824"/>
            <a:ext cx="5585012" cy="4903692"/>
            <a:chOff x="1057835" y="1568824"/>
            <a:chExt cx="5585012" cy="49036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CDE97A-B984-5725-39CB-D0B306197A60}"/>
                </a:ext>
              </a:extLst>
            </p:cNvPr>
            <p:cNvSpPr txBox="1"/>
            <p:nvPr/>
          </p:nvSpPr>
          <p:spPr>
            <a:xfrm>
              <a:off x="1236899" y="1729121"/>
              <a:ext cx="513677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Posterama" panose="020B0504020200020000" pitchFamily="34" charset="0"/>
                  <a:ea typeface="Adobe Gothic Std B" panose="020B0800000000000000" pitchFamily="34" charset="-128"/>
                  <a:cs typeface="Posterama" panose="020B0504020200020000" pitchFamily="34" charset="0"/>
                </a:rPr>
                <a:t>PRECESSION</a:t>
              </a:r>
              <a:endParaRPr lang="en-SG" sz="6000" b="1" dirty="0"/>
            </a:p>
          </p:txBody>
        </p:sp>
        <p:pic>
          <p:nvPicPr>
            <p:cNvPr id="17" name="Picture 16" descr="A close-up of a globe&#10;&#10;Description automatically generated">
              <a:extLst>
                <a:ext uri="{FF2B5EF4-FFF2-40B4-BE49-F238E27FC236}">
                  <a16:creationId xmlns:a16="http://schemas.microsoft.com/office/drawing/2014/main" id="{4056306F-FA76-60F4-0420-9739EB7A2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567" y="2744784"/>
              <a:ext cx="3283439" cy="328343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1C7B26-A13C-1B07-448E-E525B939C260}"/>
                </a:ext>
              </a:extLst>
            </p:cNvPr>
            <p:cNvSpPr/>
            <p:nvPr/>
          </p:nvSpPr>
          <p:spPr>
            <a:xfrm>
              <a:off x="1057835" y="1568824"/>
              <a:ext cx="5585012" cy="4903692"/>
            </a:xfrm>
            <a:prstGeom prst="rect">
              <a:avLst/>
            </a:prstGeom>
            <a:noFill/>
            <a:ln w="38100">
              <a:solidFill>
                <a:srgbClr val="60A5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7779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Pseudo(science)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7A05C3-CE54-21DF-5C92-8084456E29F4}"/>
              </a:ext>
            </a:extLst>
          </p:cNvPr>
          <p:cNvSpPr txBox="1"/>
          <p:nvPr/>
        </p:nvSpPr>
        <p:spPr>
          <a:xfrm>
            <a:off x="7462999" y="2644170"/>
            <a:ext cx="4043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The </a:t>
            </a:r>
            <a:r>
              <a:rPr lang="en-US" sz="3200" b="1" dirty="0">
                <a:solidFill>
                  <a:srgbClr val="FF0000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(usually) </a:t>
            </a:r>
            <a:r>
              <a:rPr lang="en-US" sz="32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accurate position of celestial bodies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DE97A-B984-5725-39CB-D0B306197A60}"/>
              </a:ext>
            </a:extLst>
          </p:cNvPr>
          <p:cNvSpPr txBox="1"/>
          <p:nvPr/>
        </p:nvSpPr>
        <p:spPr>
          <a:xfrm>
            <a:off x="1236899" y="1729121"/>
            <a:ext cx="5136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Rahu &amp; Ketu</a:t>
            </a:r>
          </a:p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(Lunar Nodes, NOT planets)</a:t>
            </a:r>
            <a:endParaRPr lang="en-SG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1C7B26-A13C-1B07-448E-E525B939C260}"/>
              </a:ext>
            </a:extLst>
          </p:cNvPr>
          <p:cNvSpPr/>
          <p:nvPr/>
        </p:nvSpPr>
        <p:spPr>
          <a:xfrm>
            <a:off x="1057835" y="1568824"/>
            <a:ext cx="5585012" cy="4903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26" name="Picture 2" descr="Moon and its Nodes:">
            <a:extLst>
              <a:ext uri="{FF2B5EF4-FFF2-40B4-BE49-F238E27FC236}">
                <a16:creationId xmlns:a16="http://schemas.microsoft.com/office/drawing/2014/main" id="{B8AD2CA5-63E0-C65D-1916-27F6A8BE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95" y="3274413"/>
            <a:ext cx="5248726" cy="26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9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wearing masks sitting at a table&#10;&#10;Description automatically generated">
            <a:extLst>
              <a:ext uri="{FF2B5EF4-FFF2-40B4-BE49-F238E27FC236}">
                <a16:creationId xmlns:a16="http://schemas.microsoft.com/office/drawing/2014/main" id="{BF7AEB2A-5D8C-BBC3-7D55-43AC33895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56089" y="4462272"/>
            <a:ext cx="102443" cy="57570"/>
          </a:xfrm>
          <a:prstGeom prst="rect">
            <a:avLst/>
          </a:prstGeom>
        </p:spPr>
      </p:pic>
      <p:pic>
        <p:nvPicPr>
          <p:cNvPr id="19" name="Picture 18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B7D38589-195B-0007-132F-C3865843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4143" y="3347708"/>
            <a:ext cx="161058" cy="120794"/>
          </a:xfrm>
          <a:prstGeom prst="rect">
            <a:avLst/>
          </a:prstGeom>
        </p:spPr>
      </p:pic>
      <p:pic>
        <p:nvPicPr>
          <p:cNvPr id="21" name="Picture 20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1FFB305B-2AFC-8B24-C0B4-CEB3DB552E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 flipV="1">
            <a:off x="5161519" y="2628110"/>
            <a:ext cx="97230" cy="58213"/>
          </a:xfrm>
          <a:prstGeom prst="rect">
            <a:avLst/>
          </a:prstGeom>
        </p:spPr>
      </p:pic>
      <p:pic>
        <p:nvPicPr>
          <p:cNvPr id="25" name="Picture 24" descr="A person raising his hand in front of a screen&#10;&#10;Description automatically generated">
            <a:extLst>
              <a:ext uri="{FF2B5EF4-FFF2-40B4-BE49-F238E27FC236}">
                <a16:creationId xmlns:a16="http://schemas.microsoft.com/office/drawing/2014/main" id="{CBC1E18C-0DE2-7620-E844-AFE8DA15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23530" y="3066287"/>
            <a:ext cx="95694" cy="71771"/>
          </a:xfrm>
          <a:prstGeom prst="rect">
            <a:avLst/>
          </a:prstGeom>
        </p:spPr>
      </p:pic>
      <p:pic>
        <p:nvPicPr>
          <p:cNvPr id="27" name="Picture 26" descr="A person standing next to a telescope&#10;&#10;Description automatically generated">
            <a:extLst>
              <a:ext uri="{FF2B5EF4-FFF2-40B4-BE49-F238E27FC236}">
                <a16:creationId xmlns:a16="http://schemas.microsoft.com/office/drawing/2014/main" id="{1E1EBF45-30A5-FEDE-B3FF-C3C042DCA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/>
          <a:stretch/>
        </p:blipFill>
        <p:spPr>
          <a:xfrm flipV="1">
            <a:off x="6294273" y="3331639"/>
            <a:ext cx="88729" cy="84616"/>
          </a:xfrm>
          <a:prstGeom prst="rect">
            <a:avLst/>
          </a:prstGeom>
        </p:spPr>
      </p:pic>
      <p:pic>
        <p:nvPicPr>
          <p:cNvPr id="17" name="Picture 16" descr="A group of people wearing face masks outside a building&#10;&#10;Description automatically generated">
            <a:extLst>
              <a:ext uri="{FF2B5EF4-FFF2-40B4-BE49-F238E27FC236}">
                <a16:creationId xmlns:a16="http://schemas.microsoft.com/office/drawing/2014/main" id="{1A6628C2-4377-FB69-7AB1-E42C2E0CC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11530" y="3857952"/>
            <a:ext cx="82743" cy="62057"/>
          </a:xfrm>
          <a:prstGeom prst="rect">
            <a:avLst/>
          </a:prstGeom>
        </p:spPr>
      </p:pic>
      <p:pic>
        <p:nvPicPr>
          <p:cNvPr id="23" name="Picture 22" descr="A group of people in a room with a computer and a person wearing a mask&#10;&#10;Description automatically generated">
            <a:extLst>
              <a:ext uri="{FF2B5EF4-FFF2-40B4-BE49-F238E27FC236}">
                <a16:creationId xmlns:a16="http://schemas.microsoft.com/office/drawing/2014/main" id="{B9DAB1FF-22DC-1A24-CCA6-733011B79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-573" r="-4843" b="573"/>
          <a:stretch/>
        </p:blipFill>
        <p:spPr>
          <a:xfrm flipV="1">
            <a:off x="6888541" y="2309492"/>
            <a:ext cx="97230" cy="95408"/>
          </a:xfrm>
          <a:prstGeom prst="rect">
            <a:avLst/>
          </a:prstGeom>
        </p:spPr>
      </p:pic>
      <p:pic>
        <p:nvPicPr>
          <p:cNvPr id="28" name="Picture 27" descr="A blue planet with stars&#10;&#10;Description automatically generated">
            <a:extLst>
              <a:ext uri="{FF2B5EF4-FFF2-40B4-BE49-F238E27FC236}">
                <a16:creationId xmlns:a16="http://schemas.microsoft.com/office/drawing/2014/main" id="{F04BA042-244D-E956-1B94-DE8E4FFD5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29" name="Picture 28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921DD0D9-73C4-C84D-98DD-BB2E08B124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5" name="Picture 4" descr="A blue circle with stars and a ring on a black background&#10;&#10;Description automatically generated">
            <a:extLst>
              <a:ext uri="{FF2B5EF4-FFF2-40B4-BE49-F238E27FC236}">
                <a16:creationId xmlns:a16="http://schemas.microsoft.com/office/drawing/2014/main" id="{E8BE9CF5-4DDE-2287-3E3C-A332CF4A1E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22843" r="14906" b="30786"/>
          <a:stretch/>
        </p:blipFill>
        <p:spPr>
          <a:xfrm>
            <a:off x="2468880" y="1296371"/>
            <a:ext cx="6949440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2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F4F18-3479-94D2-7D3F-2C9B53096F68}"/>
              </a:ext>
            </a:extLst>
          </p:cNvPr>
          <p:cNvSpPr txBox="1"/>
          <p:nvPr/>
        </p:nvSpPr>
        <p:spPr>
          <a:xfrm>
            <a:off x="0" y="170052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GO TO 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  <a:hlinkClick r:id="rId4"/>
              </a:rPr>
              <a:t>www.cosmiccup.org/resources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and look at Round 2’s Last Question</a:t>
            </a:r>
            <a:endParaRPr lang="en-SG" sz="2400" b="1" dirty="0"/>
          </a:p>
        </p:txBody>
      </p:sp>
      <p:pic>
        <p:nvPicPr>
          <p:cNvPr id="8" name="Picture 7" descr="A qr code with black dots&#10;&#10;Description automatically generated">
            <a:extLst>
              <a:ext uri="{FF2B5EF4-FFF2-40B4-BE49-F238E27FC236}">
                <a16:creationId xmlns:a16="http://schemas.microsoft.com/office/drawing/2014/main" id="{43E80F7B-1FBC-3E38-57CD-C462B02C9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07" y="2241180"/>
            <a:ext cx="2709586" cy="2709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1B54F9-78EE-E833-7064-8323DB08DD60}"/>
              </a:ext>
            </a:extLst>
          </p:cNvPr>
          <p:cNvSpPr txBox="1"/>
          <p:nvPr/>
        </p:nvSpPr>
        <p:spPr>
          <a:xfrm>
            <a:off x="0" y="530264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AND download </a:t>
            </a:r>
            <a:r>
              <a:rPr lang="en-US" sz="2400" b="1" dirty="0">
                <a:solidFill>
                  <a:srgbClr val="60A5F0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STELLARIUM</a:t>
            </a:r>
            <a:r>
              <a:rPr lang="hi-IN" sz="2400" b="1" dirty="0">
                <a:solidFill>
                  <a:srgbClr val="60A5F0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from 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  <a:hlinkClick r:id="rId6"/>
              </a:rPr>
              <a:t>www.stellarium.org</a:t>
            </a:r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 to explore the night sky!</a:t>
            </a:r>
            <a:endParaRPr lang="en-SG" sz="24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5F9C7B-1341-387F-2C38-3B398BBE4B23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Wanna make a </a:t>
            </a:r>
            <a:r>
              <a:rPr lang="en-US" sz="7200" dirty="0" err="1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Kundli</a:t>
            </a:r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C83A-8F6C-9D7A-AA4F-E4619009D93A}"/>
              </a:ext>
            </a:extLst>
          </p:cNvPr>
          <p:cNvSpPr txBox="1">
            <a:spLocks/>
          </p:cNvSpPr>
          <p:nvPr/>
        </p:nvSpPr>
        <p:spPr>
          <a:xfrm>
            <a:off x="85160" y="343167"/>
            <a:ext cx="5024720" cy="61716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60A5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Thank you </a:t>
            </a:r>
          </a:p>
          <a:p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CodeDay ® </a:t>
            </a:r>
            <a:r>
              <a:rPr lang="en-US" sz="72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Bengaluru </a:t>
            </a:r>
          </a:p>
          <a:p>
            <a:r>
              <a:rPr lang="en-US" sz="7200" dirty="0">
                <a:solidFill>
                  <a:srgbClr val="60A5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for partnering up!</a:t>
            </a:r>
            <a:endParaRPr lang="en-SG" sz="7200" dirty="0">
              <a:solidFill>
                <a:srgbClr val="60A5F0"/>
              </a:solidFill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9" name="Picture 8" descr="A logo with a circle and stars on it&#10;&#10;Description automatically generated">
            <a:extLst>
              <a:ext uri="{FF2B5EF4-FFF2-40B4-BE49-F238E27FC236}">
                <a16:creationId xmlns:a16="http://schemas.microsoft.com/office/drawing/2014/main" id="{65EB8EC3-A5A9-97D0-03AD-B6AB85B26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5213" r="12222" b="29412"/>
          <a:stretch/>
        </p:blipFill>
        <p:spPr>
          <a:xfrm>
            <a:off x="6257304" y="591459"/>
            <a:ext cx="4673986" cy="28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963BFA-2A90-5C47-C080-2D3101748DDE}"/>
              </a:ext>
            </a:extLst>
          </p:cNvPr>
          <p:cNvSpPr txBox="1">
            <a:spLocks/>
          </p:cNvSpPr>
          <p:nvPr/>
        </p:nvSpPr>
        <p:spPr>
          <a:xfrm>
            <a:off x="5836021" y="3585888"/>
            <a:ext cx="3239246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www.cosmiccup.org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B3020C-4EEA-0F38-698B-12B11DA59CF7}"/>
              </a:ext>
            </a:extLst>
          </p:cNvPr>
          <p:cNvSpPr txBox="1">
            <a:spLocks/>
          </p:cNvSpPr>
          <p:nvPr/>
        </p:nvSpPr>
        <p:spPr>
          <a:xfrm>
            <a:off x="9469715" y="3585888"/>
            <a:ext cx="2372659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@cosmic_cup_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12" name="Picture 11" descr="A picture containing circle, colorfulness, graphics, graphic design&#10;&#10;Description automatically generated">
            <a:extLst>
              <a:ext uri="{FF2B5EF4-FFF2-40B4-BE49-F238E27FC236}">
                <a16:creationId xmlns:a16="http://schemas.microsoft.com/office/drawing/2014/main" id="{DA63C676-39C2-AB3C-7F39-E4903038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11873" y="3580025"/>
            <a:ext cx="384398" cy="400307"/>
          </a:xfrm>
          <a:prstGeom prst="rect">
            <a:avLst/>
          </a:prstGeom>
        </p:spPr>
      </p:pic>
      <p:pic>
        <p:nvPicPr>
          <p:cNvPr id="13" name="Picture 12" descr="A logo of a camera&#10;&#10;Description automatically generated with low confidence">
            <a:extLst>
              <a:ext uri="{FF2B5EF4-FFF2-40B4-BE49-F238E27FC236}">
                <a16:creationId xmlns:a16="http://schemas.microsoft.com/office/drawing/2014/main" id="{8CEAD389-B9C1-39B8-6A53-E56ECC14E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75267" y="3587269"/>
            <a:ext cx="404467" cy="404467"/>
          </a:xfrm>
          <a:prstGeom prst="rect">
            <a:avLst/>
          </a:prstGeom>
        </p:spPr>
      </p:pic>
      <p:pic>
        <p:nvPicPr>
          <p:cNvPr id="14" name="Picture 13" descr="A blue square with white letters&#10;&#10;Description automatically generated with medium confidence">
            <a:extLst>
              <a:ext uri="{FF2B5EF4-FFF2-40B4-BE49-F238E27FC236}">
                <a16:creationId xmlns:a16="http://schemas.microsoft.com/office/drawing/2014/main" id="{09FEA845-B52A-79D5-CEB1-FE8A7E541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09639" y="5970658"/>
            <a:ext cx="404467" cy="40446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8B3AF0-3C23-8677-5571-32120513FB7F}"/>
              </a:ext>
            </a:extLst>
          </p:cNvPr>
          <p:cNvCxnSpPr/>
          <p:nvPr/>
        </p:nvCxnSpPr>
        <p:spPr>
          <a:xfrm>
            <a:off x="5181600" y="116541"/>
            <a:ext cx="0" cy="6562165"/>
          </a:xfrm>
          <a:prstGeom prst="line">
            <a:avLst/>
          </a:prstGeom>
          <a:ln w="28575">
            <a:solidFill>
              <a:srgbClr val="FF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4E1B3-9C75-72CC-A724-7BA32107DA96}"/>
              </a:ext>
            </a:extLst>
          </p:cNvPr>
          <p:cNvCxnSpPr>
            <a:cxnSpLocks/>
          </p:cNvCxnSpPr>
          <p:nvPr/>
        </p:nvCxnSpPr>
        <p:spPr>
          <a:xfrm flipH="1">
            <a:off x="5262282" y="4347885"/>
            <a:ext cx="6849036" cy="0"/>
          </a:xfrm>
          <a:prstGeom prst="line">
            <a:avLst/>
          </a:prstGeom>
          <a:ln w="28575">
            <a:solidFill>
              <a:srgbClr val="FF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27F81642-F3D1-8403-5951-E26117FEA10C}"/>
              </a:ext>
            </a:extLst>
          </p:cNvPr>
          <p:cNvSpPr txBox="1">
            <a:spLocks/>
          </p:cNvSpPr>
          <p:nvPr/>
        </p:nvSpPr>
        <p:spPr>
          <a:xfrm>
            <a:off x="5262282" y="4763126"/>
            <a:ext cx="6723529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60A5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My Socials (so we can stay connected)</a:t>
            </a:r>
            <a:endParaRPr lang="en-SG" sz="2800" b="1" dirty="0">
              <a:solidFill>
                <a:srgbClr val="60A5F0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24" name="Picture 23" descr="A logo of a camera&#10;&#10;Description automatically generated with low confidence">
            <a:extLst>
              <a:ext uri="{FF2B5EF4-FFF2-40B4-BE49-F238E27FC236}">
                <a16:creationId xmlns:a16="http://schemas.microsoft.com/office/drawing/2014/main" id="{BD67985A-BDB2-50F1-D9B3-65E8BBB9D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99605" y="5362704"/>
            <a:ext cx="404467" cy="404467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1B8F024-D99E-32FE-5C93-285BAA229A61}"/>
              </a:ext>
            </a:extLst>
          </p:cNvPr>
          <p:cNvSpPr txBox="1">
            <a:spLocks/>
          </p:cNvSpPr>
          <p:nvPr/>
        </p:nvSpPr>
        <p:spPr>
          <a:xfrm>
            <a:off x="5462631" y="5380883"/>
            <a:ext cx="3239246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@kushnotblocked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5CD860B-3ED1-894E-0F97-851E904DDDF7}"/>
              </a:ext>
            </a:extLst>
          </p:cNvPr>
          <p:cNvSpPr txBox="1">
            <a:spLocks/>
          </p:cNvSpPr>
          <p:nvPr/>
        </p:nvSpPr>
        <p:spPr>
          <a:xfrm>
            <a:off x="5714106" y="5961422"/>
            <a:ext cx="6477894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www.linkedin.com/in/kushagra7shrivastava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28B2EB1-C13F-DA3F-61ED-8A59146BB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51" y="4021072"/>
            <a:ext cx="3049219" cy="1715186"/>
          </a:xfrm>
          <a:prstGeom prst="rect">
            <a:avLst/>
          </a:prstGeom>
        </p:spPr>
      </p:pic>
      <p:pic>
        <p:nvPicPr>
          <p:cNvPr id="28" name="Picture 27" descr="A blue planet with stars&#10;&#10;Description automatically generated">
            <a:extLst>
              <a:ext uri="{FF2B5EF4-FFF2-40B4-BE49-F238E27FC236}">
                <a16:creationId xmlns:a16="http://schemas.microsoft.com/office/drawing/2014/main" id="{F04BA042-244D-E956-1B94-DE8E4FFD5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29" name="Picture 28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921DD0D9-73C4-C84D-98DD-BB2E08B12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pic>
        <p:nvPicPr>
          <p:cNvPr id="2" name="Picture 1" descr="A blue circle with stars and a ring on a black background&#10;&#10;Description automatically generated">
            <a:extLst>
              <a:ext uri="{FF2B5EF4-FFF2-40B4-BE49-F238E27FC236}">
                <a16:creationId xmlns:a16="http://schemas.microsoft.com/office/drawing/2014/main" id="{334825F4-A4B5-45E1-7C4C-859867C566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22843" r="14906" b="30786"/>
          <a:stretch/>
        </p:blipFill>
        <p:spPr>
          <a:xfrm>
            <a:off x="4218275" y="137055"/>
            <a:ext cx="3637280" cy="2209488"/>
          </a:xfrm>
          <a:prstGeom prst="rect">
            <a:avLst/>
          </a:prstGeom>
        </p:spPr>
      </p:pic>
      <p:pic>
        <p:nvPicPr>
          <p:cNvPr id="5" name="Picture 4" descr="A group of men standing in front of a picture of a god&#10;&#10;Description automatically generated">
            <a:extLst>
              <a:ext uri="{FF2B5EF4-FFF2-40B4-BE49-F238E27FC236}">
                <a16:creationId xmlns:a16="http://schemas.microsoft.com/office/drawing/2014/main" id="{CA92A622-965F-64B7-88A3-4641F2928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2" y="4409765"/>
            <a:ext cx="3717758" cy="2478505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1B229A-D10E-C710-0E6C-EF5C7F055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37" y="3282309"/>
            <a:ext cx="2881563" cy="1921042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442B5C5-4B08-C199-240C-33B2F2261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18" y="2530353"/>
            <a:ext cx="3717758" cy="2478505"/>
          </a:xfrm>
          <a:prstGeom prst="rect">
            <a:avLst/>
          </a:prstGeom>
        </p:spPr>
      </p:pic>
      <p:pic>
        <p:nvPicPr>
          <p:cNvPr id="11" name="Picture 10" descr="A person holding a framed picture&#10;&#10;Description automatically generated">
            <a:extLst>
              <a:ext uri="{FF2B5EF4-FFF2-40B4-BE49-F238E27FC236}">
                <a16:creationId xmlns:a16="http://schemas.microsoft.com/office/drawing/2014/main" id="{5BA12FE3-AB7C-F622-FC53-CAF265082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8" y="2534474"/>
            <a:ext cx="2892186" cy="1928124"/>
          </a:xfrm>
          <a:prstGeom prst="rect">
            <a:avLst/>
          </a:prstGeom>
        </p:spPr>
      </p:pic>
      <p:pic>
        <p:nvPicPr>
          <p:cNvPr id="13" name="Picture 1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023BF778-1B7F-4AA2-5200-37455F066B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54" y="4878665"/>
            <a:ext cx="3008897" cy="2005931"/>
          </a:xfrm>
          <a:prstGeom prst="rect">
            <a:avLst/>
          </a:prstGeom>
        </p:spPr>
      </p:pic>
      <p:pic>
        <p:nvPicPr>
          <p:cNvPr id="15" name="Picture 14" descr="A group of people holding up signs&#10;&#10;Description automatically generated">
            <a:extLst>
              <a:ext uri="{FF2B5EF4-FFF2-40B4-BE49-F238E27FC236}">
                <a16:creationId xmlns:a16="http://schemas.microsoft.com/office/drawing/2014/main" id="{21587349-A0DD-3D85-DA34-EE18B02D7C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6"/>
          <a:stretch/>
        </p:blipFill>
        <p:spPr>
          <a:xfrm>
            <a:off x="2820849" y="2535733"/>
            <a:ext cx="3393085" cy="1943635"/>
          </a:xfrm>
          <a:prstGeom prst="rect">
            <a:avLst/>
          </a:prstGeom>
        </p:spPr>
      </p:pic>
      <p:pic>
        <p:nvPicPr>
          <p:cNvPr id="19" name="Picture 18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A9227159-3A82-980D-D843-53026FC6DB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76" y="2528467"/>
            <a:ext cx="2508862" cy="1674799"/>
          </a:xfrm>
          <a:prstGeom prst="rect">
            <a:avLst/>
          </a:prstGeom>
        </p:spPr>
      </p:pic>
      <p:pic>
        <p:nvPicPr>
          <p:cNvPr id="23" name="Picture 2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2507A55-EB38-3176-C663-E3158F0448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99" y="5237753"/>
            <a:ext cx="2897806" cy="1630016"/>
          </a:xfrm>
          <a:prstGeom prst="rect">
            <a:avLst/>
          </a:prstGeom>
        </p:spPr>
      </p:pic>
      <p:pic>
        <p:nvPicPr>
          <p:cNvPr id="27" name="Picture 2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D087C83-01A3-4179-5BE0-F2581A474F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60" y="5192668"/>
            <a:ext cx="3007871" cy="16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2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949923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What is astronomy to you?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9E13-038F-4D43-E66F-99646C42E4E1}"/>
              </a:ext>
            </a:extLst>
          </p:cNvPr>
          <p:cNvSpPr txBox="1"/>
          <p:nvPr/>
        </p:nvSpPr>
        <p:spPr>
          <a:xfrm>
            <a:off x="3581400" y="2488258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One-word Discussion</a:t>
            </a:r>
            <a:endParaRPr lang="en-SG" sz="2400" b="1" dirty="0"/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334051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Astronomy: </a:t>
            </a:r>
          </a:p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most interdisciplinary field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9E13-038F-4D43-E66F-99646C42E4E1}"/>
              </a:ext>
            </a:extLst>
          </p:cNvPr>
          <p:cNvSpPr txBox="1"/>
          <p:nvPr/>
        </p:nvSpPr>
        <p:spPr>
          <a:xfrm>
            <a:off x="3581400" y="1699886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Hot Take</a:t>
            </a:r>
            <a:endParaRPr lang="en-SG" sz="2400" b="1" dirty="0"/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2949923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Computer Scientists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9E13-038F-4D43-E66F-99646C42E4E1}"/>
              </a:ext>
            </a:extLst>
          </p:cNvPr>
          <p:cNvSpPr txBox="1"/>
          <p:nvPr/>
        </p:nvSpPr>
        <p:spPr>
          <a:xfrm>
            <a:off x="3581400" y="2488258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Astronomy’s need today,</a:t>
            </a:r>
            <a:endParaRPr lang="en-SG" sz="2400" b="1" dirty="0"/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6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57A-D290-255E-9A16-C9C7FCF2E3C2}"/>
              </a:ext>
            </a:extLst>
          </p:cNvPr>
          <p:cNvSpPr txBox="1">
            <a:spLocks/>
          </p:cNvSpPr>
          <p:nvPr/>
        </p:nvSpPr>
        <p:spPr>
          <a:xfrm>
            <a:off x="0" y="385484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Today's Menu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9E13-038F-4D43-E66F-99646C42E4E1}"/>
              </a:ext>
            </a:extLst>
          </p:cNvPr>
          <p:cNvSpPr txBox="1"/>
          <p:nvPr/>
        </p:nvSpPr>
        <p:spPr>
          <a:xfrm>
            <a:off x="1689731" y="2529444"/>
            <a:ext cx="101659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sterama" panose="020B0504020200020000" pitchFamily="34" charset="0"/>
                <a:cs typeface="Posterama" panose="020B0504020200020000" pitchFamily="34" charset="0"/>
              </a:rPr>
              <a:t>Are you okay, Night Sky?</a:t>
            </a:r>
          </a:p>
          <a:p>
            <a:endParaRPr lang="en-US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endParaRPr lang="en-US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sz="2400" dirty="0">
                <a:latin typeface="Posterama" panose="020B0504020200020000" pitchFamily="34" charset="0"/>
                <a:cs typeface="Posterama" panose="020B0504020200020000" pitchFamily="34" charset="0"/>
              </a:rPr>
              <a:t>Cosmos always looks brighter on the other side</a:t>
            </a:r>
          </a:p>
          <a:p>
            <a:endParaRPr lang="en-US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endParaRPr lang="en-US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sz="2400" dirty="0">
                <a:latin typeface="Posterama" panose="020B0504020200020000" pitchFamily="34" charset="0"/>
                <a:cs typeface="Posterama" panose="020B0504020200020000" pitchFamily="34" charset="0"/>
              </a:rPr>
              <a:t>Do we trust </a:t>
            </a:r>
            <a:r>
              <a:rPr lang="en-US" sz="2400" dirty="0" err="1">
                <a:latin typeface="Posterama" panose="020B0504020200020000" pitchFamily="34" charset="0"/>
                <a:cs typeface="Posterama" panose="020B0504020200020000" pitchFamily="34" charset="0"/>
              </a:rPr>
              <a:t>Asaram</a:t>
            </a:r>
            <a:r>
              <a:rPr lang="en-US" sz="2400" dirty="0">
                <a:latin typeface="Posterama" panose="020B0504020200020000" pitchFamily="34" charset="0"/>
                <a:cs typeface="Posterama" panose="020B0504020200020000" pitchFamily="34" charset="0"/>
              </a:rPr>
              <a:t> Bapu? (Optional: only if time allows)</a:t>
            </a:r>
            <a:endParaRPr lang="en-SG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A07D43-B763-D2D3-946E-ABA32E28DF68}"/>
              </a:ext>
            </a:extLst>
          </p:cNvPr>
          <p:cNvSpPr/>
          <p:nvPr/>
        </p:nvSpPr>
        <p:spPr>
          <a:xfrm>
            <a:off x="1490324" y="2277037"/>
            <a:ext cx="98611" cy="1048871"/>
          </a:xfrm>
          <a:prstGeom prst="rect">
            <a:avLst/>
          </a:prstGeom>
          <a:solidFill>
            <a:srgbClr val="60A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1C74E-3080-088C-029F-4FC8F06A947C}"/>
              </a:ext>
            </a:extLst>
          </p:cNvPr>
          <p:cNvSpPr/>
          <p:nvPr/>
        </p:nvSpPr>
        <p:spPr>
          <a:xfrm>
            <a:off x="1494690" y="3361766"/>
            <a:ext cx="98611" cy="1048871"/>
          </a:xfrm>
          <a:prstGeom prst="rect">
            <a:avLst/>
          </a:prstGeom>
          <a:solidFill>
            <a:srgbClr val="60A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1A52A-8DED-3A5C-56CF-46A1C82DDF9E}"/>
              </a:ext>
            </a:extLst>
          </p:cNvPr>
          <p:cNvSpPr/>
          <p:nvPr/>
        </p:nvSpPr>
        <p:spPr>
          <a:xfrm>
            <a:off x="1494690" y="4446495"/>
            <a:ext cx="98611" cy="1048871"/>
          </a:xfrm>
          <a:prstGeom prst="rect">
            <a:avLst/>
          </a:prstGeom>
          <a:solidFill>
            <a:srgbClr val="60A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262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ght and starry night sky">
            <a:extLst>
              <a:ext uri="{FF2B5EF4-FFF2-40B4-BE49-F238E27FC236}">
                <a16:creationId xmlns:a16="http://schemas.microsoft.com/office/drawing/2014/main" id="{F8338963-37A8-7181-EF4F-12B41FB4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-1291613"/>
            <a:ext cx="12276451" cy="8183503"/>
          </a:xfrm>
          <a:prstGeom prst="rect">
            <a:avLst/>
          </a:prstGeom>
        </p:spPr>
      </p:pic>
      <p:pic>
        <p:nvPicPr>
          <p:cNvPr id="4" name="Picture 3" descr="A blue planet with stars&#10;&#10;Description automatically generated">
            <a:extLst>
              <a:ext uri="{FF2B5EF4-FFF2-40B4-BE49-F238E27FC236}">
                <a16:creationId xmlns:a16="http://schemas.microsoft.com/office/drawing/2014/main" id="{DA03532E-7644-9FEE-F47E-92052701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9699" cy="770966"/>
          </a:xfrm>
          <a:prstGeom prst="rect">
            <a:avLst/>
          </a:prstGeom>
        </p:spPr>
      </p:pic>
      <p:pic>
        <p:nvPicPr>
          <p:cNvPr id="5" name="Picture 4" descr="A heart shaped logo on a black background&#10;&#10;Description automatically generated">
            <a:extLst>
              <a:ext uri="{FF2B5EF4-FFF2-40B4-BE49-F238E27FC236}">
                <a16:creationId xmlns:a16="http://schemas.microsoft.com/office/drawing/2014/main" id="{6555C752-CA35-86AC-7D6E-17C91FA2A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20482" r="15145" b="13356"/>
          <a:stretch/>
        </p:blipFill>
        <p:spPr>
          <a:xfrm>
            <a:off x="11506083" y="0"/>
            <a:ext cx="699248" cy="6992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E060BC-1C23-72B1-4B1A-AE8B5E4A3D93}"/>
              </a:ext>
            </a:extLst>
          </p:cNvPr>
          <p:cNvSpPr txBox="1">
            <a:spLocks/>
          </p:cNvSpPr>
          <p:nvPr/>
        </p:nvSpPr>
        <p:spPr>
          <a:xfrm>
            <a:off x="0" y="2949923"/>
            <a:ext cx="12192000" cy="958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6A6D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Are you okay, Night Sky?</a:t>
            </a:r>
            <a:endParaRPr lang="en-SG" sz="7200" dirty="0">
              <a:latin typeface="Posterama" panose="020B0504020200020000" pitchFamily="34" charset="0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E3E9B-04F3-C662-F96A-1B485DBEE3CC}"/>
              </a:ext>
            </a:extLst>
          </p:cNvPr>
          <p:cNvSpPr txBox="1"/>
          <p:nvPr/>
        </p:nvSpPr>
        <p:spPr>
          <a:xfrm>
            <a:off x="3242021" y="2215363"/>
            <a:ext cx="5707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sterama" panose="020B0504020200020000" pitchFamily="34" charset="0"/>
                <a:ea typeface="Adobe Gothic Std B" panose="020B0800000000000000" pitchFamily="34" charset="-128"/>
                <a:cs typeface="Posterama" panose="020B0504020200020000" pitchFamily="34" charset="0"/>
              </a:rPr>
              <a:t>Section 1</a:t>
            </a:r>
            <a:endParaRPr lang="en-SG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3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514</Words>
  <Application>Microsoft Office PowerPoint</Application>
  <PresentationFormat>Widescreen</PresentationFormat>
  <Paragraphs>99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Posterama</vt:lpstr>
      <vt:lpstr>Office Theme</vt:lpstr>
      <vt:lpstr>No Prakash,  I cannot read your hand.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Output</vt:lpstr>
      <vt:lpstr>Olber's Paradox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Susan,  I cannot read your hand.</dc:title>
  <dc:creator>God Boy</dc:creator>
  <cp:lastModifiedBy>God Boy</cp:lastModifiedBy>
  <cp:revision>31</cp:revision>
  <dcterms:created xsi:type="dcterms:W3CDTF">2023-07-11T12:55:38Z</dcterms:created>
  <dcterms:modified xsi:type="dcterms:W3CDTF">2023-07-28T06:07:08Z</dcterms:modified>
</cp:coreProperties>
</file>