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9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442B-B4E2-2FC5-6E53-295C2E974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AB1DE-83AE-75A8-6522-0196BE6D5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D7B76-2428-3349-19E1-D53D8E5D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90B9-37DC-40CB-8496-B1E6BEBE0757}" type="datetimeFigureOut">
              <a:rPr lang="en-SG" smtClean="0"/>
              <a:t>12/10/2023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C5CF3-0A04-4C76-B03A-27C3ECDE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2B995-C97B-AE04-576A-3F63E291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3D59-FB9B-4E33-BE25-2D8AB82327C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9824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E650-3D0A-A241-29B3-CE6836D8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01A66-5DB7-AD44-FA3C-2560D71DF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7F8EB-B4A1-CEFA-32E8-F59EB06C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90B9-37DC-40CB-8496-B1E6BEBE0757}" type="datetimeFigureOut">
              <a:rPr lang="en-SG" smtClean="0"/>
              <a:t>12/10/2023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6F89B-608A-38F5-4AE1-B89583EC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7F17C-FB18-0BDA-54A4-27AD4E0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3D59-FB9B-4E33-BE25-2D8AB82327C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1381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E97FAB-DD72-38D1-ABEF-8C248D0DA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B01AD-7C4A-A70D-AB8D-AB2E80514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CE32C-AA05-7959-0EF9-53CF77C0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90B9-37DC-40CB-8496-B1E6BEBE0757}" type="datetimeFigureOut">
              <a:rPr lang="en-SG" smtClean="0"/>
              <a:t>12/10/2023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0DF9E-6D34-EFFD-B668-5D2896E3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00F87-FA75-FE16-3322-D6CD9F77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3D59-FB9B-4E33-BE25-2D8AB82327C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4448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5D43-05F9-1234-0631-2E54D847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E3D8E-FF56-D6B7-3E9E-BFCB16B32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B7639-8DF2-8165-E281-7AE189DD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90B9-37DC-40CB-8496-B1E6BEBE0757}" type="datetimeFigureOut">
              <a:rPr lang="en-SG" smtClean="0"/>
              <a:t>12/10/2023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965FB-9781-5B10-6C8E-74E599AC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A3194-429F-833E-7357-82C1D16D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3D59-FB9B-4E33-BE25-2D8AB82327C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9347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2D89-E2C1-5522-7DB9-90EFBE4A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FE4E2-E98F-683C-98F9-D5730D50B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7F979-FD16-C8CC-AD3C-EE6158BD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90B9-37DC-40CB-8496-B1E6BEBE0757}" type="datetimeFigureOut">
              <a:rPr lang="en-SG" smtClean="0"/>
              <a:t>12/10/2023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D146F-AF38-5028-31BD-C15B1ECB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917A1-1AB8-D9BB-8653-D942DCD4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3D59-FB9B-4E33-BE25-2D8AB82327C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3121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02CA-B1E9-793D-2F2C-E9BED1C4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1D1B1-5176-E59B-1A60-83B0DCE02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11579-46E1-15EB-75E7-EAC14DEB1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B53E6-7713-6A8C-3047-83A4F503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90B9-37DC-40CB-8496-B1E6BEBE0757}" type="datetimeFigureOut">
              <a:rPr lang="en-SG" smtClean="0"/>
              <a:t>12/10/2023</a:t>
            </a:fld>
            <a:endParaRPr lang="en-S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48348-3052-4131-AA66-21B69EA4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70D9E-0241-B980-BFB3-89CE71D5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3D59-FB9B-4E33-BE25-2D8AB82327C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18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8F88-EA8A-9BDE-7918-A2C9087D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AA469-7060-36BE-05F9-C0742ED4F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63195-51F1-611C-A783-22B33C9A7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2BBE0-F6A3-419C-9FEE-10A9D9043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A9B00-3381-6974-844F-8285AFB88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E2F82-F94C-13B3-D1B7-B969EABB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90B9-37DC-40CB-8496-B1E6BEBE0757}" type="datetimeFigureOut">
              <a:rPr lang="en-SG" smtClean="0"/>
              <a:t>12/10/2023</a:t>
            </a:fld>
            <a:endParaRPr lang="en-SG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5B212-CBBE-5DAB-47F7-9A0CC777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DE030-9851-F4DA-E37D-38484365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3D59-FB9B-4E33-BE25-2D8AB82327C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5204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CE83B-03DE-8CCB-A34D-9E18C722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767C8-E818-CA29-BCF6-AF29D4F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90B9-37DC-40CB-8496-B1E6BEBE0757}" type="datetimeFigureOut">
              <a:rPr lang="en-SG" smtClean="0"/>
              <a:t>12/10/2023</a:t>
            </a:fld>
            <a:endParaRPr lang="en-S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F1A18-F668-0F20-96A3-9D139431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5A1EF-F64D-E299-20E4-41FF6327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3D59-FB9B-4E33-BE25-2D8AB82327C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4874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11D02-E6B3-FF57-E9B6-0EDD4DB3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90B9-37DC-40CB-8496-B1E6BEBE0757}" type="datetimeFigureOut">
              <a:rPr lang="en-SG" smtClean="0"/>
              <a:t>12/10/2023</a:t>
            </a:fld>
            <a:endParaRPr lang="en-SG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08943-D9EF-A715-BEEE-F3A9B42B8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71714-537A-38FA-F7CA-D0894753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3D59-FB9B-4E33-BE25-2D8AB82327C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7329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AFC1-3D92-4E3D-A5E1-457CB83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77C57-49D9-418B-E37A-9C2A84AB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C73E0-CCE8-3C6C-444C-E48CF4C4F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9F805-CE4F-633D-E510-80778C05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90B9-37DC-40CB-8496-B1E6BEBE0757}" type="datetimeFigureOut">
              <a:rPr lang="en-SG" smtClean="0"/>
              <a:t>12/10/2023</a:t>
            </a:fld>
            <a:endParaRPr lang="en-S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7415A-43E4-E87A-5FDC-7731197B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DEDF3-8B77-2964-21D5-1694DD65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3D59-FB9B-4E33-BE25-2D8AB82327C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7226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1F7B-353F-0422-F09F-65909697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BDAC1-B00F-F4FF-621E-29B45C813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C9650-B59A-694D-8DEC-85787E472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A15C9-C437-507D-08A7-C5237DB6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90B9-37DC-40CB-8496-B1E6BEBE0757}" type="datetimeFigureOut">
              <a:rPr lang="en-SG" smtClean="0"/>
              <a:t>12/10/2023</a:t>
            </a:fld>
            <a:endParaRPr lang="en-S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6A68C-E83C-916C-9350-5450BC41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B4844-0BFB-7036-D9C1-31E926A5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3D59-FB9B-4E33-BE25-2D8AB82327C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9877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ACBA68-8711-485F-6139-143FE86A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A883-E9EC-3E30-1F2A-86589ECD7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C8FAD-7576-007D-DF3D-42BC37117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A90B9-37DC-40CB-8496-B1E6BEBE0757}" type="datetimeFigureOut">
              <a:rPr lang="en-SG" smtClean="0"/>
              <a:t>12/10/2023</a:t>
            </a:fld>
            <a:endParaRPr lang="en-S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B7BBB-7261-4016-A146-E9D8441A9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6D477-61F8-E201-54A1-ECB92C583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33D59-FB9B-4E33-BE25-2D8AB82327C6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0377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astroblogs.nl/2013/12/06/hoe-komen-sterren-aan-hun-eind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with a meteor in the sky&#10;&#10;Description automatically generated">
            <a:extLst>
              <a:ext uri="{FF2B5EF4-FFF2-40B4-BE49-F238E27FC236}">
                <a16:creationId xmlns:a16="http://schemas.microsoft.com/office/drawing/2014/main" id="{51841BBE-CA0A-2760-8F20-3A22E2EC0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" b="45307"/>
          <a:stretch/>
        </p:blipFill>
        <p:spPr>
          <a:xfrm>
            <a:off x="-2970048" y="-2111913"/>
            <a:ext cx="18358339" cy="92096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223F8D-9E0C-26D5-6CE4-405A84023196}"/>
              </a:ext>
            </a:extLst>
          </p:cNvPr>
          <p:cNvSpPr/>
          <p:nvPr/>
        </p:nvSpPr>
        <p:spPr>
          <a:xfrm>
            <a:off x="1209040" y="1788160"/>
            <a:ext cx="9733280" cy="3373120"/>
          </a:xfrm>
          <a:prstGeom prst="rect">
            <a:avLst/>
          </a:prstGeom>
          <a:solidFill>
            <a:schemeClr val="dk1">
              <a:alpha val="83000"/>
            </a:schemeClr>
          </a:solidFill>
          <a:effectLst>
            <a:softEdge rad="31750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0C157-170E-A795-B8E5-A796354DD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</a:rPr>
              <a:t>“Oh! Be A Fine Girl/Guy/Gender, Kiss Me!”</a:t>
            </a:r>
            <a:endParaRPr lang="en-SG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6DDD-8000-33BB-8417-ED07889A0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9398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Stars by Kush, 13 October 2023</a:t>
            </a:r>
            <a:endParaRPr lang="en-SG" dirty="0">
              <a:solidFill>
                <a:schemeClr val="bg1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61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4B4A-8B1F-485C-9C4C-92C47682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5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H-R D</a:t>
            </a:r>
            <a:endParaRPr lang="en-SG" sz="25000" dirty="0">
              <a:solidFill>
                <a:schemeClr val="bg2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59E48C-272F-FF27-9CCB-BCB5D814B36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Section 2:</a:t>
            </a:r>
            <a:endParaRPr lang="en-SG" dirty="0">
              <a:solidFill>
                <a:schemeClr val="bg2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0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4A0A4A-6422-0B17-F083-43537725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Hertzsprung – Russell Diagram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2050" name="Picture 2" descr="Ejnar Hertzsprung | Stellar classification, Astronomical photography,  Spectroscopy | Britannica">
            <a:extLst>
              <a:ext uri="{FF2B5EF4-FFF2-40B4-BE49-F238E27FC236}">
                <a16:creationId xmlns:a16="http://schemas.microsoft.com/office/drawing/2014/main" id="{81E0F206-6C2D-0C4E-F330-81E8CFFA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26" y="1761303"/>
            <a:ext cx="2616513" cy="33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5A958B3-15D7-1FAC-BDD1-83C89CD39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2" y="1761303"/>
            <a:ext cx="2521603" cy="33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1F9684-C5C2-1713-5365-279A4CC3493F}"/>
              </a:ext>
            </a:extLst>
          </p:cNvPr>
          <p:cNvSpPr txBox="1">
            <a:spLocks/>
          </p:cNvSpPr>
          <p:nvPr/>
        </p:nvSpPr>
        <p:spPr>
          <a:xfrm>
            <a:off x="1910771" y="5219290"/>
            <a:ext cx="3548621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Ejnar Hertzsprung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9B19B7-3328-0145-8EA2-5B24F363951A}"/>
              </a:ext>
            </a:extLst>
          </p:cNvPr>
          <p:cNvSpPr txBox="1">
            <a:spLocks/>
          </p:cNvSpPr>
          <p:nvPr/>
        </p:nvSpPr>
        <p:spPr>
          <a:xfrm>
            <a:off x="6685152" y="5219289"/>
            <a:ext cx="3548621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Henry Norris Russell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38387B-2300-1742-7DBC-E56EA2B9E022}"/>
              </a:ext>
            </a:extLst>
          </p:cNvPr>
          <p:cNvSpPr txBox="1">
            <a:spLocks/>
          </p:cNvSpPr>
          <p:nvPr/>
        </p:nvSpPr>
        <p:spPr>
          <a:xfrm>
            <a:off x="0" y="6339879"/>
            <a:ext cx="12192000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My apologies but, why do they look like </a:t>
            </a:r>
            <a:r>
              <a:rPr lang="en-US" sz="2000" b="1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Death Eater?</a:t>
            </a:r>
            <a:endParaRPr lang="en-US" sz="2000" dirty="0">
              <a:solidFill>
                <a:schemeClr val="bg1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67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4A0A4A-6422-0B17-F083-43537725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Hertzsprung – Russell Diagram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91707B5-AC55-31F0-BC55-D58CEDB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92" y="965645"/>
            <a:ext cx="5010616" cy="570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2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4A0A4A-6422-0B17-F083-43537725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Hertzsprung – Russell Diagram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91707B5-AC55-31F0-BC55-D58CEDB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5612591"/>
            <a:ext cx="11704320" cy="133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9D3382-9E80-CC00-4F0E-16A88810240B}"/>
              </a:ext>
            </a:extLst>
          </p:cNvPr>
          <p:cNvSpPr/>
          <p:nvPr/>
        </p:nvSpPr>
        <p:spPr>
          <a:xfrm>
            <a:off x="1270000" y="5612590"/>
            <a:ext cx="9560560" cy="1001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3E1BFF-979D-133B-F688-BCD9C687EAB7}"/>
              </a:ext>
            </a:extLst>
          </p:cNvPr>
          <p:cNvSpPr txBox="1">
            <a:spLocks/>
          </p:cNvSpPr>
          <p:nvPr/>
        </p:nvSpPr>
        <p:spPr>
          <a:xfrm>
            <a:off x="3284220" y="938750"/>
            <a:ext cx="5623559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Harvard Spectral Classification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056DA2-8983-C765-8FF0-EE9387A0CD00}"/>
              </a:ext>
            </a:extLst>
          </p:cNvPr>
          <p:cNvSpPr txBox="1">
            <a:spLocks/>
          </p:cNvSpPr>
          <p:nvPr/>
        </p:nvSpPr>
        <p:spPr>
          <a:xfrm>
            <a:off x="3284220" y="1456871"/>
            <a:ext cx="5623559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(Epitome of Misogyny)</a:t>
            </a:r>
          </a:p>
        </p:txBody>
      </p:sp>
    </p:spTree>
    <p:extLst>
      <p:ext uri="{BB962C8B-B14F-4D97-AF65-F5344CB8AC3E}">
        <p14:creationId xmlns:p14="http://schemas.microsoft.com/office/powerpoint/2010/main" val="547091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4A0A4A-6422-0B17-F083-43537725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Hertzsprung – Russell Diagram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91707B5-AC55-31F0-BC55-D58CEDB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5612591"/>
            <a:ext cx="11704320" cy="133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9D3382-9E80-CC00-4F0E-16A88810240B}"/>
              </a:ext>
            </a:extLst>
          </p:cNvPr>
          <p:cNvSpPr/>
          <p:nvPr/>
        </p:nvSpPr>
        <p:spPr>
          <a:xfrm>
            <a:off x="1270000" y="5612590"/>
            <a:ext cx="9560560" cy="1001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3E1BFF-979D-133B-F688-BCD9C687EAB7}"/>
              </a:ext>
            </a:extLst>
          </p:cNvPr>
          <p:cNvSpPr txBox="1">
            <a:spLocks/>
          </p:cNvSpPr>
          <p:nvPr/>
        </p:nvSpPr>
        <p:spPr>
          <a:xfrm>
            <a:off x="3284220" y="938750"/>
            <a:ext cx="5623559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Harvard Spectral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0C4D1-CB43-95F8-158C-028875CE79B3}"/>
              </a:ext>
            </a:extLst>
          </p:cNvPr>
          <p:cNvSpPr txBox="1">
            <a:spLocks/>
          </p:cNvSpPr>
          <p:nvPr/>
        </p:nvSpPr>
        <p:spPr>
          <a:xfrm>
            <a:off x="2186939" y="1852280"/>
            <a:ext cx="5623559" cy="3690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O (&gt;= 30k)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B (10k – 30k)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A (7.5k – 10k)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F (6k – 7.5k)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G (5.2k – 6k)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K (3.7k – 5.2k)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M (2.4k – 3.7k)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A28389-305E-1BC5-3086-C4D22623F8CE}"/>
              </a:ext>
            </a:extLst>
          </p:cNvPr>
          <p:cNvSpPr txBox="1">
            <a:spLocks/>
          </p:cNvSpPr>
          <p:nvPr/>
        </p:nvSpPr>
        <p:spPr>
          <a:xfrm>
            <a:off x="7028178" y="2910879"/>
            <a:ext cx="3759201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Temperature is related to the emission lines</a:t>
            </a:r>
          </a:p>
        </p:txBody>
      </p:sp>
    </p:spTree>
    <p:extLst>
      <p:ext uri="{BB962C8B-B14F-4D97-AF65-F5344CB8AC3E}">
        <p14:creationId xmlns:p14="http://schemas.microsoft.com/office/powerpoint/2010/main" val="611156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4A0A4A-6422-0B17-F083-43537725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Hertzsprung – Russell Diagram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91707B5-AC55-31F0-BC55-D58CEDB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5612591"/>
            <a:ext cx="11704320" cy="133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9D3382-9E80-CC00-4F0E-16A88810240B}"/>
              </a:ext>
            </a:extLst>
          </p:cNvPr>
          <p:cNvSpPr/>
          <p:nvPr/>
        </p:nvSpPr>
        <p:spPr>
          <a:xfrm>
            <a:off x="1270000" y="5612590"/>
            <a:ext cx="9560560" cy="1001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3E1BFF-979D-133B-F688-BCD9C687EAB7}"/>
              </a:ext>
            </a:extLst>
          </p:cNvPr>
          <p:cNvSpPr txBox="1">
            <a:spLocks/>
          </p:cNvSpPr>
          <p:nvPr/>
        </p:nvSpPr>
        <p:spPr>
          <a:xfrm>
            <a:off x="3284220" y="938750"/>
            <a:ext cx="5623559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Harvard Spectral Classification (Subdivided)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0C4D1-CB43-95F8-158C-028875CE79B3}"/>
              </a:ext>
            </a:extLst>
          </p:cNvPr>
          <p:cNvSpPr txBox="1">
            <a:spLocks/>
          </p:cNvSpPr>
          <p:nvPr/>
        </p:nvSpPr>
        <p:spPr>
          <a:xfrm>
            <a:off x="0" y="3206342"/>
            <a:ext cx="12280738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O[0,1,2,…,9]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B[0,1,2,…,9]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A[0,1,2,…,9]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F[0,1,2,…,9]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G[0,1,2,…,3]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K[0,1,2,…,9]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M[0,1,2,…,9]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C1357FE-8179-2BF0-2965-C8FAFF0191DB}"/>
              </a:ext>
            </a:extLst>
          </p:cNvPr>
          <p:cNvSpPr txBox="1">
            <a:spLocks/>
          </p:cNvSpPr>
          <p:nvPr/>
        </p:nvSpPr>
        <p:spPr>
          <a:xfrm>
            <a:off x="44369" y="3724463"/>
            <a:ext cx="12192000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0 has the highest and 9 has the lowest temperature</a:t>
            </a:r>
          </a:p>
        </p:txBody>
      </p:sp>
    </p:spTree>
    <p:extLst>
      <p:ext uri="{BB962C8B-B14F-4D97-AF65-F5344CB8AC3E}">
        <p14:creationId xmlns:p14="http://schemas.microsoft.com/office/powerpoint/2010/main" val="121856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4A0A4A-6422-0B17-F083-43537725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Hertzsprung – Russell Diagram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91707B5-AC55-31F0-BC55-D58CEDB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3840" y="5612591"/>
            <a:ext cx="11704320" cy="133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9D3382-9E80-CC00-4F0E-16A88810240B}"/>
              </a:ext>
            </a:extLst>
          </p:cNvPr>
          <p:cNvSpPr/>
          <p:nvPr/>
        </p:nvSpPr>
        <p:spPr>
          <a:xfrm>
            <a:off x="1270000" y="5612590"/>
            <a:ext cx="9560560" cy="1001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3E1BFF-979D-133B-F688-BCD9C687EAB7}"/>
              </a:ext>
            </a:extLst>
          </p:cNvPr>
          <p:cNvSpPr txBox="1">
            <a:spLocks/>
          </p:cNvSpPr>
          <p:nvPr/>
        </p:nvSpPr>
        <p:spPr>
          <a:xfrm>
            <a:off x="3284220" y="2910879"/>
            <a:ext cx="5623559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B</a:t>
            </a:r>
            <a:r>
              <a:rPr lang="en-US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-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V</a:t>
            </a:r>
            <a:r>
              <a:rPr lang="en-US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 (Color) Index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056F03-FD2B-39D6-7616-1594D2B33C9B}"/>
              </a:ext>
            </a:extLst>
          </p:cNvPr>
          <p:cNvSpPr txBox="1">
            <a:spLocks/>
          </p:cNvSpPr>
          <p:nvPr/>
        </p:nvSpPr>
        <p:spPr>
          <a:xfrm>
            <a:off x="4275710" y="2236319"/>
            <a:ext cx="1225631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5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Blue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90B464-3E8E-A505-E103-5700DEEC0891}"/>
              </a:ext>
            </a:extLst>
          </p:cNvPr>
          <p:cNvSpPr txBox="1">
            <a:spLocks/>
          </p:cNvSpPr>
          <p:nvPr/>
        </p:nvSpPr>
        <p:spPr>
          <a:xfrm>
            <a:off x="4150659" y="3789320"/>
            <a:ext cx="2229223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5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Green/Visual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D4BA54-BEF2-F4CF-3EE6-0D1B001F7153}"/>
              </a:ext>
            </a:extLst>
          </p:cNvPr>
          <p:cNvCxnSpPr/>
          <p:nvPr/>
        </p:nvCxnSpPr>
        <p:spPr>
          <a:xfrm>
            <a:off x="4885765" y="2494071"/>
            <a:ext cx="0" cy="4257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9FE6AF-4865-41DD-E8D2-24C5A3E0038C}"/>
              </a:ext>
            </a:extLst>
          </p:cNvPr>
          <p:cNvCxnSpPr>
            <a:cxnSpLocks/>
          </p:cNvCxnSpPr>
          <p:nvPr/>
        </p:nvCxnSpPr>
        <p:spPr>
          <a:xfrm flipV="1">
            <a:off x="5217458" y="3272119"/>
            <a:ext cx="0" cy="58892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567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4A0A4A-6422-0B17-F083-43537725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Hertzsprung – Russell Diagram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91707B5-AC55-31F0-BC55-D58CEDB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9083" y="0"/>
            <a:ext cx="6021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9D3382-9E80-CC00-4F0E-16A88810240B}"/>
              </a:ext>
            </a:extLst>
          </p:cNvPr>
          <p:cNvSpPr/>
          <p:nvPr/>
        </p:nvSpPr>
        <p:spPr>
          <a:xfrm rot="5400000">
            <a:off x="-2768218" y="2895711"/>
            <a:ext cx="6571321" cy="1001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3E1BFF-979D-133B-F688-BCD9C687EAB7}"/>
              </a:ext>
            </a:extLst>
          </p:cNvPr>
          <p:cNvSpPr txBox="1">
            <a:spLocks/>
          </p:cNvSpPr>
          <p:nvPr/>
        </p:nvSpPr>
        <p:spPr>
          <a:xfrm>
            <a:off x="3284220" y="938750"/>
            <a:ext cx="5623559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Absolute Magnitude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C1357FE-8179-2BF0-2965-C8FAFF0191DB}"/>
              </a:ext>
            </a:extLst>
          </p:cNvPr>
          <p:cNvSpPr txBox="1">
            <a:spLocks/>
          </p:cNvSpPr>
          <p:nvPr/>
        </p:nvSpPr>
        <p:spPr>
          <a:xfrm>
            <a:off x="-1" y="3169939"/>
            <a:ext cx="12192000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The magnitude at 10 parsecs (~32.6 lys)</a:t>
            </a:r>
          </a:p>
        </p:txBody>
      </p:sp>
    </p:spTree>
    <p:extLst>
      <p:ext uri="{BB962C8B-B14F-4D97-AF65-F5344CB8AC3E}">
        <p14:creationId xmlns:p14="http://schemas.microsoft.com/office/powerpoint/2010/main" val="1089258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4A0A4A-6422-0B17-F083-43537725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Hertzsprung – Russell Diagram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91707B5-AC55-31F0-BC55-D58CEDB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317" y="0"/>
            <a:ext cx="6021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9D3382-9E80-CC00-4F0E-16A88810240B}"/>
              </a:ext>
            </a:extLst>
          </p:cNvPr>
          <p:cNvSpPr/>
          <p:nvPr/>
        </p:nvSpPr>
        <p:spPr>
          <a:xfrm rot="5400000">
            <a:off x="8360441" y="2876316"/>
            <a:ext cx="6571321" cy="10015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3E1BFF-979D-133B-F688-BCD9C687EAB7}"/>
              </a:ext>
            </a:extLst>
          </p:cNvPr>
          <p:cNvSpPr txBox="1">
            <a:spLocks/>
          </p:cNvSpPr>
          <p:nvPr/>
        </p:nvSpPr>
        <p:spPr>
          <a:xfrm>
            <a:off x="3284220" y="938750"/>
            <a:ext cx="5623559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Luminosity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C1357FE-8179-2BF0-2965-C8FAFF0191DB}"/>
              </a:ext>
            </a:extLst>
          </p:cNvPr>
          <p:cNvSpPr txBox="1">
            <a:spLocks/>
          </p:cNvSpPr>
          <p:nvPr/>
        </p:nvSpPr>
        <p:spPr>
          <a:xfrm>
            <a:off x="-1" y="3169939"/>
            <a:ext cx="12192000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Energy output per unit time (Joules/seconds)</a:t>
            </a:r>
          </a:p>
        </p:txBody>
      </p:sp>
    </p:spTree>
    <p:extLst>
      <p:ext uri="{BB962C8B-B14F-4D97-AF65-F5344CB8AC3E}">
        <p14:creationId xmlns:p14="http://schemas.microsoft.com/office/powerpoint/2010/main" val="2808368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4A0A4A-6422-0B17-F083-43537725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Hertzsprung – Russell Diagram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91707B5-AC55-31F0-BC55-D58CEDB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8" y="1456871"/>
            <a:ext cx="4567334" cy="520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3E1BFF-979D-133B-F688-BCD9C687EAB7}"/>
              </a:ext>
            </a:extLst>
          </p:cNvPr>
          <p:cNvSpPr txBox="1">
            <a:spLocks/>
          </p:cNvSpPr>
          <p:nvPr/>
        </p:nvSpPr>
        <p:spPr>
          <a:xfrm>
            <a:off x="3186429" y="918430"/>
            <a:ext cx="5819140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Morgan-Keenan Luminosity Classes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C1357FE-8179-2BF0-2965-C8FAFF0191DB}"/>
              </a:ext>
            </a:extLst>
          </p:cNvPr>
          <p:cNvSpPr txBox="1">
            <a:spLocks/>
          </p:cNvSpPr>
          <p:nvPr/>
        </p:nvSpPr>
        <p:spPr>
          <a:xfrm>
            <a:off x="5712252" y="1912344"/>
            <a:ext cx="6021388" cy="4290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Ia-O – Extreme, luminous Supergiants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Ia – Luminous Supergiants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Ib – Less luminous Supergiants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II – Bright Giants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III – Normal Giants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IV – Subgiants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V – Main Sequence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VI – Subdwards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D – White Dwarfs</a:t>
            </a:r>
          </a:p>
        </p:txBody>
      </p:sp>
    </p:spTree>
    <p:extLst>
      <p:ext uri="{BB962C8B-B14F-4D97-AF65-F5344CB8AC3E}">
        <p14:creationId xmlns:p14="http://schemas.microsoft.com/office/powerpoint/2010/main" val="18379830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4B4A-8B1F-485C-9C4C-92C47682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Today’s menu</a:t>
            </a:r>
            <a:endParaRPr lang="en-SG" dirty="0">
              <a:solidFill>
                <a:schemeClr val="bg2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52393-61D9-1445-4B9F-4E86DDFF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1084"/>
            <a:ext cx="10515600" cy="1603375"/>
          </a:xfrm>
        </p:spPr>
        <p:txBody>
          <a:bodyPr anchor="t"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What is a Star?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H</a:t>
            </a:r>
            <a:r>
              <a:rPr lang="en-US" strike="sngStrike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uman</a:t>
            </a: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 - R</a:t>
            </a:r>
            <a:r>
              <a:rPr lang="en-US" strike="sngStrike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esource</a:t>
            </a: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 D</a:t>
            </a:r>
            <a:r>
              <a:rPr lang="en-US" strike="sngStrike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evelopment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Interesting stuff on the H-R 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0EA2E9-B4CB-2AB9-829D-B6CFDB0B0E89}"/>
              </a:ext>
            </a:extLst>
          </p:cNvPr>
          <p:cNvSpPr txBox="1">
            <a:spLocks/>
          </p:cNvSpPr>
          <p:nvPr/>
        </p:nvSpPr>
        <p:spPr>
          <a:xfrm>
            <a:off x="1" y="6164542"/>
            <a:ext cx="12191999" cy="1603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PSA: The slides today are very simple. I </a:t>
            </a:r>
            <a:r>
              <a:rPr lang="en-SG" sz="1800" b="1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apologise</a:t>
            </a:r>
            <a:r>
              <a:rPr lang="en-US" sz="1800" b="1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 for the lack of extravagant animations. I might have been slightly busy while preparing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50401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4A0A4A-6422-0B17-F083-43537725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Hertzsprung – Russell Diagram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3E1BFF-979D-133B-F688-BCD9C687EAB7}"/>
              </a:ext>
            </a:extLst>
          </p:cNvPr>
          <p:cNvSpPr txBox="1">
            <a:spLocks/>
          </p:cNvSpPr>
          <p:nvPr/>
        </p:nvSpPr>
        <p:spPr>
          <a:xfrm>
            <a:off x="3186429" y="918430"/>
            <a:ext cx="5819140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Harvard + MK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C1357FE-8179-2BF0-2965-C8FAFF0191DB}"/>
              </a:ext>
            </a:extLst>
          </p:cNvPr>
          <p:cNvSpPr txBox="1">
            <a:spLocks/>
          </p:cNvSpPr>
          <p:nvPr/>
        </p:nvSpPr>
        <p:spPr>
          <a:xfrm>
            <a:off x="6675122" y="1648596"/>
            <a:ext cx="4825998" cy="4290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Sun is a G2V (3</a:t>
            </a:r>
            <a:r>
              <a:rPr lang="en-US" sz="2400" baseline="300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rd</a:t>
            </a: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 subdivision of Main Sequence)</a:t>
            </a:r>
          </a:p>
        </p:txBody>
      </p:sp>
      <p:pic>
        <p:nvPicPr>
          <p:cNvPr id="4098" name="Picture 2" descr="Hertzsprung-Russell Diagram | ESO">
            <a:extLst>
              <a:ext uri="{FF2B5EF4-FFF2-40B4-BE49-F238E27FC236}">
                <a16:creationId xmlns:a16="http://schemas.microsoft.com/office/drawing/2014/main" id="{FF9515FC-88EC-9BAA-D647-F6D6C8A2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3" y="1548999"/>
            <a:ext cx="4926647" cy="490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2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4A0A4A-6422-0B17-F083-43537725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Hertzsprung – Russell Diagram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3E1BFF-979D-133B-F688-BCD9C687EAB7}"/>
              </a:ext>
            </a:extLst>
          </p:cNvPr>
          <p:cNvSpPr txBox="1">
            <a:spLocks/>
          </p:cNvSpPr>
          <p:nvPr/>
        </p:nvSpPr>
        <p:spPr>
          <a:xfrm>
            <a:off x="3186429" y="918430"/>
            <a:ext cx="5819140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Some Notes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C1357FE-8179-2BF0-2965-C8FAFF0191DB}"/>
              </a:ext>
            </a:extLst>
          </p:cNvPr>
          <p:cNvSpPr txBox="1">
            <a:spLocks/>
          </p:cNvSpPr>
          <p:nvPr/>
        </p:nvSpPr>
        <p:spPr>
          <a:xfrm>
            <a:off x="1209039" y="2754698"/>
            <a:ext cx="9773920" cy="17753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There are other spectral classes now, L, T, S, C, </a:t>
            </a:r>
            <a:r>
              <a:rPr lang="en-US" sz="2400" dirty="0" err="1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etc</a:t>
            </a:r>
            <a:endParaRPr lang="en-US" sz="2400" dirty="0">
              <a:solidFill>
                <a:schemeClr val="bg1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There is no standard version of the HR Diagram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This deserves a much more rigorous treatment (in which neither I have time nor expertise)</a:t>
            </a:r>
          </a:p>
        </p:txBody>
      </p:sp>
    </p:spTree>
    <p:extLst>
      <p:ext uri="{BB962C8B-B14F-4D97-AF65-F5344CB8AC3E}">
        <p14:creationId xmlns:p14="http://schemas.microsoft.com/office/powerpoint/2010/main" val="4304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4A0A4A-6422-0B17-F083-43537725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Hertzsprung – Russell Diagram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3E1BFF-979D-133B-F688-BCD9C687EAB7}"/>
              </a:ext>
            </a:extLst>
          </p:cNvPr>
          <p:cNvSpPr txBox="1">
            <a:spLocks/>
          </p:cNvSpPr>
          <p:nvPr/>
        </p:nvSpPr>
        <p:spPr>
          <a:xfrm>
            <a:off x="3186429" y="918430"/>
            <a:ext cx="5819140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A cool finding: Blue Stragglers</a:t>
            </a:r>
          </a:p>
        </p:txBody>
      </p:sp>
      <p:pic>
        <p:nvPicPr>
          <p:cNvPr id="6148" name="Picture 4" descr="Blue Straggler Stars">
            <a:extLst>
              <a:ext uri="{FF2B5EF4-FFF2-40B4-BE49-F238E27FC236}">
                <a16:creationId xmlns:a16="http://schemas.microsoft.com/office/drawing/2014/main" id="{7A1D4BBE-78FC-97E0-744C-92F3E725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5" y="1548438"/>
            <a:ext cx="43624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641F19-C37B-51A2-627E-2AEE5A97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402" y="1857180"/>
            <a:ext cx="5036334" cy="374496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0FE317-8509-6BCF-2B29-C2DA7032B990}"/>
              </a:ext>
            </a:extLst>
          </p:cNvPr>
          <p:cNvSpPr txBox="1">
            <a:spLocks/>
          </p:cNvSpPr>
          <p:nvPr/>
        </p:nvSpPr>
        <p:spPr>
          <a:xfrm>
            <a:off x="7328575" y="5760498"/>
            <a:ext cx="3548621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M3 HRD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(original paper screenshot)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C41E8A-F999-0991-B440-7EDC5C9BD476}"/>
              </a:ext>
            </a:extLst>
          </p:cNvPr>
          <p:cNvSpPr txBox="1">
            <a:spLocks/>
          </p:cNvSpPr>
          <p:nvPr/>
        </p:nvSpPr>
        <p:spPr>
          <a:xfrm>
            <a:off x="1412118" y="5763715"/>
            <a:ext cx="3548621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M55 HRD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7AF094-4027-C96D-F264-30D25B458731}"/>
              </a:ext>
            </a:extLst>
          </p:cNvPr>
          <p:cNvSpPr/>
          <p:nvPr/>
        </p:nvSpPr>
        <p:spPr>
          <a:xfrm>
            <a:off x="8253984" y="3429000"/>
            <a:ext cx="573024" cy="746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856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E556B6-4E02-7C67-4D0E-E16F24337DA0}"/>
              </a:ext>
            </a:extLst>
          </p:cNvPr>
          <p:cNvSpPr txBox="1"/>
          <p:nvPr/>
        </p:nvSpPr>
        <p:spPr>
          <a:xfrm>
            <a:off x="3048000" y="214382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The End</a:t>
            </a:r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1A32C-F9F4-6602-3EE3-10B1023E7A13}"/>
              </a:ext>
            </a:extLst>
          </p:cNvPr>
          <p:cNvSpPr txBox="1"/>
          <p:nvPr/>
        </p:nvSpPr>
        <p:spPr>
          <a:xfrm>
            <a:off x="1793240" y="3713480"/>
            <a:ext cx="8605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Thank you for bearing with the subpar slides</a:t>
            </a:r>
          </a:p>
          <a:p>
            <a:pPr algn="ctr"/>
            <a:endParaRPr lang="en-US" sz="2400" dirty="0">
              <a:solidFill>
                <a:schemeClr val="bg2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For any queries, please feel free to ask questions.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If you hate me, sad for you.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37933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E556B6-4E02-7C67-4D0E-E16F24337DA0}"/>
              </a:ext>
            </a:extLst>
          </p:cNvPr>
          <p:cNvSpPr txBox="1"/>
          <p:nvPr/>
        </p:nvSpPr>
        <p:spPr>
          <a:xfrm>
            <a:off x="3048000" y="1166842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Same old, Same old…</a:t>
            </a:r>
          </a:p>
          <a:p>
            <a:pPr algn="ctr"/>
            <a:r>
              <a:rPr lang="en-US" sz="96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GAYUM TIME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5061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E556B6-4E02-7C67-4D0E-E16F24337DA0}"/>
              </a:ext>
            </a:extLst>
          </p:cNvPr>
          <p:cNvSpPr txBox="1"/>
          <p:nvPr/>
        </p:nvSpPr>
        <p:spPr>
          <a:xfrm>
            <a:off x="3048000" y="8988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The sad sky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C00597-D6B7-9BC6-5840-B9991463934E}"/>
              </a:ext>
            </a:extLst>
          </p:cNvPr>
          <p:cNvSpPr txBox="1"/>
          <p:nvPr/>
        </p:nvSpPr>
        <p:spPr>
          <a:xfrm>
            <a:off x="0" y="2121882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Instructions: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Draw today’s night sky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The top 3 drawing win prizes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You have 6.5 minutes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en-US" sz="2400" i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“If you win in team, you need to share the food. If you win individually, you can flex. Be a lone wolf.”</a:t>
            </a:r>
          </a:p>
        </p:txBody>
      </p:sp>
    </p:spTree>
    <p:extLst>
      <p:ext uri="{BB962C8B-B14F-4D97-AF65-F5344CB8AC3E}">
        <p14:creationId xmlns:p14="http://schemas.microsoft.com/office/powerpoint/2010/main" val="11395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4B4A-8B1F-485C-9C4C-92C47682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5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S T A R</a:t>
            </a:r>
            <a:endParaRPr lang="en-SG" sz="25000" dirty="0">
              <a:solidFill>
                <a:schemeClr val="bg2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59E48C-272F-FF27-9CCB-BCB5D814B36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Section 1:</a:t>
            </a:r>
            <a:endParaRPr lang="en-SG" dirty="0">
              <a:solidFill>
                <a:schemeClr val="bg2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3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4B4A-8B1F-485C-9C4C-92C47682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834" y="1383109"/>
            <a:ext cx="1680882" cy="4091781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S </a:t>
            </a:r>
            <a:br>
              <a:rPr lang="en-US" sz="72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</a:br>
            <a:r>
              <a:rPr lang="en-US" sz="72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T</a:t>
            </a:r>
            <a:br>
              <a:rPr lang="en-US" sz="72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</a:br>
            <a:r>
              <a:rPr lang="en-US" sz="72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A</a:t>
            </a:r>
            <a:br>
              <a:rPr lang="en-US" sz="72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</a:br>
            <a:r>
              <a:rPr lang="en-US" sz="72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R</a:t>
            </a:r>
            <a:endParaRPr lang="en-SG" sz="7200" dirty="0">
              <a:solidFill>
                <a:schemeClr val="bg2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D288B-3A71-6BFD-0820-9FAFBBDF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596" y="1906308"/>
            <a:ext cx="1887071" cy="46933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omething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605DF0-53B3-745A-BF45-5B0D13B0B772}"/>
              </a:ext>
            </a:extLst>
          </p:cNvPr>
          <p:cNvSpPr txBox="1">
            <a:spLocks/>
          </p:cNvSpPr>
          <p:nvPr/>
        </p:nvSpPr>
        <p:spPr>
          <a:xfrm>
            <a:off x="5562595" y="2920908"/>
            <a:ext cx="1887071" cy="469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winkly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E6B433-E8B0-874A-EC31-D24BDBBBAD35}"/>
              </a:ext>
            </a:extLst>
          </p:cNvPr>
          <p:cNvSpPr txBox="1">
            <a:spLocks/>
          </p:cNvSpPr>
          <p:nvPr/>
        </p:nvSpPr>
        <p:spPr>
          <a:xfrm>
            <a:off x="5562595" y="3891510"/>
            <a:ext cx="1887071" cy="469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nd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8A6AA8-0F5A-208A-0A16-F4A832A31909}"/>
              </a:ext>
            </a:extLst>
          </p:cNvPr>
          <p:cNvSpPr txBox="1">
            <a:spLocks/>
          </p:cNvSpPr>
          <p:nvPr/>
        </p:nvSpPr>
        <p:spPr>
          <a:xfrm>
            <a:off x="5562595" y="4883222"/>
            <a:ext cx="1887071" cy="469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ound</a:t>
            </a:r>
          </a:p>
        </p:txBody>
      </p:sp>
    </p:spTree>
    <p:extLst>
      <p:ext uri="{BB962C8B-B14F-4D97-AF65-F5344CB8AC3E}">
        <p14:creationId xmlns:p14="http://schemas.microsoft.com/office/powerpoint/2010/main" val="396796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4B4A-8B1F-485C-9C4C-92C47682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83109"/>
            <a:ext cx="12192000" cy="4091781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But seriously though, </a:t>
            </a:r>
            <a:r>
              <a:rPr lang="en-US" sz="5400" u="sng" dirty="0">
                <a:solidFill>
                  <a:schemeClr val="accent4"/>
                </a:solidFill>
                <a:latin typeface="Bahnschrift Light SemiCondensed" panose="020B0502040204020203" pitchFamily="34" charset="0"/>
              </a:rPr>
              <a:t>what is a Star</a:t>
            </a:r>
            <a:r>
              <a:rPr lang="en-US" sz="5400" dirty="0">
                <a:solidFill>
                  <a:schemeClr val="accent4"/>
                </a:solidFill>
                <a:latin typeface="Bahnschrift Light SemiCondensed" panose="020B0502040204020203" pitchFamily="34" charset="0"/>
              </a:rPr>
              <a:t>?</a:t>
            </a:r>
            <a:endParaRPr lang="en-SG" sz="54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251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4B4A-8B1F-485C-9C4C-92C47682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But seriously though, </a:t>
            </a:r>
            <a:r>
              <a:rPr lang="en-US" sz="4000" u="sng" dirty="0">
                <a:solidFill>
                  <a:schemeClr val="accent4"/>
                </a:solidFill>
                <a:latin typeface="Bahnschrift Light SemiCondensed" panose="020B0502040204020203" pitchFamily="34" charset="0"/>
              </a:rPr>
              <a:t>what is a Star</a:t>
            </a:r>
            <a:r>
              <a:rPr lang="en-US" sz="4000" dirty="0">
                <a:solidFill>
                  <a:schemeClr val="accent4"/>
                </a:solidFill>
                <a:latin typeface="Bahnschrift Light SemiCondensed" panose="020B0502040204020203" pitchFamily="34" charset="0"/>
              </a:rPr>
              <a:t>?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10BE1-D4AA-C937-C944-9259BAAA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861"/>
            <a:ext cx="10515600" cy="1603375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Any massive self-luminous celestial body of gas that shines by radiation derived from its internal energy sources (Britannica).</a:t>
            </a:r>
          </a:p>
          <a:p>
            <a:pPr marL="0" indent="0" algn="just">
              <a:buNone/>
            </a:pPr>
            <a:endParaRPr lang="en-US" dirty="0">
              <a:solidFill>
                <a:schemeClr val="bg2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An astronomical object comprising a luminous spheroid of plasma held together by self-gravity (Wikipedia).</a:t>
            </a:r>
          </a:p>
        </p:txBody>
      </p:sp>
    </p:spTree>
    <p:extLst>
      <p:ext uri="{BB962C8B-B14F-4D97-AF65-F5344CB8AC3E}">
        <p14:creationId xmlns:p14="http://schemas.microsoft.com/office/powerpoint/2010/main" val="1059501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4B4A-8B1F-485C-9C4C-92C47682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But seriously though, </a:t>
            </a:r>
            <a:r>
              <a:rPr lang="en-US" sz="4000" u="sng" dirty="0">
                <a:solidFill>
                  <a:schemeClr val="accent4"/>
                </a:solidFill>
                <a:latin typeface="Bahnschrift Light SemiCondensed" panose="020B0502040204020203" pitchFamily="34" charset="0"/>
              </a:rPr>
              <a:t>what is a Star</a:t>
            </a:r>
            <a:r>
              <a:rPr lang="en-US" sz="4000" dirty="0">
                <a:solidFill>
                  <a:schemeClr val="accent4"/>
                </a:solidFill>
                <a:latin typeface="Bahnschrift Light SemiCondensed" panose="020B0502040204020203" pitchFamily="34" charset="0"/>
              </a:rPr>
              <a:t>?</a:t>
            </a:r>
            <a:endParaRPr lang="en-SG" sz="40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10BE1-D4AA-C937-C944-9259BAAA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9625"/>
            <a:ext cx="10515600" cy="938750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A celestial object that is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massive enough to start the fusion of elements</a:t>
            </a: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 in its core due to gravitational pressures.</a:t>
            </a:r>
          </a:p>
        </p:txBody>
      </p:sp>
    </p:spTree>
    <p:extLst>
      <p:ext uri="{BB962C8B-B14F-4D97-AF65-F5344CB8AC3E}">
        <p14:creationId xmlns:p14="http://schemas.microsoft.com/office/powerpoint/2010/main" val="105829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4B4A-8B1F-485C-9C4C-92C47682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5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Bahnschrift Light SemiCondensed" panose="020B0502040204020203" pitchFamily="34" charset="0"/>
              </a:rPr>
              <a:t>Est Stella?</a:t>
            </a:r>
            <a:endParaRPr lang="en-SG" sz="4000" dirty="0">
              <a:solidFill>
                <a:schemeClr val="accent2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5" name="Content Placeholder 4" descr="A planet with a light shining through it&#10;&#10;Description automatically generated with medium confidence">
            <a:extLst>
              <a:ext uri="{FF2B5EF4-FFF2-40B4-BE49-F238E27FC236}">
                <a16:creationId xmlns:a16="http://schemas.microsoft.com/office/drawing/2014/main" id="{0F36136F-E53A-01EA-3003-28B0E7B28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025" r="16761"/>
          <a:stretch/>
        </p:blipFill>
        <p:spPr>
          <a:xfrm>
            <a:off x="782537" y="1163580"/>
            <a:ext cx="4256118" cy="4530840"/>
          </a:xfrm>
        </p:spPr>
      </p:pic>
      <p:pic>
        <p:nvPicPr>
          <p:cNvPr id="1026" name="Picture 2" descr="Protostars Shoot Out Powerful Whirlwinds | Sci.News">
            <a:extLst>
              <a:ext uri="{FF2B5EF4-FFF2-40B4-BE49-F238E27FC236}">
                <a16:creationId xmlns:a16="http://schemas.microsoft.com/office/drawing/2014/main" id="{834253D9-C6B6-5720-E7A9-31CC7441D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r="18466"/>
          <a:stretch/>
        </p:blipFill>
        <p:spPr bwMode="auto">
          <a:xfrm>
            <a:off x="7386919" y="1714500"/>
            <a:ext cx="376517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8F3FCA-3FA3-A70A-6E72-FB25AF367853}"/>
              </a:ext>
            </a:extLst>
          </p:cNvPr>
          <p:cNvSpPr txBox="1">
            <a:spLocks/>
          </p:cNvSpPr>
          <p:nvPr/>
        </p:nvSpPr>
        <p:spPr>
          <a:xfrm>
            <a:off x="1738461" y="5506162"/>
            <a:ext cx="2344270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Neutron Stars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5307EB-2DE0-9833-9C15-947C7E53C645}"/>
              </a:ext>
            </a:extLst>
          </p:cNvPr>
          <p:cNvSpPr txBox="1">
            <a:spLocks/>
          </p:cNvSpPr>
          <p:nvPr/>
        </p:nvSpPr>
        <p:spPr>
          <a:xfrm>
            <a:off x="8109271" y="5506161"/>
            <a:ext cx="2344270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Protostars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DDF2E1-E72A-C826-E979-9D05DDEDAEDB}"/>
              </a:ext>
            </a:extLst>
          </p:cNvPr>
          <p:cNvSpPr txBox="1">
            <a:spLocks/>
          </p:cNvSpPr>
          <p:nvPr/>
        </p:nvSpPr>
        <p:spPr>
          <a:xfrm>
            <a:off x="1738460" y="5506161"/>
            <a:ext cx="2344270" cy="518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2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Neutron Stars</a:t>
            </a:r>
          </a:p>
        </p:txBody>
      </p:sp>
    </p:spTree>
    <p:extLst>
      <p:ext uri="{BB962C8B-B14F-4D97-AF65-F5344CB8AC3E}">
        <p14:creationId xmlns:p14="http://schemas.microsoft.com/office/powerpoint/2010/main" val="306749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4B4A-8B1F-485C-9C4C-92C47682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83109"/>
            <a:ext cx="12192000" cy="4091781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How can we </a:t>
            </a:r>
            <a:r>
              <a:rPr lang="en-US" sz="5400" b="1" dirty="0">
                <a:solidFill>
                  <a:schemeClr val="accent2"/>
                </a:solidFill>
                <a:latin typeface="Bahnschrift Light SemiCondensed" panose="020B0502040204020203" pitchFamily="34" charset="0"/>
              </a:rPr>
              <a:t>quantify</a:t>
            </a:r>
            <a:r>
              <a:rPr lang="en-US" sz="5400" dirty="0">
                <a:solidFill>
                  <a:schemeClr val="bg2"/>
                </a:solidFill>
                <a:latin typeface="Bahnschrift Light SemiCondensed" panose="020B0502040204020203" pitchFamily="34" charset="0"/>
              </a:rPr>
              <a:t> a star?</a:t>
            </a:r>
            <a:endParaRPr lang="en-SG" sz="5400" dirty="0">
              <a:solidFill>
                <a:schemeClr val="accent4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2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600</Words>
  <Application>Microsoft Office PowerPoint</Application>
  <PresentationFormat>Widescreen</PresentationFormat>
  <Paragraphs>102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Kozuka Gothic Pr6N EL</vt:lpstr>
      <vt:lpstr>Arial</vt:lpstr>
      <vt:lpstr>Bahnschrift Light SemiCondensed</vt:lpstr>
      <vt:lpstr>Bahnschrift SemiBold</vt:lpstr>
      <vt:lpstr>Calibri</vt:lpstr>
      <vt:lpstr>Calibri Light</vt:lpstr>
      <vt:lpstr>Office Theme</vt:lpstr>
      <vt:lpstr>“Oh! Be A Fine Girl/Guy/Gender, Kiss Me!”</vt:lpstr>
      <vt:lpstr>Today’s menu</vt:lpstr>
      <vt:lpstr>S T A R</vt:lpstr>
      <vt:lpstr>S  T A R</vt:lpstr>
      <vt:lpstr>But seriously though, what is a Star?</vt:lpstr>
      <vt:lpstr>But seriously though, what is a Star?</vt:lpstr>
      <vt:lpstr>But seriously though, what is a Star?</vt:lpstr>
      <vt:lpstr>Est Stella?</vt:lpstr>
      <vt:lpstr>How can we quantify a star?</vt:lpstr>
      <vt:lpstr>H-R D</vt:lpstr>
      <vt:lpstr>Hertzsprung – Russell Diagram</vt:lpstr>
      <vt:lpstr>Hertzsprung – Russell Diagram</vt:lpstr>
      <vt:lpstr>Hertzsprung – Russell Diagram</vt:lpstr>
      <vt:lpstr>Hertzsprung – Russell Diagram</vt:lpstr>
      <vt:lpstr>Hertzsprung – Russell Diagram</vt:lpstr>
      <vt:lpstr>Hertzsprung – Russell Diagram</vt:lpstr>
      <vt:lpstr>Hertzsprung – Russell Diagram</vt:lpstr>
      <vt:lpstr>Hertzsprung – Russell Diagram</vt:lpstr>
      <vt:lpstr>Hertzsprung – Russell Diagram</vt:lpstr>
      <vt:lpstr>Hertzsprung – Russell Diagram</vt:lpstr>
      <vt:lpstr>Hertzsprung – Russell Diagram</vt:lpstr>
      <vt:lpstr>Hertzsprung – Russell Diagram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“Oh! Be A Fine Girl/Guy/Gender, Kiss Me!”</dc:title>
  <dc:creator>God Boy</dc:creator>
  <cp:lastModifiedBy>God Boy</cp:lastModifiedBy>
  <cp:revision>14</cp:revision>
  <dcterms:created xsi:type="dcterms:W3CDTF">2023-10-10T08:45:40Z</dcterms:created>
  <dcterms:modified xsi:type="dcterms:W3CDTF">2023-10-12T16:58:07Z</dcterms:modified>
</cp:coreProperties>
</file>