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9" r:id="rId30"/>
    <p:sldId id="283" r:id="rId31"/>
    <p:sldId id="290" r:id="rId32"/>
    <p:sldId id="291" r:id="rId33"/>
    <p:sldId id="284" r:id="rId34"/>
    <p:sldId id="285" r:id="rId35"/>
    <p:sldId id="286" r:id="rId36"/>
    <p:sldId id="287" r:id="rId37"/>
    <p:sldId id="288" r:id="rId38"/>
    <p:sldId id="294" r:id="rId39"/>
    <p:sldId id="292" r:id="rId40"/>
    <p:sldId id="293" r:id="rId41"/>
    <p:sldId id="295" r:id="rId42"/>
    <p:sldId id="296" r:id="rId43"/>
    <p:sldId id="297" r:id="rId44"/>
  </p:sldIdLst>
  <p:sldSz cx="12192000" cy="6858000"/>
  <p:notesSz cx="6858000" cy="9144000"/>
  <p:embeddedFontLst>
    <p:embeddedFont>
      <p:font typeface="Gill Sans MT" panose="020B0502020104020203" pitchFamily="34" charset="0"/>
      <p:regular r:id="rId46"/>
      <p:bold r:id="rId47"/>
      <p:italic r:id="rId48"/>
      <p:boldItalic r:id="rId49"/>
    </p:embeddedFont>
    <p:embeddedFont>
      <p:font typeface="Goudy Old Style" panose="02020502050305020303" pitchFamily="18" charset="0"/>
      <p:regular r:id="rId50"/>
      <p:bold r:id="rId51"/>
      <p:italic r:id="rId52"/>
    </p:embeddedFont>
    <p:embeddedFont>
      <p:font typeface="Neue Haas Grotesk Text Pro" panose="020B0504020202020204" pitchFamily="34" charset="0"/>
      <p:regular r:id="rId53"/>
      <p:bold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88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C7AEA-8DFE-46B2-B47F-30B297E5984C}" type="datetimeFigureOut">
              <a:rPr lang="en-SG" smtClean="0"/>
              <a:t>30/8/2024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97C49-8470-4186-9938-6BEBC64E2D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068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97C49-8470-4186-9938-6BEBC64E2D9E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258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97C49-8470-4186-9938-6BEBC64E2D9E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353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97C49-8470-4186-9938-6BEBC64E2D9E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865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1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0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2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8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1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1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1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4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Time Laps Of Night Sky In The Woods">
            <a:extLst>
              <a:ext uri="{FF2B5EF4-FFF2-40B4-BE49-F238E27FC236}">
                <a16:creationId xmlns:a16="http://schemas.microsoft.com/office/drawing/2014/main" id="{64ABF99C-0320-9939-2F01-337B4C8AF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2D6322-BB79-455D-9295-EC9B9FA9D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F0039-EF97-BD4B-46A0-E63DDF123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057400"/>
            <a:ext cx="9486900" cy="1671509"/>
          </a:xfrm>
        </p:spPr>
        <p:txBody>
          <a:bodyPr>
            <a:normAutofit/>
          </a:bodyPr>
          <a:lstStyle/>
          <a:p>
            <a:r>
              <a:rPr lang="en-SG" sz="6000" b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Summer Vibes</a:t>
            </a:r>
            <a:br>
              <a:rPr lang="en-SG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SG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The Summer Night Sky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67544-9FE6-4AA6-69C5-57DD32AA7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818964"/>
            <a:ext cx="8115300" cy="685799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Kush, 30 August 2024</a:t>
            </a:r>
          </a:p>
        </p:txBody>
      </p:sp>
    </p:spTree>
    <p:extLst>
      <p:ext uri="{BB962C8B-B14F-4D97-AF65-F5344CB8AC3E}">
        <p14:creationId xmlns:p14="http://schemas.microsoft.com/office/powerpoint/2010/main" val="5539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54A96-315C-EBF7-4DFC-B5325407F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56620"/>
            <a:ext cx="6096000" cy="26415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88</a:t>
            </a:r>
          </a:p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Officially Recognised</a:t>
            </a:r>
          </a:p>
          <a:p>
            <a:pPr marL="0" indent="0" algn="r">
              <a:buNone/>
            </a:pPr>
            <a:r>
              <a:rPr lang="en-SG" sz="1600" b="1" dirty="0">
                <a:solidFill>
                  <a:schemeClr val="bg1"/>
                </a:solidFill>
              </a:rPr>
              <a:t>Representation is not very representative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7665B-B8D5-17B1-2051-773DE548CC73}"/>
              </a:ext>
            </a:extLst>
          </p:cNvPr>
          <p:cNvSpPr txBox="1">
            <a:spLocks/>
          </p:cNvSpPr>
          <p:nvPr/>
        </p:nvSpPr>
        <p:spPr>
          <a:xfrm>
            <a:off x="6096000" y="2656620"/>
            <a:ext cx="6096000" cy="2641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Unfixed Number</a:t>
            </a:r>
          </a:p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Not Officially Recognised</a:t>
            </a:r>
          </a:p>
          <a:p>
            <a:pPr marL="0" indent="0">
              <a:buFont typeface="Neue Haas Grotesk Text Pro" panose="020B0504020202020204" pitchFamily="34" charset="0"/>
              <a:buNone/>
            </a:pPr>
            <a:r>
              <a:rPr lang="en-SG" sz="1600" b="1" dirty="0">
                <a:solidFill>
                  <a:schemeClr val="bg1"/>
                </a:solidFill>
              </a:rPr>
              <a:t>Representation is very representative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2F8168-78B4-AFCD-6071-83D047D89EB7}"/>
              </a:ext>
            </a:extLst>
          </p:cNvPr>
          <p:cNvCxnSpPr/>
          <p:nvPr/>
        </p:nvCxnSpPr>
        <p:spPr>
          <a:xfrm>
            <a:off x="6096000" y="2519084"/>
            <a:ext cx="0" cy="1649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DF89FA-E26F-2F9B-A11A-08C248B1A9D2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38597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2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How do I define summer skies?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Kinda arbitrary </a:t>
            </a:r>
            <a:r>
              <a:rPr lang="en-SG" dirty="0" err="1"/>
              <a:t>ngl</a:t>
            </a:r>
            <a:r>
              <a:rPr lang="en-SG" dirty="0"/>
              <a:t> (Northern hemisphere supremacy)</a:t>
            </a:r>
          </a:p>
        </p:txBody>
      </p:sp>
    </p:spTree>
    <p:extLst>
      <p:ext uri="{BB962C8B-B14F-4D97-AF65-F5344CB8AC3E}">
        <p14:creationId xmlns:p14="http://schemas.microsoft.com/office/powerpoint/2010/main" val="3269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10321-BB0E-D67B-D058-197C1724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4" t="2400" r="9145" b="1199"/>
          <a:stretch/>
        </p:blipFill>
        <p:spPr>
          <a:xfrm>
            <a:off x="4739640" y="-1352"/>
            <a:ext cx="7248144" cy="6859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C75BF-2BB3-D662-6295-79A71ECD8DE9}"/>
              </a:ext>
            </a:extLst>
          </p:cNvPr>
          <p:cNvSpPr txBox="1"/>
          <p:nvPr/>
        </p:nvSpPr>
        <p:spPr>
          <a:xfrm>
            <a:off x="204216" y="2719107"/>
            <a:ext cx="3948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Singapore Night Sky</a:t>
            </a: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8PM, 30 August 2024</a:t>
            </a:r>
          </a:p>
          <a:p>
            <a:endParaRPr lang="en-SG" dirty="0">
              <a:solidFill>
                <a:schemeClr val="bg1"/>
              </a:solidFill>
              <a:latin typeface="+mj-lt"/>
            </a:endParaRP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WAIT MILKY WAY?? IN SINGAPORE??</a:t>
            </a:r>
          </a:p>
        </p:txBody>
      </p:sp>
    </p:spTree>
    <p:extLst>
      <p:ext uri="{BB962C8B-B14F-4D97-AF65-F5344CB8AC3E}">
        <p14:creationId xmlns:p14="http://schemas.microsoft.com/office/powerpoint/2010/main" val="13430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10321-BB0E-D67B-D058-197C1724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4" t="2400" r="9145" b="1199"/>
          <a:stretch/>
        </p:blipFill>
        <p:spPr>
          <a:xfrm>
            <a:off x="4739640" y="-1352"/>
            <a:ext cx="7248144" cy="6859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C75BF-2BB3-D662-6295-79A71ECD8DE9}"/>
              </a:ext>
            </a:extLst>
          </p:cNvPr>
          <p:cNvSpPr txBox="1"/>
          <p:nvPr/>
        </p:nvSpPr>
        <p:spPr>
          <a:xfrm>
            <a:off x="204216" y="2719107"/>
            <a:ext cx="2952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Singapore Night Sky</a:t>
            </a: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8PM, 30 August 2024</a:t>
            </a:r>
          </a:p>
          <a:p>
            <a:endParaRPr lang="en-SG" dirty="0">
              <a:solidFill>
                <a:schemeClr val="bg1"/>
              </a:solidFill>
              <a:latin typeface="+mj-lt"/>
            </a:endParaRP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The Spring and Autumn Skies</a:t>
            </a:r>
          </a:p>
        </p:txBody>
      </p:sp>
    </p:spTree>
    <p:extLst>
      <p:ext uri="{BB962C8B-B14F-4D97-AF65-F5344CB8AC3E}">
        <p14:creationId xmlns:p14="http://schemas.microsoft.com/office/powerpoint/2010/main" val="3872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10321-BB0E-D67B-D058-197C1724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4" t="2400" r="9145" b="1199"/>
          <a:stretch/>
        </p:blipFill>
        <p:spPr>
          <a:xfrm>
            <a:off x="4739640" y="-1352"/>
            <a:ext cx="7248144" cy="6859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C75BF-2BB3-D662-6295-79A71ECD8DE9}"/>
              </a:ext>
            </a:extLst>
          </p:cNvPr>
          <p:cNvSpPr txBox="1"/>
          <p:nvPr/>
        </p:nvSpPr>
        <p:spPr>
          <a:xfrm>
            <a:off x="204216" y="2719107"/>
            <a:ext cx="2170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Singapore Night Sky</a:t>
            </a: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8PM, 30 August 2024</a:t>
            </a:r>
          </a:p>
          <a:p>
            <a:endParaRPr lang="en-SG" dirty="0">
              <a:solidFill>
                <a:schemeClr val="bg1"/>
              </a:solidFill>
              <a:latin typeface="+mj-lt"/>
            </a:endParaRP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Big Markers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8C7946-7D69-5987-68C6-781410A6BD6E}"/>
              </a:ext>
            </a:extLst>
          </p:cNvPr>
          <p:cNvSpPr/>
          <p:nvPr/>
        </p:nvSpPr>
        <p:spPr>
          <a:xfrm>
            <a:off x="7544072" y="3794760"/>
            <a:ext cx="1819383" cy="1207008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BE317B3-EF6E-5862-473A-759EB6EAB718}"/>
              </a:ext>
            </a:extLst>
          </p:cNvPr>
          <p:cNvSpPr/>
          <p:nvPr/>
        </p:nvSpPr>
        <p:spPr>
          <a:xfrm>
            <a:off x="6544329" y="1527338"/>
            <a:ext cx="1819383" cy="2157693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11655-240C-53AB-22EB-ED1112AD91DC}"/>
              </a:ext>
            </a:extLst>
          </p:cNvPr>
          <p:cNvSpPr txBox="1"/>
          <p:nvPr/>
        </p:nvSpPr>
        <p:spPr>
          <a:xfrm>
            <a:off x="7699248" y="5029055"/>
            <a:ext cx="191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Scorpio-</a:t>
            </a:r>
            <a:r>
              <a:rPr lang="en-SG" dirty="0" err="1">
                <a:solidFill>
                  <a:schemeClr val="bg1"/>
                </a:solidFill>
                <a:latin typeface="+mj-lt"/>
              </a:rPr>
              <a:t>Saggitarius</a:t>
            </a:r>
            <a:endParaRPr lang="en-S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324BC-633F-78A6-F4F0-02429D4DEAB1}"/>
              </a:ext>
            </a:extLst>
          </p:cNvPr>
          <p:cNvSpPr txBox="1"/>
          <p:nvPr/>
        </p:nvSpPr>
        <p:spPr>
          <a:xfrm>
            <a:off x="6571663" y="1130719"/>
            <a:ext cx="176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Summer Triangle</a:t>
            </a:r>
          </a:p>
        </p:txBody>
      </p:sp>
    </p:spTree>
    <p:extLst>
      <p:ext uri="{BB962C8B-B14F-4D97-AF65-F5344CB8AC3E}">
        <p14:creationId xmlns:p14="http://schemas.microsoft.com/office/powerpoint/2010/main" val="30900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3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Scorpio-</a:t>
            </a:r>
            <a:r>
              <a:rPr lang="en-SG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Saggitarius</a:t>
            </a: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 Region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Galactic Centre</a:t>
            </a:r>
          </a:p>
        </p:txBody>
      </p:sp>
    </p:spTree>
    <p:extLst>
      <p:ext uri="{BB962C8B-B14F-4D97-AF65-F5344CB8AC3E}">
        <p14:creationId xmlns:p14="http://schemas.microsoft.com/office/powerpoint/2010/main" val="7891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56C73FC-1620-2B0E-0667-FAE6BCEE0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01" y="2532888"/>
            <a:ext cx="2004941" cy="1938528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47858-4FD1-CF24-5DB4-8B4D24AAFD9F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7985760" y="2532888"/>
            <a:ext cx="1681741" cy="19507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DD0786-3A14-EAEC-CC74-E34FD68F639A}"/>
              </a:ext>
            </a:extLst>
          </p:cNvPr>
          <p:cNvCxnSpPr>
            <a:cxnSpLocks/>
          </p:cNvCxnSpPr>
          <p:nvPr/>
        </p:nvCxnSpPr>
        <p:spPr>
          <a:xfrm>
            <a:off x="8071485" y="2899410"/>
            <a:ext cx="1596016" cy="15720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9667501" y="4471416"/>
            <a:ext cx="21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M4 Globular Cluster</a:t>
            </a:r>
          </a:p>
        </p:txBody>
      </p:sp>
    </p:spTree>
    <p:extLst>
      <p:ext uri="{BB962C8B-B14F-4D97-AF65-F5344CB8AC3E}">
        <p14:creationId xmlns:p14="http://schemas.microsoft.com/office/powerpoint/2010/main" val="16857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Stars and galaxies in outer space&#10;&#10;Description automatically generated">
            <a:extLst>
              <a:ext uri="{FF2B5EF4-FFF2-40B4-BE49-F238E27FC236}">
                <a16:creationId xmlns:a16="http://schemas.microsoft.com/office/drawing/2014/main" id="{F99FA57C-FE29-34A2-F3E8-40A34917A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2399" y="3212980"/>
            <a:ext cx="2944571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 flipV="1">
            <a:off x="7239000" y="3212980"/>
            <a:ext cx="533399" cy="95325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>
            <a:off x="7239000" y="4500753"/>
            <a:ext cx="533399" cy="214122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9074089" y="2844656"/>
            <a:ext cx="175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C76 False Comet</a:t>
            </a:r>
          </a:p>
        </p:txBody>
      </p:sp>
    </p:spTree>
    <p:extLst>
      <p:ext uri="{BB962C8B-B14F-4D97-AF65-F5344CB8AC3E}">
        <p14:creationId xmlns:p14="http://schemas.microsoft.com/office/powerpoint/2010/main" val="32081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>
            <a:off x="4373223" y="2629019"/>
            <a:ext cx="1444647" cy="96762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 flipH="1">
            <a:off x="4373223" y="3825112"/>
            <a:ext cx="1444647" cy="203619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7239000" y="4131421"/>
            <a:ext cx="5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C76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89C2-6613-E551-750A-B5257515239C}"/>
              </a:ext>
            </a:extLst>
          </p:cNvPr>
          <p:cNvSpPr/>
          <p:nvPr/>
        </p:nvSpPr>
        <p:spPr>
          <a:xfrm>
            <a:off x="5817870" y="3596639"/>
            <a:ext cx="205740" cy="2284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 descr="M7 - Ptolemy's Cluster ( Tim Hutchison ) - AstroBin">
            <a:extLst>
              <a:ext uri="{FF2B5EF4-FFF2-40B4-BE49-F238E27FC236}">
                <a16:creationId xmlns:a16="http://schemas.microsoft.com/office/drawing/2014/main" id="{C09A612D-4E92-E22E-625C-00DE873D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8" y="2629019"/>
            <a:ext cx="4057565" cy="32322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93B14-B978-A66E-B7D5-CA0EE19D9726}"/>
              </a:ext>
            </a:extLst>
          </p:cNvPr>
          <p:cNvSpPr txBox="1"/>
          <p:nvPr/>
        </p:nvSpPr>
        <p:spPr>
          <a:xfrm>
            <a:off x="1340576" y="5861304"/>
            <a:ext cx="200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M7 Ptolemy Cluster</a:t>
            </a:r>
          </a:p>
        </p:txBody>
      </p:sp>
    </p:spTree>
    <p:extLst>
      <p:ext uri="{BB962C8B-B14F-4D97-AF65-F5344CB8AC3E}">
        <p14:creationId xmlns:p14="http://schemas.microsoft.com/office/powerpoint/2010/main" val="14794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I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Why are there seasonal skies?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Cause the Earth go round-n-round-n-round-n-round…</a:t>
            </a:r>
          </a:p>
        </p:txBody>
      </p:sp>
    </p:spTree>
    <p:extLst>
      <p:ext uri="{BB962C8B-B14F-4D97-AF65-F5344CB8AC3E}">
        <p14:creationId xmlns:p14="http://schemas.microsoft.com/office/powerpoint/2010/main" val="2265112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 flipH="1">
            <a:off x="6248909" y="2876183"/>
            <a:ext cx="1380238" cy="41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 flipH="1" flipV="1">
            <a:off x="4120516" y="2876183"/>
            <a:ext cx="1922653" cy="42155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7239000" y="4131421"/>
            <a:ext cx="5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C76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89C2-6613-E551-750A-B5257515239C}"/>
              </a:ext>
            </a:extLst>
          </p:cNvPr>
          <p:cNvSpPr/>
          <p:nvPr/>
        </p:nvSpPr>
        <p:spPr>
          <a:xfrm>
            <a:off x="5817870" y="3596639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93B14-B978-A66E-B7D5-CA0EE19D9726}"/>
              </a:ext>
            </a:extLst>
          </p:cNvPr>
          <p:cNvSpPr txBox="1"/>
          <p:nvPr/>
        </p:nvSpPr>
        <p:spPr>
          <a:xfrm>
            <a:off x="6022340" y="35262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CF7A3-2C7F-0FFF-4AE5-2CD64949E92B}"/>
              </a:ext>
            </a:extLst>
          </p:cNvPr>
          <p:cNvSpPr/>
          <p:nvPr/>
        </p:nvSpPr>
        <p:spPr>
          <a:xfrm>
            <a:off x="6043169" y="3297736"/>
            <a:ext cx="205740" cy="2284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Messier 6 - The Butterfly Cluster - Universe Today">
            <a:extLst>
              <a:ext uri="{FF2B5EF4-FFF2-40B4-BE49-F238E27FC236}">
                <a16:creationId xmlns:a16="http://schemas.microsoft.com/office/drawing/2014/main" id="{C3878428-C179-6E30-2F21-D6D5FCF2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16" y="244710"/>
            <a:ext cx="3508631" cy="263147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061CD0-6B54-2727-7123-BB217F217669}"/>
              </a:ext>
            </a:extLst>
          </p:cNvPr>
          <p:cNvSpPr txBox="1"/>
          <p:nvPr/>
        </p:nvSpPr>
        <p:spPr>
          <a:xfrm>
            <a:off x="2033085" y="1375780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M6 Butterfly Cluster</a:t>
            </a:r>
          </a:p>
        </p:txBody>
      </p:sp>
    </p:spTree>
    <p:extLst>
      <p:ext uri="{BB962C8B-B14F-4D97-AF65-F5344CB8AC3E}">
        <p14:creationId xmlns:p14="http://schemas.microsoft.com/office/powerpoint/2010/main" val="615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>
            <a:off x="4860323" y="2813685"/>
            <a:ext cx="778512" cy="5973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 flipH="1">
            <a:off x="808567" y="2813685"/>
            <a:ext cx="3846016" cy="5973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7239000" y="4131421"/>
            <a:ext cx="5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C76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89C2-6613-E551-750A-B5257515239C}"/>
              </a:ext>
            </a:extLst>
          </p:cNvPr>
          <p:cNvSpPr/>
          <p:nvPr/>
        </p:nvSpPr>
        <p:spPr>
          <a:xfrm>
            <a:off x="5817870" y="3596639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93B14-B978-A66E-B7D5-CA0EE19D9726}"/>
              </a:ext>
            </a:extLst>
          </p:cNvPr>
          <p:cNvSpPr txBox="1"/>
          <p:nvPr/>
        </p:nvSpPr>
        <p:spPr>
          <a:xfrm>
            <a:off x="6022340" y="35262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CF7A3-2C7F-0FFF-4AE5-2CD64949E92B}"/>
              </a:ext>
            </a:extLst>
          </p:cNvPr>
          <p:cNvSpPr/>
          <p:nvPr/>
        </p:nvSpPr>
        <p:spPr>
          <a:xfrm>
            <a:off x="6043169" y="3297736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61CD0-6B54-2727-7123-BB217F217669}"/>
              </a:ext>
            </a:extLst>
          </p:cNvPr>
          <p:cNvSpPr txBox="1"/>
          <p:nvPr/>
        </p:nvSpPr>
        <p:spPr>
          <a:xfrm>
            <a:off x="5896611" y="296245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F8AEB-60F5-38E2-670C-8CB56CA42A16}"/>
              </a:ext>
            </a:extLst>
          </p:cNvPr>
          <p:cNvSpPr/>
          <p:nvPr/>
        </p:nvSpPr>
        <p:spPr>
          <a:xfrm>
            <a:off x="4654583" y="2613898"/>
            <a:ext cx="205740" cy="1997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Messier 22 - The Sagittarius Nebula - Universe Today">
            <a:extLst>
              <a:ext uri="{FF2B5EF4-FFF2-40B4-BE49-F238E27FC236}">
                <a16:creationId xmlns:a16="http://schemas.microsoft.com/office/drawing/2014/main" id="{24C6386C-BB89-9FFD-1DED-F97EA7CE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7" y="3411070"/>
            <a:ext cx="4830268" cy="32009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738C01-AE54-0A0B-7F93-BA9E48980E67}"/>
              </a:ext>
            </a:extLst>
          </p:cNvPr>
          <p:cNvSpPr txBox="1"/>
          <p:nvPr/>
        </p:nvSpPr>
        <p:spPr>
          <a:xfrm>
            <a:off x="3113851" y="3059668"/>
            <a:ext cx="222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M22 Globular Cluster</a:t>
            </a:r>
          </a:p>
        </p:txBody>
      </p:sp>
    </p:spTree>
    <p:extLst>
      <p:ext uri="{BB962C8B-B14F-4D97-AF65-F5344CB8AC3E}">
        <p14:creationId xmlns:p14="http://schemas.microsoft.com/office/powerpoint/2010/main" val="2649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>
            <a:off x="5620748" y="2713791"/>
            <a:ext cx="46864" cy="8819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 flipH="1">
            <a:off x="1571388" y="2727960"/>
            <a:ext cx="3830883" cy="86777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7239000" y="4131421"/>
            <a:ext cx="5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C76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89C2-6613-E551-750A-B5257515239C}"/>
              </a:ext>
            </a:extLst>
          </p:cNvPr>
          <p:cNvSpPr/>
          <p:nvPr/>
        </p:nvSpPr>
        <p:spPr>
          <a:xfrm>
            <a:off x="5817870" y="3596639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93B14-B978-A66E-B7D5-CA0EE19D9726}"/>
              </a:ext>
            </a:extLst>
          </p:cNvPr>
          <p:cNvSpPr txBox="1"/>
          <p:nvPr/>
        </p:nvSpPr>
        <p:spPr>
          <a:xfrm>
            <a:off x="6022340" y="35262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CF7A3-2C7F-0FFF-4AE5-2CD64949E92B}"/>
              </a:ext>
            </a:extLst>
          </p:cNvPr>
          <p:cNvSpPr/>
          <p:nvPr/>
        </p:nvSpPr>
        <p:spPr>
          <a:xfrm>
            <a:off x="6043169" y="3297736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61CD0-6B54-2727-7123-BB217F217669}"/>
              </a:ext>
            </a:extLst>
          </p:cNvPr>
          <p:cNvSpPr txBox="1"/>
          <p:nvPr/>
        </p:nvSpPr>
        <p:spPr>
          <a:xfrm>
            <a:off x="5896611" y="296245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F8AEB-60F5-38E2-670C-8CB56CA42A16}"/>
              </a:ext>
            </a:extLst>
          </p:cNvPr>
          <p:cNvSpPr/>
          <p:nvPr/>
        </p:nvSpPr>
        <p:spPr>
          <a:xfrm>
            <a:off x="4654583" y="2613898"/>
            <a:ext cx="205740" cy="1997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738C01-AE54-0A0B-7F93-BA9E48980E67}"/>
              </a:ext>
            </a:extLst>
          </p:cNvPr>
          <p:cNvSpPr txBox="1"/>
          <p:nvPr/>
        </p:nvSpPr>
        <p:spPr>
          <a:xfrm>
            <a:off x="4468605" y="230159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00DA9C-BE8C-9728-C241-3804FD49508A}"/>
              </a:ext>
            </a:extLst>
          </p:cNvPr>
          <p:cNvSpPr/>
          <p:nvPr/>
        </p:nvSpPr>
        <p:spPr>
          <a:xfrm>
            <a:off x="5408963" y="2528173"/>
            <a:ext cx="205740" cy="1997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Lagoon Nebula - Wikipedia">
            <a:extLst>
              <a:ext uri="{FF2B5EF4-FFF2-40B4-BE49-F238E27FC236}">
                <a16:creationId xmlns:a16="http://schemas.microsoft.com/office/drawing/2014/main" id="{AC45B987-A559-C2F0-E7DD-4C454973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88" y="3595733"/>
            <a:ext cx="4096224" cy="280079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2AFD7-93E5-005F-83B0-721204DAB5CB}"/>
              </a:ext>
            </a:extLst>
          </p:cNvPr>
          <p:cNvSpPr txBox="1"/>
          <p:nvPr/>
        </p:nvSpPr>
        <p:spPr>
          <a:xfrm>
            <a:off x="3385785" y="3226401"/>
            <a:ext cx="19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M8 Lagoon Nebula</a:t>
            </a:r>
          </a:p>
        </p:txBody>
      </p:sp>
    </p:spTree>
    <p:extLst>
      <p:ext uri="{BB962C8B-B14F-4D97-AF65-F5344CB8AC3E}">
        <p14:creationId xmlns:p14="http://schemas.microsoft.com/office/powerpoint/2010/main" val="39995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76BF4-545E-AC57-0C13-A55FF9E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E0FF8-7077-1BDB-8C30-5A6120230FF8}"/>
              </a:ext>
            </a:extLst>
          </p:cNvPr>
          <p:cNvSpPr/>
          <p:nvPr/>
        </p:nvSpPr>
        <p:spPr>
          <a:xfrm>
            <a:off x="7900035" y="2727960"/>
            <a:ext cx="171450" cy="1714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61DB-AD55-76C2-7A76-AA9E61335A3B}"/>
              </a:ext>
            </a:extLst>
          </p:cNvPr>
          <p:cNvSpPr txBox="1"/>
          <p:nvPr/>
        </p:nvSpPr>
        <p:spPr>
          <a:xfrm>
            <a:off x="8071485" y="262901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C135-8177-06AF-8B1E-AA3CAB4F678B}"/>
              </a:ext>
            </a:extLst>
          </p:cNvPr>
          <p:cNvSpPr/>
          <p:nvPr/>
        </p:nvSpPr>
        <p:spPr>
          <a:xfrm>
            <a:off x="7033260" y="4166235"/>
            <a:ext cx="205740" cy="3345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5394C-1184-B41C-6059-B9ADF570E530}"/>
              </a:ext>
            </a:extLst>
          </p:cNvPr>
          <p:cNvCxnSpPr>
            <a:cxnSpLocks/>
          </p:cNvCxnSpPr>
          <p:nvPr/>
        </p:nvCxnSpPr>
        <p:spPr>
          <a:xfrm>
            <a:off x="5046301" y="1870529"/>
            <a:ext cx="1474894" cy="116381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17DFB-1175-8F9F-1491-636766D41189}"/>
              </a:ext>
            </a:extLst>
          </p:cNvPr>
          <p:cNvCxnSpPr>
            <a:cxnSpLocks/>
          </p:cNvCxnSpPr>
          <p:nvPr/>
        </p:nvCxnSpPr>
        <p:spPr>
          <a:xfrm flipH="1">
            <a:off x="5033346" y="87508"/>
            <a:ext cx="1487849" cy="157303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5EAEC0-9543-8F52-D497-1816D01799C3}"/>
              </a:ext>
            </a:extLst>
          </p:cNvPr>
          <p:cNvSpPr txBox="1"/>
          <p:nvPr/>
        </p:nvSpPr>
        <p:spPr>
          <a:xfrm>
            <a:off x="7239000" y="4131421"/>
            <a:ext cx="5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C76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89C2-6613-E551-750A-B5257515239C}"/>
              </a:ext>
            </a:extLst>
          </p:cNvPr>
          <p:cNvSpPr/>
          <p:nvPr/>
        </p:nvSpPr>
        <p:spPr>
          <a:xfrm>
            <a:off x="5817870" y="3596639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93B14-B978-A66E-B7D5-CA0EE19D9726}"/>
              </a:ext>
            </a:extLst>
          </p:cNvPr>
          <p:cNvSpPr txBox="1"/>
          <p:nvPr/>
        </p:nvSpPr>
        <p:spPr>
          <a:xfrm>
            <a:off x="6022340" y="35262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CF7A3-2C7F-0FFF-4AE5-2CD64949E92B}"/>
              </a:ext>
            </a:extLst>
          </p:cNvPr>
          <p:cNvSpPr/>
          <p:nvPr/>
        </p:nvSpPr>
        <p:spPr>
          <a:xfrm>
            <a:off x="6043169" y="3297736"/>
            <a:ext cx="205740" cy="2284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61CD0-6B54-2727-7123-BB217F217669}"/>
              </a:ext>
            </a:extLst>
          </p:cNvPr>
          <p:cNvSpPr txBox="1"/>
          <p:nvPr/>
        </p:nvSpPr>
        <p:spPr>
          <a:xfrm>
            <a:off x="5896611" y="296245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F8AEB-60F5-38E2-670C-8CB56CA42A16}"/>
              </a:ext>
            </a:extLst>
          </p:cNvPr>
          <p:cNvSpPr/>
          <p:nvPr/>
        </p:nvSpPr>
        <p:spPr>
          <a:xfrm>
            <a:off x="4654583" y="2613898"/>
            <a:ext cx="205740" cy="1997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738C01-AE54-0A0B-7F93-BA9E48980E67}"/>
              </a:ext>
            </a:extLst>
          </p:cNvPr>
          <p:cNvSpPr txBox="1"/>
          <p:nvPr/>
        </p:nvSpPr>
        <p:spPr>
          <a:xfrm>
            <a:off x="4468605" y="230159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00DA9C-BE8C-9728-C241-3804FD49508A}"/>
              </a:ext>
            </a:extLst>
          </p:cNvPr>
          <p:cNvSpPr/>
          <p:nvPr/>
        </p:nvSpPr>
        <p:spPr>
          <a:xfrm>
            <a:off x="5408963" y="2528173"/>
            <a:ext cx="205740" cy="1997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2AFD7-93E5-005F-83B0-721204DAB5CB}"/>
              </a:ext>
            </a:extLst>
          </p:cNvPr>
          <p:cNvSpPr txBox="1"/>
          <p:nvPr/>
        </p:nvSpPr>
        <p:spPr>
          <a:xfrm>
            <a:off x="5262405" y="268063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226D9-C588-C657-A605-5160AB4142D5}"/>
              </a:ext>
            </a:extLst>
          </p:cNvPr>
          <p:cNvSpPr txBox="1"/>
          <p:nvPr/>
        </p:nvSpPr>
        <p:spPr>
          <a:xfrm>
            <a:off x="9483654" y="33802"/>
            <a:ext cx="185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M16 Eagle Nebula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FD7F9-EB9B-6765-5D5B-3E9EA2B978A8}"/>
              </a:ext>
            </a:extLst>
          </p:cNvPr>
          <p:cNvSpPr/>
          <p:nvPr/>
        </p:nvSpPr>
        <p:spPr>
          <a:xfrm>
            <a:off x="4827606" y="1674096"/>
            <a:ext cx="205740" cy="1997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0" name="Picture 2" descr="Eagle Nebula - Wikipedia">
            <a:extLst>
              <a:ext uri="{FF2B5EF4-FFF2-40B4-BE49-F238E27FC236}">
                <a16:creationId xmlns:a16="http://schemas.microsoft.com/office/drawing/2014/main" id="{B0793CE6-D77F-A9CE-4AC6-E02BE38D4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95" y="87508"/>
            <a:ext cx="2962459" cy="296245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ssier 16 (The Eagle Nebula) - NASA Science">
            <a:extLst>
              <a:ext uri="{FF2B5EF4-FFF2-40B4-BE49-F238E27FC236}">
                <a16:creationId xmlns:a16="http://schemas.microsoft.com/office/drawing/2014/main" id="{96556CF0-17FB-F128-C478-A139F755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680" y="3596639"/>
            <a:ext cx="2962459" cy="309051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1ADEB3-17C7-428B-6EC1-EEB4D33547F3}"/>
              </a:ext>
            </a:extLst>
          </p:cNvPr>
          <p:cNvSpPr/>
          <p:nvPr/>
        </p:nvSpPr>
        <p:spPr>
          <a:xfrm>
            <a:off x="7725153" y="1674096"/>
            <a:ext cx="346331" cy="6275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095E4BA-3EC2-020D-4720-B59732A72B14}"/>
              </a:ext>
            </a:extLst>
          </p:cNvPr>
          <p:cNvCxnSpPr>
            <a:cxnSpLocks/>
          </p:cNvCxnSpPr>
          <p:nvPr/>
        </p:nvCxnSpPr>
        <p:spPr>
          <a:xfrm>
            <a:off x="7725153" y="2301597"/>
            <a:ext cx="1025527" cy="12950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6FC98E-C399-D51D-9D89-474FD4B55784}"/>
              </a:ext>
            </a:extLst>
          </p:cNvPr>
          <p:cNvCxnSpPr>
            <a:cxnSpLocks/>
          </p:cNvCxnSpPr>
          <p:nvPr/>
        </p:nvCxnSpPr>
        <p:spPr>
          <a:xfrm>
            <a:off x="8071484" y="2301597"/>
            <a:ext cx="3641655" cy="12950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A518BE6-D55C-AE4A-6009-EA1BF3D2AD15}"/>
              </a:ext>
            </a:extLst>
          </p:cNvPr>
          <p:cNvSpPr txBox="1"/>
          <p:nvPr/>
        </p:nvSpPr>
        <p:spPr>
          <a:xfrm>
            <a:off x="8966224" y="3238769"/>
            <a:ext cx="185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Pillars of Creation</a:t>
            </a:r>
          </a:p>
        </p:txBody>
      </p:sp>
    </p:spTree>
    <p:extLst>
      <p:ext uri="{BB962C8B-B14F-4D97-AF65-F5344CB8AC3E}">
        <p14:creationId xmlns:p14="http://schemas.microsoft.com/office/powerpoint/2010/main" val="263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4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The Summer Triangle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Galactic Centre</a:t>
            </a:r>
          </a:p>
        </p:txBody>
      </p:sp>
    </p:spTree>
    <p:extLst>
      <p:ext uri="{BB962C8B-B14F-4D97-AF65-F5344CB8AC3E}">
        <p14:creationId xmlns:p14="http://schemas.microsoft.com/office/powerpoint/2010/main" val="29557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CF0D-B63C-BF39-10E4-CA744530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92B1239-CC54-9F84-8A2C-94BFD48CE0B4}"/>
              </a:ext>
            </a:extLst>
          </p:cNvPr>
          <p:cNvSpPr/>
          <p:nvPr/>
        </p:nvSpPr>
        <p:spPr>
          <a:xfrm>
            <a:off x="601884" y="1944547"/>
            <a:ext cx="5903088" cy="35650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5447B-484C-4A37-73D2-1BB41267462A}"/>
              </a:ext>
            </a:extLst>
          </p:cNvPr>
          <p:cNvSpPr/>
          <p:nvPr/>
        </p:nvSpPr>
        <p:spPr>
          <a:xfrm>
            <a:off x="6956383" y="844952"/>
            <a:ext cx="2974694" cy="42016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63532F-FF29-C68C-D283-50D39CE8B821}"/>
              </a:ext>
            </a:extLst>
          </p:cNvPr>
          <p:cNvCxnSpPr>
            <a:stCxn id="9" idx="3"/>
          </p:cNvCxnSpPr>
          <p:nvPr/>
        </p:nvCxnSpPr>
        <p:spPr>
          <a:xfrm flipH="1">
            <a:off x="6096000" y="4431250"/>
            <a:ext cx="1296017" cy="1986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CD2BD-F039-35ED-75E7-C7B8888F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E1EC3-A2B3-EEC9-D232-5076D3AC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4" name="Picture 3" descr="Messier 11 (M11) - The Wild Duck Cluster - Universe Today">
            <a:extLst>
              <a:ext uri="{FF2B5EF4-FFF2-40B4-BE49-F238E27FC236}">
                <a16:creationId xmlns:a16="http://schemas.microsoft.com/office/drawing/2014/main" id="{0EE2B749-A743-9B84-A4FE-B017B6B9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44" y="2089653"/>
            <a:ext cx="4230104" cy="267869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B3AEA3-B5E1-2757-565C-ECAF3B747DB3}"/>
              </a:ext>
            </a:extLst>
          </p:cNvPr>
          <p:cNvCxnSpPr>
            <a:cxnSpLocks/>
          </p:cNvCxnSpPr>
          <p:nvPr/>
        </p:nvCxnSpPr>
        <p:spPr>
          <a:xfrm>
            <a:off x="7597019" y="1233058"/>
            <a:ext cx="123825" cy="85659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A5C343-5BA2-F19F-9783-5DF0C783C220}"/>
              </a:ext>
            </a:extLst>
          </p:cNvPr>
          <p:cNvSpPr txBox="1"/>
          <p:nvPr/>
        </p:nvSpPr>
        <p:spPr>
          <a:xfrm>
            <a:off x="8639703" y="4768346"/>
            <a:ext cx="23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M11 Wild Duck Cluster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82D3-07AE-6B55-3AE8-FC3052207C40}"/>
              </a:ext>
            </a:extLst>
          </p:cNvPr>
          <p:cNvSpPr/>
          <p:nvPr/>
        </p:nvSpPr>
        <p:spPr>
          <a:xfrm>
            <a:off x="7597019" y="1033271"/>
            <a:ext cx="205740" cy="1997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464FAD-1E05-FF6E-D6AF-256E3E0C17D3}"/>
              </a:ext>
            </a:extLst>
          </p:cNvPr>
          <p:cNvCxnSpPr>
            <a:cxnSpLocks/>
          </p:cNvCxnSpPr>
          <p:nvPr/>
        </p:nvCxnSpPr>
        <p:spPr>
          <a:xfrm>
            <a:off x="7802759" y="1233058"/>
            <a:ext cx="4148189" cy="85659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2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E1EC3-A2B3-EEC9-D232-5076D3AC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B3AEA3-B5E1-2757-565C-ECAF3B747DB3}"/>
              </a:ext>
            </a:extLst>
          </p:cNvPr>
          <p:cNvCxnSpPr>
            <a:cxnSpLocks/>
          </p:cNvCxnSpPr>
          <p:nvPr/>
        </p:nvCxnSpPr>
        <p:spPr>
          <a:xfrm>
            <a:off x="1289797" y="3333237"/>
            <a:ext cx="1841865" cy="207243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A5C343-5BA2-F19F-9783-5DF0C783C220}"/>
              </a:ext>
            </a:extLst>
          </p:cNvPr>
          <p:cNvSpPr txBox="1"/>
          <p:nvPr/>
        </p:nvSpPr>
        <p:spPr>
          <a:xfrm>
            <a:off x="7802759" y="948498"/>
            <a:ext cx="59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82D3-07AE-6B55-3AE8-FC3052207C40}"/>
              </a:ext>
            </a:extLst>
          </p:cNvPr>
          <p:cNvSpPr/>
          <p:nvPr/>
        </p:nvSpPr>
        <p:spPr>
          <a:xfrm>
            <a:off x="7597019" y="1033271"/>
            <a:ext cx="205740" cy="1997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464FAD-1E05-FF6E-D6AF-256E3E0C17D3}"/>
              </a:ext>
            </a:extLst>
          </p:cNvPr>
          <p:cNvCxnSpPr>
            <a:cxnSpLocks/>
          </p:cNvCxnSpPr>
          <p:nvPr/>
        </p:nvCxnSpPr>
        <p:spPr>
          <a:xfrm flipV="1">
            <a:off x="1289797" y="713871"/>
            <a:ext cx="1841865" cy="180996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E3880B-8351-E277-C969-9333EA6C7947}"/>
              </a:ext>
            </a:extLst>
          </p:cNvPr>
          <p:cNvSpPr txBox="1"/>
          <p:nvPr/>
        </p:nvSpPr>
        <p:spPr>
          <a:xfrm>
            <a:off x="3333624" y="5405675"/>
            <a:ext cx="210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Coathanger Asterism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8E888-3255-6EAC-27F0-2AAB8A639B84}"/>
              </a:ext>
            </a:extLst>
          </p:cNvPr>
          <p:cNvSpPr/>
          <p:nvPr/>
        </p:nvSpPr>
        <p:spPr>
          <a:xfrm>
            <a:off x="1008298" y="2523832"/>
            <a:ext cx="281499" cy="809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Brocchi's Cluster – The Coathanger – Bart Delsaert – Astrophotography">
            <a:extLst>
              <a:ext uri="{FF2B5EF4-FFF2-40B4-BE49-F238E27FC236}">
                <a16:creationId xmlns:a16="http://schemas.microsoft.com/office/drawing/2014/main" id="{C421B998-E9CD-945C-5342-5E76D089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1185" y="1804349"/>
            <a:ext cx="4691803" cy="25108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D4CEF-86ED-02DC-28EF-4FF97270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E5F78-86C7-6CE6-4492-A36066541C54}"/>
              </a:ext>
            </a:extLst>
          </p:cNvPr>
          <p:cNvSpPr txBox="1"/>
          <p:nvPr/>
        </p:nvSpPr>
        <p:spPr>
          <a:xfrm>
            <a:off x="8930592" y="1400603"/>
            <a:ext cx="12538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Coathanger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A6046-5DA8-1E27-1BD6-8C2D94850B7D}"/>
              </a:ext>
            </a:extLst>
          </p:cNvPr>
          <p:cNvSpPr/>
          <p:nvPr/>
        </p:nvSpPr>
        <p:spPr>
          <a:xfrm rot="18885788">
            <a:off x="8789843" y="1463128"/>
            <a:ext cx="281499" cy="8094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22E42-DCA0-EEFD-D12F-5E69E319AD73}"/>
              </a:ext>
            </a:extLst>
          </p:cNvPr>
          <p:cNvSpPr txBox="1"/>
          <p:nvPr/>
        </p:nvSpPr>
        <p:spPr>
          <a:xfrm>
            <a:off x="3487670" y="3601636"/>
            <a:ext cx="305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Epsilon Lyrae / Double-Double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9ECA5A-B516-4D75-A6E2-DB7293DCB98D}"/>
              </a:ext>
            </a:extLst>
          </p:cNvPr>
          <p:cNvSpPr/>
          <p:nvPr/>
        </p:nvSpPr>
        <p:spPr>
          <a:xfrm>
            <a:off x="2075099" y="4050792"/>
            <a:ext cx="256621" cy="2377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Epsilon Lyrae - the famous Double Double">
            <a:extLst>
              <a:ext uri="{FF2B5EF4-FFF2-40B4-BE49-F238E27FC236}">
                <a16:creationId xmlns:a16="http://schemas.microsoft.com/office/drawing/2014/main" id="{584B43E9-05E5-58DD-A7AC-28EEF938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60" y="3970968"/>
            <a:ext cx="4491899" cy="25283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FB9642-65D4-BEC2-2B36-83EDBB4D0464}"/>
              </a:ext>
            </a:extLst>
          </p:cNvPr>
          <p:cNvCxnSpPr>
            <a:cxnSpLocks/>
          </p:cNvCxnSpPr>
          <p:nvPr/>
        </p:nvCxnSpPr>
        <p:spPr>
          <a:xfrm>
            <a:off x="2331720" y="4288536"/>
            <a:ext cx="438240" cy="221077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9C8C7C-A2F4-457D-E490-25C104C7781D}"/>
              </a:ext>
            </a:extLst>
          </p:cNvPr>
          <p:cNvCxnSpPr>
            <a:cxnSpLocks/>
          </p:cNvCxnSpPr>
          <p:nvPr/>
        </p:nvCxnSpPr>
        <p:spPr>
          <a:xfrm flipV="1">
            <a:off x="2331720" y="3970968"/>
            <a:ext cx="438240" cy="7982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8371289" y="3437412"/>
              <a:ext cx="702735" cy="683744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02735" cy="68374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205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8371289" y="3437412"/>
                <a:ext cx="702735" cy="68374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>
            <a:off x="5794513" y="0"/>
            <a:ext cx="6397487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>
            <a:off x="0" y="0"/>
            <a:ext cx="5794513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0530699-B45D-5EF2-4125-8A3DE778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EC0B0-044D-8CBB-2051-A2DB14B83951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40518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D4CEF-86ED-02DC-28EF-4FF97270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E5F78-86C7-6CE6-4492-A36066541C54}"/>
              </a:ext>
            </a:extLst>
          </p:cNvPr>
          <p:cNvSpPr txBox="1"/>
          <p:nvPr/>
        </p:nvSpPr>
        <p:spPr>
          <a:xfrm>
            <a:off x="8930592" y="1400603"/>
            <a:ext cx="12538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Coathanger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A6046-5DA8-1E27-1BD6-8C2D94850B7D}"/>
              </a:ext>
            </a:extLst>
          </p:cNvPr>
          <p:cNvSpPr/>
          <p:nvPr/>
        </p:nvSpPr>
        <p:spPr>
          <a:xfrm rot="18885788">
            <a:off x="8789843" y="1463128"/>
            <a:ext cx="281499" cy="8094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22E42-DCA0-EEFD-D12F-5E69E319AD73}"/>
              </a:ext>
            </a:extLst>
          </p:cNvPr>
          <p:cNvSpPr txBox="1"/>
          <p:nvPr/>
        </p:nvSpPr>
        <p:spPr>
          <a:xfrm>
            <a:off x="652081" y="3984998"/>
            <a:ext cx="142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Epsilon Lyrae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9ECA5A-B516-4D75-A6E2-DB7293DCB98D}"/>
              </a:ext>
            </a:extLst>
          </p:cNvPr>
          <p:cNvSpPr/>
          <p:nvPr/>
        </p:nvSpPr>
        <p:spPr>
          <a:xfrm>
            <a:off x="2075099" y="4050792"/>
            <a:ext cx="256621" cy="2377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FB9642-65D4-BEC2-2B36-83EDBB4D0464}"/>
              </a:ext>
            </a:extLst>
          </p:cNvPr>
          <p:cNvCxnSpPr>
            <a:cxnSpLocks/>
          </p:cNvCxnSpPr>
          <p:nvPr/>
        </p:nvCxnSpPr>
        <p:spPr>
          <a:xfrm flipH="1">
            <a:off x="3330733" y="3149367"/>
            <a:ext cx="738726" cy="5863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9C8C7C-A2F4-457D-E490-25C104C7781D}"/>
              </a:ext>
            </a:extLst>
          </p:cNvPr>
          <p:cNvCxnSpPr>
            <a:cxnSpLocks/>
          </p:cNvCxnSpPr>
          <p:nvPr/>
        </p:nvCxnSpPr>
        <p:spPr>
          <a:xfrm>
            <a:off x="4282441" y="3140854"/>
            <a:ext cx="1608311" cy="57629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96E968-5DA0-4A07-E307-458017BD09F4}"/>
              </a:ext>
            </a:extLst>
          </p:cNvPr>
          <p:cNvSpPr/>
          <p:nvPr/>
        </p:nvSpPr>
        <p:spPr>
          <a:xfrm>
            <a:off x="4069459" y="2945129"/>
            <a:ext cx="212982" cy="195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73435-15FC-CA79-4068-2F3BFA3F4CED}"/>
              </a:ext>
            </a:extLst>
          </p:cNvPr>
          <p:cNvSpPr txBox="1"/>
          <p:nvPr/>
        </p:nvSpPr>
        <p:spPr>
          <a:xfrm>
            <a:off x="3700096" y="6280318"/>
            <a:ext cx="18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M57 Ring Nebula</a:t>
            </a:r>
          </a:p>
        </p:txBody>
      </p:sp>
      <p:pic>
        <p:nvPicPr>
          <p:cNvPr id="11" name="Picture 10" descr="Messier 57 (The Ring Nebula) | NASA">
            <a:extLst>
              <a:ext uri="{FF2B5EF4-FFF2-40B4-BE49-F238E27FC236}">
                <a16:creationId xmlns:a16="http://schemas.microsoft.com/office/drawing/2014/main" id="{298ABF7D-04D0-2D2F-2162-4D0909C2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3" y="3735749"/>
            <a:ext cx="2560019" cy="25600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D4CEF-86ED-02DC-28EF-4FF97270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E5F78-86C7-6CE6-4492-A36066541C54}"/>
              </a:ext>
            </a:extLst>
          </p:cNvPr>
          <p:cNvSpPr txBox="1"/>
          <p:nvPr/>
        </p:nvSpPr>
        <p:spPr>
          <a:xfrm>
            <a:off x="8930592" y="1400603"/>
            <a:ext cx="12538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Coathanger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1A6046-5DA8-1E27-1BD6-8C2D94850B7D}"/>
              </a:ext>
            </a:extLst>
          </p:cNvPr>
          <p:cNvSpPr/>
          <p:nvPr/>
        </p:nvSpPr>
        <p:spPr>
          <a:xfrm rot="18885788">
            <a:off x="8789843" y="1463128"/>
            <a:ext cx="281499" cy="8094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22E42-DCA0-EEFD-D12F-5E69E319AD73}"/>
              </a:ext>
            </a:extLst>
          </p:cNvPr>
          <p:cNvSpPr txBox="1"/>
          <p:nvPr/>
        </p:nvSpPr>
        <p:spPr>
          <a:xfrm>
            <a:off x="652081" y="3984998"/>
            <a:ext cx="142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Epsilon Lyrae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9ECA5A-B516-4D75-A6E2-DB7293DCB98D}"/>
              </a:ext>
            </a:extLst>
          </p:cNvPr>
          <p:cNvSpPr/>
          <p:nvPr/>
        </p:nvSpPr>
        <p:spPr>
          <a:xfrm>
            <a:off x="2075099" y="4050792"/>
            <a:ext cx="256621" cy="2377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FB9642-65D4-BEC2-2B36-83EDBB4D0464}"/>
              </a:ext>
            </a:extLst>
          </p:cNvPr>
          <p:cNvCxnSpPr>
            <a:cxnSpLocks/>
          </p:cNvCxnSpPr>
          <p:nvPr/>
        </p:nvCxnSpPr>
        <p:spPr>
          <a:xfrm flipH="1" flipV="1">
            <a:off x="8930592" y="3107436"/>
            <a:ext cx="858339" cy="120727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9C8C7C-A2F4-457D-E490-25C104C7781D}"/>
              </a:ext>
            </a:extLst>
          </p:cNvPr>
          <p:cNvCxnSpPr>
            <a:cxnSpLocks/>
          </p:cNvCxnSpPr>
          <p:nvPr/>
        </p:nvCxnSpPr>
        <p:spPr>
          <a:xfrm flipV="1">
            <a:off x="8930592" y="4510431"/>
            <a:ext cx="858339" cy="9592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96E968-5DA0-4A07-E307-458017BD09F4}"/>
              </a:ext>
            </a:extLst>
          </p:cNvPr>
          <p:cNvSpPr/>
          <p:nvPr/>
        </p:nvSpPr>
        <p:spPr>
          <a:xfrm>
            <a:off x="4069459" y="2945129"/>
            <a:ext cx="212982" cy="195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73435-15FC-CA79-4068-2F3BFA3F4CED}"/>
              </a:ext>
            </a:extLst>
          </p:cNvPr>
          <p:cNvSpPr txBox="1"/>
          <p:nvPr/>
        </p:nvSpPr>
        <p:spPr>
          <a:xfrm>
            <a:off x="3873783" y="2575797"/>
            <a:ext cx="60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  <a:latin typeface="+mj-lt"/>
              </a:rPr>
              <a:t>M57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7A1DB-E5A1-6F23-0A9B-9F75C9A35518}"/>
              </a:ext>
            </a:extLst>
          </p:cNvPr>
          <p:cNvSpPr txBox="1"/>
          <p:nvPr/>
        </p:nvSpPr>
        <p:spPr>
          <a:xfrm>
            <a:off x="6353162" y="5469636"/>
            <a:ext cx="229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M27 Dumbbell Nebula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E5C3-6A6B-1914-8891-EEE1F96147C0}"/>
              </a:ext>
            </a:extLst>
          </p:cNvPr>
          <p:cNvSpPr/>
          <p:nvPr/>
        </p:nvSpPr>
        <p:spPr>
          <a:xfrm>
            <a:off x="9788931" y="4314706"/>
            <a:ext cx="212982" cy="195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Picture 13" descr="Dumbbell Nebula - Wikipedia">
            <a:extLst>
              <a:ext uri="{FF2B5EF4-FFF2-40B4-BE49-F238E27FC236}">
                <a16:creationId xmlns:a16="http://schemas.microsoft.com/office/drawing/2014/main" id="{294A6584-CFA0-242C-9BF3-213CC984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92" y="3107436"/>
            <a:ext cx="2857500" cy="2362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9FD66-2AB2-6B2A-54C0-E00B376E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F52B26-73E9-5DA0-CA37-B6F89BEF8CAE}"/>
              </a:ext>
            </a:extLst>
          </p:cNvPr>
          <p:cNvCxnSpPr>
            <a:cxnSpLocks/>
          </p:cNvCxnSpPr>
          <p:nvPr/>
        </p:nvCxnSpPr>
        <p:spPr>
          <a:xfrm flipH="1" flipV="1">
            <a:off x="5288051" y="771551"/>
            <a:ext cx="336551" cy="8253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5F828E-DF65-B486-645A-242DCE4FF10E}"/>
              </a:ext>
            </a:extLst>
          </p:cNvPr>
          <p:cNvSpPr txBox="1"/>
          <p:nvPr/>
        </p:nvSpPr>
        <p:spPr>
          <a:xfrm>
            <a:off x="6597289" y="122759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 err="1">
                <a:solidFill>
                  <a:schemeClr val="bg1"/>
                </a:solidFill>
                <a:latin typeface="+mj-lt"/>
              </a:rPr>
              <a:t>Alberio</a:t>
            </a:r>
            <a:endParaRPr lang="en-S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6582F-C180-BC79-7770-7AC68E872024}"/>
              </a:ext>
            </a:extLst>
          </p:cNvPr>
          <p:cNvSpPr/>
          <p:nvPr/>
        </p:nvSpPr>
        <p:spPr>
          <a:xfrm>
            <a:off x="5288051" y="575826"/>
            <a:ext cx="212982" cy="195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lbireo | Facts and images | BBC Sky at Night Magazine">
            <a:extLst>
              <a:ext uri="{FF2B5EF4-FFF2-40B4-BE49-F238E27FC236}">
                <a16:creationId xmlns:a16="http://schemas.microsoft.com/office/drawing/2014/main" id="{5ACFF85B-F4CB-A096-9A14-833D9C69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02" y="1596926"/>
            <a:ext cx="3754479" cy="2526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1727AA-97EC-93DA-28E8-3F7CA4A8D853}"/>
              </a:ext>
            </a:extLst>
          </p:cNvPr>
          <p:cNvCxnSpPr>
            <a:cxnSpLocks/>
          </p:cNvCxnSpPr>
          <p:nvPr/>
        </p:nvCxnSpPr>
        <p:spPr>
          <a:xfrm flipH="1" flipV="1">
            <a:off x="5501033" y="771551"/>
            <a:ext cx="3878048" cy="8253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5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Memories of the Spring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YADAYADA YOOOOOOOOOOO</a:t>
            </a:r>
          </a:p>
        </p:txBody>
      </p:sp>
    </p:spTree>
    <p:extLst>
      <p:ext uri="{BB962C8B-B14F-4D97-AF65-F5344CB8AC3E}">
        <p14:creationId xmlns:p14="http://schemas.microsoft.com/office/powerpoint/2010/main" val="24764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3EEB9-A7A6-24F5-D4A3-FFACC292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3EEB9-A7A6-24F5-D4A3-FFACC292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B00AD6-F3A0-D11B-1201-DF5F3F459057}"/>
              </a:ext>
            </a:extLst>
          </p:cNvPr>
          <p:cNvSpPr txBox="1"/>
          <p:nvPr/>
        </p:nvSpPr>
        <p:spPr>
          <a:xfrm>
            <a:off x="1210592" y="91161"/>
            <a:ext cx="364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M13 Great Hercules Globular Cluster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CE8B64-B7EF-70AE-610A-3E6203DAACC1}"/>
              </a:ext>
            </a:extLst>
          </p:cNvPr>
          <p:cNvSpPr/>
          <p:nvPr/>
        </p:nvSpPr>
        <p:spPr>
          <a:xfrm>
            <a:off x="6499942" y="3757938"/>
            <a:ext cx="212982" cy="195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060EC9-B21A-8FC6-BB8E-AA228E00BB61}"/>
              </a:ext>
            </a:extLst>
          </p:cNvPr>
          <p:cNvCxnSpPr>
            <a:cxnSpLocks/>
          </p:cNvCxnSpPr>
          <p:nvPr/>
        </p:nvCxnSpPr>
        <p:spPr>
          <a:xfrm flipH="1" flipV="1">
            <a:off x="5212079" y="460493"/>
            <a:ext cx="1287863" cy="329744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essier 13 - Wikipedia">
            <a:extLst>
              <a:ext uri="{FF2B5EF4-FFF2-40B4-BE49-F238E27FC236}">
                <a16:creationId xmlns:a16="http://schemas.microsoft.com/office/drawing/2014/main" id="{212FEF9D-B0B1-5CFF-D900-FEDB6A96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6" y="460493"/>
            <a:ext cx="4362363" cy="30066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914A2A-BE2E-4787-2132-D84ABE678FC2}"/>
              </a:ext>
            </a:extLst>
          </p:cNvPr>
          <p:cNvCxnSpPr>
            <a:cxnSpLocks/>
          </p:cNvCxnSpPr>
          <p:nvPr/>
        </p:nvCxnSpPr>
        <p:spPr>
          <a:xfrm flipH="1" flipV="1">
            <a:off x="849716" y="3467100"/>
            <a:ext cx="5650226" cy="48656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94" y="1709738"/>
            <a:ext cx="10515600" cy="2774071"/>
          </a:xfrm>
        </p:spPr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</a:rPr>
              <a:t>Part 6</a:t>
            </a:r>
            <a:br>
              <a:rPr lang="en-SG" dirty="0">
                <a:solidFill>
                  <a:schemeClr val="bg1"/>
                </a:solidFill>
              </a:rPr>
            </a:br>
            <a:r>
              <a:rPr lang="en-SG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GAME TIME LADS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2DDA6-F0A1-3BA3-29DE-10CBDDC5A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PRIZES TO BE WON</a:t>
            </a:r>
          </a:p>
        </p:txBody>
      </p:sp>
    </p:spTree>
    <p:extLst>
      <p:ext uri="{BB962C8B-B14F-4D97-AF65-F5344CB8AC3E}">
        <p14:creationId xmlns:p14="http://schemas.microsoft.com/office/powerpoint/2010/main" val="13808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81DBC4-B802-E9CD-BC6E-8345088D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dirty="0">
                <a:solidFill>
                  <a:schemeClr val="bg1"/>
                </a:solidFill>
              </a:rPr>
              <a:t>DOWNLOAD STELLARIUM</a:t>
            </a:r>
          </a:p>
        </p:txBody>
      </p:sp>
      <p:pic>
        <p:nvPicPr>
          <p:cNvPr id="5122" name="Picture 2" descr="DeployHappiness | Deploying Stellarium to teach the eclipse">
            <a:extLst>
              <a:ext uri="{FF2B5EF4-FFF2-40B4-BE49-F238E27FC236}">
                <a16:creationId xmlns:a16="http://schemas.microsoft.com/office/drawing/2014/main" id="{3B18EF88-FECC-D447-68AD-B70AB406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45" y="2211705"/>
            <a:ext cx="3648710" cy="38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95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B80EB3F6-B1F2-99A3-966D-A5F3931E3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61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96E07-B51C-8B13-F5DA-C24B40D6590B}"/>
              </a:ext>
            </a:extLst>
          </p:cNvPr>
          <p:cNvSpPr txBox="1"/>
          <p:nvPr/>
        </p:nvSpPr>
        <p:spPr>
          <a:xfrm rot="5400000">
            <a:off x="10537761" y="3143935"/>
            <a:ext cx="180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+mj-lt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284322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98152-26CA-0CF0-22B9-2C62580A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496"/>
            <a:ext cx="6048000" cy="4032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77159-85CF-3A48-812F-278150D01694}"/>
              </a:ext>
            </a:extLst>
          </p:cNvPr>
          <p:cNvSpPr txBox="1"/>
          <p:nvPr/>
        </p:nvSpPr>
        <p:spPr>
          <a:xfrm>
            <a:off x="8624762" y="10497"/>
            <a:ext cx="3567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Common star name: 1 point</a:t>
            </a:r>
          </a:p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DSO: 3 points</a:t>
            </a:r>
          </a:p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Anything else: 2 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BC640-8249-292C-3454-41C17E2B4B5E}"/>
              </a:ext>
            </a:extLst>
          </p:cNvPr>
          <p:cNvSpPr txBox="1"/>
          <p:nvPr/>
        </p:nvSpPr>
        <p:spPr>
          <a:xfrm>
            <a:off x="0" y="10497"/>
            <a:ext cx="262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Photo Credit: </a:t>
            </a:r>
            <a:r>
              <a:rPr lang="en-SG" dirty="0" err="1">
                <a:solidFill>
                  <a:schemeClr val="bg1"/>
                </a:solidFill>
                <a:latin typeface="+mj-lt"/>
              </a:rPr>
              <a:t>fksr</a:t>
            </a:r>
            <a:r>
              <a:rPr lang="en-SG" dirty="0">
                <a:solidFill>
                  <a:schemeClr val="bg1"/>
                </a:solidFill>
                <a:latin typeface="+mj-lt"/>
              </a:rPr>
              <a:t> (Flicker)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E2875-0AB0-F7F5-50AB-FAFC31B6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000" y="2814999"/>
            <a:ext cx="6048000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5364376" y="878709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64376" y="878709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6200000">
            <a:off x="4248910" y="-4248911"/>
            <a:ext cx="3694181" cy="12192002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6200000">
            <a:off x="4514092" y="-819912"/>
            <a:ext cx="3163816" cy="121920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5A6B-5937-5DA3-F01F-B172AB09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42326-64A6-D6CB-6C95-20D2C69B5FB6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149287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77159-85CF-3A48-812F-278150D01694}"/>
              </a:ext>
            </a:extLst>
          </p:cNvPr>
          <p:cNvSpPr txBox="1"/>
          <p:nvPr/>
        </p:nvSpPr>
        <p:spPr>
          <a:xfrm>
            <a:off x="8624762" y="10497"/>
            <a:ext cx="3567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Common star name: 1 point</a:t>
            </a:r>
          </a:p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DSO: 3 points</a:t>
            </a:r>
          </a:p>
          <a:p>
            <a:r>
              <a:rPr lang="en-SG" sz="2000" b="1" dirty="0">
                <a:solidFill>
                  <a:schemeClr val="bg1"/>
                </a:solidFill>
                <a:latin typeface="+mj-lt"/>
              </a:rPr>
              <a:t>Anything else: 2 points</a:t>
            </a:r>
          </a:p>
        </p:txBody>
      </p:sp>
      <p:pic>
        <p:nvPicPr>
          <p:cNvPr id="7170" name="Picture 2" descr="No surer sign of summer">
            <a:extLst>
              <a:ext uri="{FF2B5EF4-FFF2-40B4-BE49-F238E27FC236}">
                <a16:creationId xmlns:a16="http://schemas.microsoft.com/office/drawing/2014/main" id="{F221B930-D6E0-63B9-59B2-958D2572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455"/>
            <a:ext cx="6096000" cy="39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3FD9D-68CE-8DBD-DBD8-0B2252EF0BAC}"/>
              </a:ext>
            </a:extLst>
          </p:cNvPr>
          <p:cNvSpPr txBox="1"/>
          <p:nvPr/>
        </p:nvSpPr>
        <p:spPr>
          <a:xfrm>
            <a:off x="0" y="10497"/>
            <a:ext cx="193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Photo Credit: BBC</a:t>
            </a:r>
          </a:p>
        </p:txBody>
      </p:sp>
      <p:pic>
        <p:nvPicPr>
          <p:cNvPr id="3" name="Picture 2" descr="No surer sign of summer">
            <a:extLst>
              <a:ext uri="{FF2B5EF4-FFF2-40B4-BE49-F238E27FC236}">
                <a16:creationId xmlns:a16="http://schemas.microsoft.com/office/drawing/2014/main" id="{C5F50F3B-C963-2CF4-C883-04494424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8957"/>
            <a:ext cx="6096000" cy="39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82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77159-85CF-3A48-812F-278150D01694}"/>
              </a:ext>
            </a:extLst>
          </p:cNvPr>
          <p:cNvSpPr txBox="1"/>
          <p:nvPr/>
        </p:nvSpPr>
        <p:spPr>
          <a:xfrm>
            <a:off x="660400" y="10497"/>
            <a:ext cx="1087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schemeClr val="bg1"/>
                </a:solidFill>
                <a:latin typeface="+mj-lt"/>
              </a:rPr>
              <a:t>Common star name: 1 point      DSO: 3 points        Anything else: 2 points</a:t>
            </a:r>
          </a:p>
        </p:txBody>
      </p:sp>
      <p:pic>
        <p:nvPicPr>
          <p:cNvPr id="3" name="Picture 2" descr="A rock formations in a field under a starry sky&#10;&#10;Description automatically generated">
            <a:extLst>
              <a:ext uri="{FF2B5EF4-FFF2-40B4-BE49-F238E27FC236}">
                <a16:creationId xmlns:a16="http://schemas.microsoft.com/office/drawing/2014/main" id="{955C9F7A-5685-EEDF-9138-9D0C254D0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863"/>
            <a:ext cx="6096000" cy="308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DABF36-0617-2F19-6392-77F2E99C6959}"/>
              </a:ext>
            </a:extLst>
          </p:cNvPr>
          <p:cNvSpPr txBox="1"/>
          <p:nvPr/>
        </p:nvSpPr>
        <p:spPr>
          <a:xfrm>
            <a:off x="0" y="10497"/>
            <a:ext cx="219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+mj-lt"/>
              </a:rPr>
              <a:t>Photo Credit: </a:t>
            </a:r>
          </a:p>
          <a:p>
            <a:r>
              <a:rPr lang="en-SG" dirty="0">
                <a:solidFill>
                  <a:schemeClr val="bg1"/>
                </a:solidFill>
                <a:latin typeface="+mj-lt"/>
              </a:rPr>
              <a:t>Florian </a:t>
            </a:r>
            <a:r>
              <a:rPr lang="en-SG" dirty="0" err="1">
                <a:solidFill>
                  <a:schemeClr val="bg1"/>
                </a:solidFill>
                <a:latin typeface="+mj-lt"/>
              </a:rPr>
              <a:t>Kriechbaumer</a:t>
            </a:r>
            <a:endParaRPr lang="en-S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A rock formations in a field under a starry sky&#10;&#10;Description automatically generated">
            <a:extLst>
              <a:ext uri="{FF2B5EF4-FFF2-40B4-BE49-F238E27FC236}">
                <a16:creationId xmlns:a16="http://schemas.microsoft.com/office/drawing/2014/main" id="{92540C49-E8F8-75A0-1319-311561328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58863"/>
            <a:ext cx="6096000" cy="3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42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BFE73-C11D-3548-5F27-779563B3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94" y="2095818"/>
            <a:ext cx="10515600" cy="2774071"/>
          </a:xfrm>
        </p:spPr>
        <p:txBody>
          <a:bodyPr anchor="ctr"/>
          <a:lstStyle/>
          <a:p>
            <a:r>
              <a:rPr lang="en-SG" sz="280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lumOff val="25000"/>
                      <a:alpha val="60000"/>
                    </a:schemeClr>
                  </a:glow>
                </a:effectLst>
              </a:rPr>
              <a:t>THANK YOU FOR COMING, ONTO WEI ZHONG.</a:t>
            </a:r>
            <a:endParaRPr lang="en-SG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lumOff val="2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0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2447184" y="3315343"/>
              <a:ext cx="773009" cy="752118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73009" cy="752118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2447184" y="3315343"/>
                <a:ext cx="773009" cy="75211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10800000">
            <a:off x="-2" y="0"/>
            <a:ext cx="5773272" cy="68580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10800000">
            <a:off x="5764304" y="0"/>
            <a:ext cx="6418730" cy="6858000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059E-C555-3759-851E-DB3D1C0A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8779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A7B56-DCFF-C4D3-5006-2AB3FAB40995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297340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Why are there seasonal skies?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35BA48-9BD8-6726-9A17-CB49C22C6133}"/>
              </a:ext>
            </a:extLst>
          </p:cNvPr>
          <p:cNvSpPr/>
          <p:nvPr/>
        </p:nvSpPr>
        <p:spPr>
          <a:xfrm>
            <a:off x="2805951" y="1217537"/>
            <a:ext cx="5916707" cy="5254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0" y="3307976"/>
              <a:ext cx="935396" cy="9426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35396" cy="94261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664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e Sun">
                <a:extLst>
                  <a:ext uri="{FF2B5EF4-FFF2-40B4-BE49-F238E27FC236}">
                    <a16:creationId xmlns:a16="http://schemas.microsoft.com/office/drawing/2014/main" id="{080C64AF-4167-1F16-7EDB-9DB0FEB8E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150" y="3307976"/>
                <a:ext cx="935396" cy="942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69997">
              <a:off x="5399593" y="6031322"/>
              <a:ext cx="729422" cy="711635"/>
            </p:xfrm>
            <a:graphic>
              <a:graphicData uri="http://schemas.microsoft.com/office/drawing/2017/model3d">
                <am3d:model3d r:embed="rId4">
                  <am3d:spPr>
                    <a:xfrm rot="969997">
                      <a:off x="0" y="0"/>
                      <a:ext cx="729422" cy="7116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002601" ay="1057048" az="3115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670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he Earth">
                <a:extLst>
                  <a:ext uri="{FF2B5EF4-FFF2-40B4-BE49-F238E27FC236}">
                    <a16:creationId xmlns:a16="http://schemas.microsoft.com/office/drawing/2014/main" id="{4D4264F1-410C-2D64-3C54-DBB97AB8E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69997">
                <a:off x="5399593" y="6031322"/>
                <a:ext cx="729422" cy="71163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3AC94D2-1A44-11B9-A967-131CD36EACE1}"/>
              </a:ext>
            </a:extLst>
          </p:cNvPr>
          <p:cNvSpPr/>
          <p:nvPr/>
        </p:nvSpPr>
        <p:spPr>
          <a:xfrm rot="5400000">
            <a:off x="4508218" y="-816816"/>
            <a:ext cx="3166598" cy="12183034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928247-65CC-8AB4-7CF5-632361C09A6C}"/>
              </a:ext>
            </a:extLst>
          </p:cNvPr>
          <p:cNvSpPr/>
          <p:nvPr/>
        </p:nvSpPr>
        <p:spPr>
          <a:xfrm rot="5400000">
            <a:off x="4245816" y="-4245815"/>
            <a:ext cx="3691403" cy="12183035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4F68-451E-650D-8144-AC5F2F7B6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09448"/>
            <a:ext cx="7512328" cy="342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SG" sz="1400" b="1" dirty="0">
                <a:solidFill>
                  <a:schemeClr val="bg1"/>
                </a:solidFill>
              </a:rPr>
              <a:t>This is not to scale at all. Heavy Exaggeration of dimensions for illustrative purpose.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D545D-D802-2B5D-A348-33843C31671A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401290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Where are we?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4260BC-8A5E-CA2F-D2D8-BBB1773F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1" y="1203698"/>
            <a:ext cx="5289177" cy="52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62D98C-09DD-E09B-0ADB-26E36BD00235}"/>
              </a:ext>
            </a:extLst>
          </p:cNvPr>
          <p:cNvCxnSpPr>
            <a:cxnSpLocks/>
            <a:endCxn id="6" idx="0"/>
          </p:cNvCxnSpPr>
          <p:nvPr/>
        </p:nvCxnSpPr>
        <p:spPr>
          <a:xfrm flipV="1">
            <a:off x="6095999" y="1203698"/>
            <a:ext cx="1" cy="36644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B49D9D-9D08-738D-3883-4BC2EA3E7E70}"/>
              </a:ext>
            </a:extLst>
          </p:cNvPr>
          <p:cNvSpPr txBox="1"/>
          <p:nvPr/>
        </p:nvSpPr>
        <p:spPr>
          <a:xfrm>
            <a:off x="8502417" y="468345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Spring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E70AB-814B-8B9B-1BAD-17AB863C05D6}"/>
              </a:ext>
            </a:extLst>
          </p:cNvPr>
          <p:cNvSpPr txBox="1"/>
          <p:nvPr/>
        </p:nvSpPr>
        <p:spPr>
          <a:xfrm>
            <a:off x="3873329" y="863718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974DF-8DB7-F65A-D2A5-9B48C7D90257}"/>
              </a:ext>
            </a:extLst>
          </p:cNvPr>
          <p:cNvSpPr txBox="1"/>
          <p:nvPr/>
        </p:nvSpPr>
        <p:spPr>
          <a:xfrm>
            <a:off x="429808" y="4683453"/>
            <a:ext cx="22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Fall</a:t>
            </a:r>
            <a:r>
              <a:rPr lang="en-US" b="1" dirty="0"/>
              <a:t> </a:t>
            </a:r>
            <a:endParaRPr lang="en-SG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B2606-43D7-1BE9-EEF9-D119D7350B1C}"/>
              </a:ext>
            </a:extLst>
          </p:cNvPr>
          <p:cNvSpPr txBox="1"/>
          <p:nvPr/>
        </p:nvSpPr>
        <p:spPr>
          <a:xfrm>
            <a:off x="3873330" y="6457893"/>
            <a:ext cx="44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Winter</a:t>
            </a:r>
            <a:endParaRPr lang="en-SG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E5A648-7556-2989-5FFC-900F4D3ABC68}"/>
              </a:ext>
            </a:extLst>
          </p:cNvPr>
          <p:cNvCxnSpPr>
            <a:cxnSpLocks/>
          </p:cNvCxnSpPr>
          <p:nvPr/>
        </p:nvCxnSpPr>
        <p:spPr>
          <a:xfrm>
            <a:off x="6122314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7B413-AB4B-BEA9-F298-B5E0DC0FDC2D}"/>
              </a:ext>
            </a:extLst>
          </p:cNvPr>
          <p:cNvCxnSpPr>
            <a:cxnSpLocks/>
          </p:cNvCxnSpPr>
          <p:nvPr/>
        </p:nvCxnSpPr>
        <p:spPr>
          <a:xfrm>
            <a:off x="6095998" y="4868119"/>
            <a:ext cx="2" cy="1624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7BAADA-26B3-D2C6-77AA-59FCE43D0CE0}"/>
              </a:ext>
            </a:extLst>
          </p:cNvPr>
          <p:cNvCxnSpPr>
            <a:cxnSpLocks/>
          </p:cNvCxnSpPr>
          <p:nvPr/>
        </p:nvCxnSpPr>
        <p:spPr>
          <a:xfrm flipH="1">
            <a:off x="1893696" y="4868119"/>
            <a:ext cx="420230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0E8890-FBF8-755C-684E-190557C1432B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3775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FE8F5-CFC8-638C-2403-C4E18C68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6844"/>
            <a:ext cx="12192000" cy="60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9FDE0-58F5-7EF8-9D25-7148E7CA74EF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30405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9083-775C-5505-EE6B-20DBA9B0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83"/>
            <a:ext cx="9922764" cy="1294228"/>
          </a:xfrm>
        </p:spPr>
        <p:txBody>
          <a:bodyPr/>
          <a:lstStyle/>
          <a:p>
            <a:r>
              <a:rPr lang="en-SG" dirty="0">
                <a:solidFill>
                  <a:schemeClr val="bg1"/>
                </a:solidFill>
              </a:rPr>
              <a:t>Constellations vs Asterisms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989C35-83F4-B20E-D827-0919B46F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297"/>
            <a:ext cx="12192000" cy="60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CF726-6206-D1F3-C1E9-81D0B12381A0}"/>
              </a:ext>
            </a:extLst>
          </p:cNvPr>
          <p:cNvSpPr txBox="1"/>
          <p:nvPr/>
        </p:nvSpPr>
        <p:spPr>
          <a:xfrm>
            <a:off x="9825487" y="6213096"/>
            <a:ext cx="23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>
                <a:solidFill>
                  <a:schemeClr val="bg1"/>
                </a:solidFill>
                <a:latin typeface="Goudy Old Style" panose="02020502050305020303" pitchFamily="18" charset="0"/>
              </a:rPr>
              <a:t>Slides taken from Winter Highlights talk.</a:t>
            </a:r>
          </a:p>
        </p:txBody>
      </p:sp>
    </p:spTree>
    <p:extLst>
      <p:ext uri="{BB962C8B-B14F-4D97-AF65-F5344CB8AC3E}">
        <p14:creationId xmlns:p14="http://schemas.microsoft.com/office/powerpoint/2010/main" val="41688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Aspect">
      <a:dk1>
        <a:srgbClr val="000000"/>
      </a:dk1>
      <a:lt1>
        <a:srgbClr val="FFFFFF"/>
      </a:lt1>
      <a:dk2>
        <a:srgbClr val="262626"/>
      </a:dk2>
      <a:lt2>
        <a:srgbClr val="F5F3EF"/>
      </a:lt2>
      <a:accent1>
        <a:srgbClr val="F07F09"/>
      </a:accent1>
      <a:accent2>
        <a:srgbClr val="9F2B37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79A23"/>
      </a:hlink>
      <a:folHlink>
        <a:srgbClr val="B26B0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450</Words>
  <Application>Microsoft Office PowerPoint</Application>
  <PresentationFormat>Widescreen</PresentationFormat>
  <Paragraphs>118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Goudy Old Style</vt:lpstr>
      <vt:lpstr>Arial</vt:lpstr>
      <vt:lpstr>Neue Haas Grotesk Text Pro</vt:lpstr>
      <vt:lpstr>Aptos</vt:lpstr>
      <vt:lpstr>Gill Sans MT</vt:lpstr>
      <vt:lpstr>ClassicFrameVTI</vt:lpstr>
      <vt:lpstr>BjornVTI</vt:lpstr>
      <vt:lpstr>Summer Vibes The Summer Night Sky</vt:lpstr>
      <vt:lpstr>Part I Why are there seasonal skies?</vt:lpstr>
      <vt:lpstr>Why are there seasonal skies?</vt:lpstr>
      <vt:lpstr>Why are there seasonal skies?</vt:lpstr>
      <vt:lpstr>Why are there seasonal skies?</vt:lpstr>
      <vt:lpstr>Why are there seasonal skies?</vt:lpstr>
      <vt:lpstr>Where are we?</vt:lpstr>
      <vt:lpstr>Constellations vs Asterisms</vt:lpstr>
      <vt:lpstr>Constellations vs Asterisms</vt:lpstr>
      <vt:lpstr>Constellations vs Asterisms</vt:lpstr>
      <vt:lpstr>Part 2 How do I define summer skies?</vt:lpstr>
      <vt:lpstr>PowerPoint Presentation</vt:lpstr>
      <vt:lpstr>PowerPoint Presentation</vt:lpstr>
      <vt:lpstr>PowerPoint Presentation</vt:lpstr>
      <vt:lpstr>Part 3 Scorpio-Saggitarius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4 The Summer Triangle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5 Memories of the Spring</vt:lpstr>
      <vt:lpstr>PowerPoint Presentation</vt:lpstr>
      <vt:lpstr>PowerPoint Presentation</vt:lpstr>
      <vt:lpstr>Part 6 GAME TIME LADS</vt:lpstr>
      <vt:lpstr>DOWNLOAD STELLARIUM</vt:lpstr>
      <vt:lpstr>PowerPoint Presentation</vt:lpstr>
      <vt:lpstr>PowerPoint Presentation</vt:lpstr>
      <vt:lpstr>PowerPoint Presentation</vt:lpstr>
      <vt:lpstr>PowerPoint Presentation</vt:lpstr>
      <vt:lpstr>THANK YOU FOR COMING, ONTO WEI ZHONG.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Kushagra Shrivastava</dc:creator>
  <cp:lastModifiedBy>Kushagra Shrivastava</cp:lastModifiedBy>
  <cp:revision>9</cp:revision>
  <dcterms:created xsi:type="dcterms:W3CDTF">2024-08-26T14:50:42Z</dcterms:created>
  <dcterms:modified xsi:type="dcterms:W3CDTF">2024-08-30T17:55:27Z</dcterms:modified>
</cp:coreProperties>
</file>