
<file path=[Content_Types].xml><?xml version="1.0" encoding="utf-8"?>
<Types xmlns="http://schemas.openxmlformats.org/package/2006/content-types">
  <Default Extension="bin" ContentType="application/octet-stream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86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72" autoAdjust="0"/>
    <p:restoredTop sz="94660"/>
  </p:normalViewPr>
  <p:slideViewPr>
    <p:cSldViewPr snapToGrid="0">
      <p:cViewPr>
        <p:scale>
          <a:sx n="200" d="100"/>
          <a:sy n="200" d="100"/>
        </p:scale>
        <p:origin x="-5040" y="-24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B904-46FD-0607-87F9-78303E028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5AC0F-4CD0-10E2-F58A-D5DBCA342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0A26F-D513-DB54-7C26-3B400B79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D54C-8007-9BAF-4767-710E602A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96D58-586F-89E1-BE41-05C9B99CB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707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ACEE-A7AA-86F9-3A97-205619C8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5929D-2B74-35F4-A526-CB43EB983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45406-5BC0-309C-D952-56C35E3B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CC517-B5BB-1DB3-3A7E-F2F7C4C4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62FD3-1997-4455-76E3-DF8EAB1A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83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4B4DB-8127-9C37-856C-431BB553E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FC1BE-E831-18EE-8F4F-6D364BFA5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4DA7B-C3B4-4F89-2112-EC9460E7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295B5-54F9-79A7-4648-C59DEA5F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1B8A-F419-9AB7-7549-DD194E03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866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1A7E4-AA90-C98E-07DA-008D0D53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CB136-929F-1A31-E7FD-240BD8814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E1059-C1AA-7B41-4F38-0F2477933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03F8-6933-AD38-D0F6-5772B78A5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052F3-80E1-0FD6-06E8-AD08AB70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9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DBE3-CE93-AA67-811D-9F000EB0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F695F-AB48-DF73-8726-703EF0B75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C3AF1-C74E-4344-4F03-5ABB505EE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21B8C-7C6F-B577-0948-0097D352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CD3AA-6306-31FA-B0F8-FFCB4696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311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0301-CBB6-4DB5-82B9-DB7F51B5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F1D6-FBBD-8D0C-300B-FE20A5203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C1F0E-3B9F-1E9A-4B01-7424D35DA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E5205-AB59-B4E2-27E0-2828E9C4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43538-8B7E-9425-459E-6B2DCF3E5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2A4BB-4665-D9F5-360D-FC917158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357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14D11-B8BF-6199-94E5-A3BB7DFC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F735B-83B1-849D-4ECC-331C221B0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94B22-2C0B-CA35-A48C-7C77D392F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A67DF-43E9-A5A7-D47E-B2EA472C8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AE2925-DB65-B813-61B8-84B7F65E7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7491A1-69F3-F4D3-9DE4-A546CCA4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613EF0-C110-C49E-33F8-F63E21295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12389-E968-4D2C-9367-2D5C8ED5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654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D513F-2D7C-0F45-4149-BF27B40D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26D23-7685-6DEE-3B28-5ED29693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0750-64EA-2343-45DE-839149A19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662E1-4ADB-198C-E5D0-D6A2CF47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760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DD550-3A12-2E30-ED98-BA356766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A77D-302C-BD9B-2424-8534D5A9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E7B8-AFDA-61B2-084B-26ED3CC6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704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10C0-FCE3-C08F-157E-71C92AA52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1B52-FB90-7842-2E2B-D0AD1857B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5EF87-773C-20AD-A3A5-077EFC883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82C69-8F6F-93AA-8D72-51A0307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4119D-E9B0-20A1-713A-7583762D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D1F44-F01F-4CAA-42C6-C31B98FD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124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6622-3BA4-3646-3573-75C1033B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B31A86-8401-DA4C-5B4B-B6B10A8E9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BF3FC-A8F4-0608-A21A-7FBAC8DB4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0899A-640C-1C80-2824-2ED6FB5F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6448D-2DB0-93D8-8925-EDD919E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FE1C1C-6A29-4C8A-0644-4CCFD0DF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5198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13441-088F-C28E-FA15-6F7FFC78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445C6-1C9C-A69E-89F2-5F7D94E82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C7A29-4FAA-F17B-DDF5-C74795EAC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F6E2C-FAA9-4278-BD3E-451A8B3741D6}" type="datetimeFigureOut">
              <a:rPr lang="en-SG" smtClean="0"/>
              <a:t>2/8/2023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380B0-F425-F9D5-DC1A-2A242E0A2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A0BD1-5A88-D87B-DE1C-2D50F3F8F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70C49-4BDD-428C-878D-EF3E89A2D74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90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graphicdesign/chapter/4-2-colour-science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://www.public-domain-image.com/space-public-domain-images-pictures/orion-nebula-space-galaxy.jpg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ctuaciencia.blogspot.com/2012/11/9-de-noviembre-dia-de-carl-sagan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535638" TargetMode="External"/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174326/the-sun-by-gustavorezende-174326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2.PNG"/><Relationship Id="rId4" Type="http://schemas.openxmlformats.org/officeDocument/2006/relationships/hyperlink" Target="https://www.flickr.com/photos/11304375@N07/2818891443" TargetMode="Externa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2.PNG"/><Relationship Id="rId4" Type="http://schemas.openxmlformats.org/officeDocument/2006/relationships/image" Target="../media/image6.jp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LinkedIn_logo_initials.png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Instagram_icon.png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blog.extramaster.net/2014/06/flat-google-chrome-google-chrome-canary.html" TargetMode="Externa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2.PNG"/><Relationship Id="rId5" Type="http://schemas.openxmlformats.org/officeDocument/2006/relationships/image" Target="../media/image7.jpg"/><Relationship Id="rId10" Type="http://schemas.openxmlformats.org/officeDocument/2006/relationships/image" Target="../media/image3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workshop&#10;&#10;Description automatically generated">
            <a:extLst>
              <a:ext uri="{FF2B5EF4-FFF2-40B4-BE49-F238E27FC236}">
                <a16:creationId xmlns:a16="http://schemas.microsoft.com/office/drawing/2014/main" id="{B72AC31E-A32E-43FE-0F82-9CCDC67AA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9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तारे क्या हैं 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3" name="!!aa" descr="A clear ice cube on a black background&#10;&#10;Description automatically generated">
            <a:extLst>
              <a:ext uri="{FF2B5EF4-FFF2-40B4-BE49-F238E27FC236}">
                <a16:creationId xmlns:a16="http://schemas.microsoft.com/office/drawing/2014/main" id="{AB5F2267-0EFA-B97C-88CC-EED45AFC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10" y="1520359"/>
            <a:ext cx="3770779" cy="36727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0D82E0-5A73-B738-A3A6-B97AC871F2F7}"/>
              </a:ext>
            </a:extLst>
          </p:cNvPr>
          <p:cNvSpPr txBox="1">
            <a:spLocks/>
          </p:cNvSpPr>
          <p:nvPr/>
        </p:nvSpPr>
        <p:spPr>
          <a:xfrm>
            <a:off x="5623110" y="5477436"/>
            <a:ext cx="945777" cy="627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बर्फ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4A24F01-127A-0AD5-E725-B644DCB4B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9" name="Picture 8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43D85EF6-2410-63DE-C326-6E78EE96F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1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तारे क्या हैं 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3" name="!!aa" descr="A clear ice cube on a black background&#10;&#10;Description automatically generated">
            <a:extLst>
              <a:ext uri="{FF2B5EF4-FFF2-40B4-BE49-F238E27FC236}">
                <a16:creationId xmlns:a16="http://schemas.microsoft.com/office/drawing/2014/main" id="{AB5F2267-0EFA-B97C-88CC-EED45AFC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41" y="2393577"/>
            <a:ext cx="2518692" cy="24532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0D82E0-5A73-B738-A3A6-B97AC871F2F7}"/>
              </a:ext>
            </a:extLst>
          </p:cNvPr>
          <p:cNvSpPr txBox="1">
            <a:spLocks/>
          </p:cNvSpPr>
          <p:nvPr/>
        </p:nvSpPr>
        <p:spPr>
          <a:xfrm>
            <a:off x="1023156" y="5036707"/>
            <a:ext cx="1004662" cy="419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बर्फ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-up of a splash of water&#10;&#10;Description automatically generated">
            <a:extLst>
              <a:ext uri="{FF2B5EF4-FFF2-40B4-BE49-F238E27FC236}">
                <a16:creationId xmlns:a16="http://schemas.microsoft.com/office/drawing/2014/main" id="{260D134A-8E24-840C-BEFF-60F04F49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31" y="1796933"/>
            <a:ext cx="5130338" cy="25651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6A62BB-59A6-E6FA-A6E2-57626E69839A}"/>
              </a:ext>
            </a:extLst>
          </p:cNvPr>
          <p:cNvSpPr txBox="1">
            <a:spLocks/>
          </p:cNvSpPr>
          <p:nvPr/>
        </p:nvSpPr>
        <p:spPr>
          <a:xfrm>
            <a:off x="5593669" y="4889794"/>
            <a:ext cx="1004662" cy="419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पानी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094DB5-93AC-A636-C6BB-17DC708CC944}"/>
              </a:ext>
            </a:extLst>
          </p:cNvPr>
          <p:cNvCxnSpPr>
            <a:stCxn id="3" idx="3"/>
          </p:cNvCxnSpPr>
          <p:nvPr/>
        </p:nvCxnSpPr>
        <p:spPr>
          <a:xfrm>
            <a:off x="2784833" y="3620180"/>
            <a:ext cx="2100932" cy="105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D921F6D-E3BD-32F3-005B-1414CB11F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2" name="Picture 11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A0FE5F5C-4BDF-0FDA-22CB-0324E45E6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75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तारे क्या हैं 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3" name="!!aa" descr="A clear ice cube on a black background&#10;&#10;Description automatically generated">
            <a:extLst>
              <a:ext uri="{FF2B5EF4-FFF2-40B4-BE49-F238E27FC236}">
                <a16:creationId xmlns:a16="http://schemas.microsoft.com/office/drawing/2014/main" id="{AB5F2267-0EFA-B97C-88CC-EED45AFC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7" y="2677332"/>
            <a:ext cx="1729744" cy="16847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0D82E0-5A73-B738-A3A6-B97AC871F2F7}"/>
              </a:ext>
            </a:extLst>
          </p:cNvPr>
          <p:cNvSpPr txBox="1">
            <a:spLocks/>
          </p:cNvSpPr>
          <p:nvPr/>
        </p:nvSpPr>
        <p:spPr>
          <a:xfrm>
            <a:off x="512140" y="4601932"/>
            <a:ext cx="1004662" cy="287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बर्फ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-up of a splash of water&#10;&#10;Description automatically generated">
            <a:extLst>
              <a:ext uri="{FF2B5EF4-FFF2-40B4-BE49-F238E27FC236}">
                <a16:creationId xmlns:a16="http://schemas.microsoft.com/office/drawing/2014/main" id="{260D134A-8E24-840C-BEFF-60F04F49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90" y="2414283"/>
            <a:ext cx="3273381" cy="16366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6A62BB-59A6-E6FA-A6E2-57626E69839A}"/>
              </a:ext>
            </a:extLst>
          </p:cNvPr>
          <p:cNvSpPr txBox="1">
            <a:spLocks/>
          </p:cNvSpPr>
          <p:nvPr/>
        </p:nvSpPr>
        <p:spPr>
          <a:xfrm>
            <a:off x="3786649" y="4540424"/>
            <a:ext cx="1004662" cy="419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पानी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094DB5-93AC-A636-C6BB-17DC708CC94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951061" y="3519717"/>
            <a:ext cx="12045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white smoke on a black background&#10;&#10;Description automatically generated">
            <a:extLst>
              <a:ext uri="{FF2B5EF4-FFF2-40B4-BE49-F238E27FC236}">
                <a16:creationId xmlns:a16="http://schemas.microsoft.com/office/drawing/2014/main" id="{9BE0CDD7-C385-6FC9-55D5-A08FEACCD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20956" r="31889" b="10060"/>
          <a:stretch/>
        </p:blipFill>
        <p:spPr>
          <a:xfrm>
            <a:off x="7331552" y="1272988"/>
            <a:ext cx="4022248" cy="43120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CF1784-59DC-415B-66B8-C34A6A9C75ED}"/>
              </a:ext>
            </a:extLst>
          </p:cNvPr>
          <p:cNvSpPr txBox="1">
            <a:spLocks/>
          </p:cNvSpPr>
          <p:nvPr/>
        </p:nvSpPr>
        <p:spPr>
          <a:xfrm>
            <a:off x="8840345" y="5509654"/>
            <a:ext cx="1004662" cy="419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भाप 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D19835-5772-EA76-3545-3FD315B75057}"/>
              </a:ext>
            </a:extLst>
          </p:cNvPr>
          <p:cNvCxnSpPr>
            <a:cxnSpLocks/>
          </p:cNvCxnSpPr>
          <p:nvPr/>
        </p:nvCxnSpPr>
        <p:spPr>
          <a:xfrm>
            <a:off x="5761061" y="3519717"/>
            <a:ext cx="269265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88E6CE52-907E-0BCC-BD98-5444F8E96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6" name="Picture 15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5B00A5EF-94B1-2F8B-D374-D033DBAAD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2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तारे क्या हैं 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3" name="!!aa" descr="A clear ice cube on a black background&#10;&#10;Description automatically generated">
            <a:extLst>
              <a:ext uri="{FF2B5EF4-FFF2-40B4-BE49-F238E27FC236}">
                <a16:creationId xmlns:a16="http://schemas.microsoft.com/office/drawing/2014/main" id="{AB5F2267-0EFA-B97C-88CC-EED45AFC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7" y="2677332"/>
            <a:ext cx="1729744" cy="16847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0D82E0-5A73-B738-A3A6-B97AC871F2F7}"/>
              </a:ext>
            </a:extLst>
          </p:cNvPr>
          <p:cNvSpPr txBox="1">
            <a:spLocks/>
          </p:cNvSpPr>
          <p:nvPr/>
        </p:nvSpPr>
        <p:spPr>
          <a:xfrm>
            <a:off x="512140" y="4601932"/>
            <a:ext cx="1004662" cy="287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बर्फ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-up of a splash of water&#10;&#10;Description automatically generated">
            <a:extLst>
              <a:ext uri="{FF2B5EF4-FFF2-40B4-BE49-F238E27FC236}">
                <a16:creationId xmlns:a16="http://schemas.microsoft.com/office/drawing/2014/main" id="{260D134A-8E24-840C-BEFF-60F04F49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90" y="2414283"/>
            <a:ext cx="3273381" cy="16366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6A62BB-59A6-E6FA-A6E2-57626E69839A}"/>
              </a:ext>
            </a:extLst>
          </p:cNvPr>
          <p:cNvSpPr txBox="1">
            <a:spLocks/>
          </p:cNvSpPr>
          <p:nvPr/>
        </p:nvSpPr>
        <p:spPr>
          <a:xfrm>
            <a:off x="3786650" y="4540424"/>
            <a:ext cx="1004662" cy="419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पानी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094DB5-93AC-A636-C6BB-17DC708CC94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951061" y="3519717"/>
            <a:ext cx="120451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white smoke on a black background&#10;&#10;Description automatically generated">
            <a:extLst>
              <a:ext uri="{FF2B5EF4-FFF2-40B4-BE49-F238E27FC236}">
                <a16:creationId xmlns:a16="http://schemas.microsoft.com/office/drawing/2014/main" id="{9BE0CDD7-C385-6FC9-55D5-A08FEACCD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20956" r="31889" b="10060"/>
          <a:stretch/>
        </p:blipFill>
        <p:spPr>
          <a:xfrm>
            <a:off x="6626900" y="1668680"/>
            <a:ext cx="2736132" cy="29332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CF1784-59DC-415B-66B8-C34A6A9C75ED}"/>
              </a:ext>
            </a:extLst>
          </p:cNvPr>
          <p:cNvSpPr txBox="1">
            <a:spLocks/>
          </p:cNvSpPr>
          <p:nvPr/>
        </p:nvSpPr>
        <p:spPr>
          <a:xfrm>
            <a:off x="7492635" y="4551524"/>
            <a:ext cx="1004662" cy="419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भाप 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D19835-5772-EA76-3545-3FD315B75057}"/>
              </a:ext>
            </a:extLst>
          </p:cNvPr>
          <p:cNvCxnSpPr>
            <a:cxnSpLocks/>
          </p:cNvCxnSpPr>
          <p:nvPr/>
        </p:nvCxnSpPr>
        <p:spPr>
          <a:xfrm>
            <a:off x="5761061" y="3519717"/>
            <a:ext cx="157049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2FC393-6833-929E-75C9-BEBEA7CFFADD}"/>
              </a:ext>
            </a:extLst>
          </p:cNvPr>
          <p:cNvCxnSpPr>
            <a:cxnSpLocks/>
          </p:cNvCxnSpPr>
          <p:nvPr/>
        </p:nvCxnSpPr>
        <p:spPr>
          <a:xfrm>
            <a:off x="9022421" y="3519717"/>
            <a:ext cx="1570491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A2FAE85-882A-F40E-C22A-AB740FABCF3B}"/>
              </a:ext>
            </a:extLst>
          </p:cNvPr>
          <p:cNvSpPr txBox="1">
            <a:spLocks/>
          </p:cNvSpPr>
          <p:nvPr/>
        </p:nvSpPr>
        <p:spPr>
          <a:xfrm>
            <a:off x="10482431" y="3276369"/>
            <a:ext cx="1729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250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?</a:t>
            </a:r>
            <a:endParaRPr lang="en-SG" sz="25000" b="1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4D7E6E8-D6F9-A44A-6F34-09F87B6B2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5" name="Picture 14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39351EAA-819F-5A3B-7617-5D9591DF46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55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तारे क्या हैं 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1" name="Picture 10" descr="A white smoke on a black background&#10;&#10;Description automatically generated">
            <a:extLst>
              <a:ext uri="{FF2B5EF4-FFF2-40B4-BE49-F238E27FC236}">
                <a16:creationId xmlns:a16="http://schemas.microsoft.com/office/drawing/2014/main" id="{9BE0CDD7-C385-6FC9-55D5-A08FEACCD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20956" r="31889" b="10060"/>
          <a:stretch/>
        </p:blipFill>
        <p:spPr>
          <a:xfrm>
            <a:off x="-413980" y="1394360"/>
            <a:ext cx="4528780" cy="485504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365E3B0-2246-C509-CE45-16B44B522D2D}"/>
              </a:ext>
            </a:extLst>
          </p:cNvPr>
          <p:cNvSpPr/>
          <p:nvPr/>
        </p:nvSpPr>
        <p:spPr>
          <a:xfrm>
            <a:off x="3794760" y="2103437"/>
            <a:ext cx="2804160" cy="28041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3A1C41-B3C9-7823-2BF4-DEB4EB11EA7A}"/>
              </a:ext>
            </a:extLst>
          </p:cNvPr>
          <p:cNvCxnSpPr>
            <a:cxnSpLocks/>
          </p:cNvCxnSpPr>
          <p:nvPr/>
        </p:nvCxnSpPr>
        <p:spPr>
          <a:xfrm flipH="1">
            <a:off x="1850410" y="2250440"/>
            <a:ext cx="2716510" cy="1422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B74365-2D58-524D-E334-69B603D6D147}"/>
              </a:ext>
            </a:extLst>
          </p:cNvPr>
          <p:cNvCxnSpPr>
            <a:cxnSpLocks/>
          </p:cNvCxnSpPr>
          <p:nvPr/>
        </p:nvCxnSpPr>
        <p:spPr>
          <a:xfrm flipH="1" flipV="1">
            <a:off x="1850410" y="3672840"/>
            <a:ext cx="2873990" cy="1152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7315592-15C7-4BDE-5959-F51B716489A0}"/>
              </a:ext>
            </a:extLst>
          </p:cNvPr>
          <p:cNvSpPr/>
          <p:nvPr/>
        </p:nvSpPr>
        <p:spPr>
          <a:xfrm>
            <a:off x="4724400" y="2566778"/>
            <a:ext cx="981075" cy="981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  <a:endParaRPr lang="en-SG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4829E9-C236-9545-50BB-028F04BA1415}"/>
              </a:ext>
            </a:extLst>
          </p:cNvPr>
          <p:cNvSpPr/>
          <p:nvPr/>
        </p:nvSpPr>
        <p:spPr>
          <a:xfrm>
            <a:off x="3947636" y="3517530"/>
            <a:ext cx="641033" cy="6410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en-SG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4D72B9-0AD1-CC1C-9B41-5A08E05CA750}"/>
              </a:ext>
            </a:extLst>
          </p:cNvPr>
          <p:cNvSpPr/>
          <p:nvPr/>
        </p:nvSpPr>
        <p:spPr>
          <a:xfrm>
            <a:off x="5793581" y="3517530"/>
            <a:ext cx="641033" cy="6410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en-SG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F56413-2AD9-7E1D-B02F-82DD3E2EEA4E}"/>
              </a:ext>
            </a:extLst>
          </p:cNvPr>
          <p:cNvSpPr/>
          <p:nvPr/>
        </p:nvSpPr>
        <p:spPr>
          <a:xfrm rot="19148657">
            <a:off x="4314825" y="3429000"/>
            <a:ext cx="657225" cy="118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730299-BAA4-D5DB-BA14-6FA1B062EC21}"/>
              </a:ext>
            </a:extLst>
          </p:cNvPr>
          <p:cNvSpPr/>
          <p:nvPr/>
        </p:nvSpPr>
        <p:spPr>
          <a:xfrm rot="2876432">
            <a:off x="5412879" y="3446091"/>
            <a:ext cx="657225" cy="118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C71532-2E60-C162-B55F-A8F592BC15FC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6598920" y="3505517"/>
            <a:ext cx="1268730" cy="120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3E6DDFD-9127-2AE2-837C-40E6CAEB98C2}"/>
              </a:ext>
            </a:extLst>
          </p:cNvPr>
          <p:cNvSpPr/>
          <p:nvPr/>
        </p:nvSpPr>
        <p:spPr>
          <a:xfrm>
            <a:off x="8285122" y="1960603"/>
            <a:ext cx="981075" cy="981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</a:t>
            </a:r>
            <a:endParaRPr lang="en-SG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88D3AD3-9F4D-B7D2-2C5E-19014F078C7E}"/>
              </a:ext>
            </a:extLst>
          </p:cNvPr>
          <p:cNvSpPr/>
          <p:nvPr/>
        </p:nvSpPr>
        <p:spPr>
          <a:xfrm>
            <a:off x="8775659" y="3264647"/>
            <a:ext cx="641033" cy="6410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en-SG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00361E3-7F68-DB1C-7D59-0CD9B30AA795}"/>
              </a:ext>
            </a:extLst>
          </p:cNvPr>
          <p:cNvSpPr/>
          <p:nvPr/>
        </p:nvSpPr>
        <p:spPr>
          <a:xfrm>
            <a:off x="8134626" y="4038386"/>
            <a:ext cx="641033" cy="6410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endParaRPr lang="en-SG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C6794A70-7669-A922-D608-7EDFD7F0F6C7}"/>
              </a:ext>
            </a:extLst>
          </p:cNvPr>
          <p:cNvSpPr txBox="1">
            <a:spLocks/>
          </p:cNvSpPr>
          <p:nvPr/>
        </p:nvSpPr>
        <p:spPr>
          <a:xfrm>
            <a:off x="7497539" y="4942030"/>
            <a:ext cx="2556240" cy="419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प्लाज़्मा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C53B0338-6EEC-7955-2347-B3D6A79FB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40" name="Picture 39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DEE3394E-1EF9-2945-1D61-0D6CDCEC2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70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रंग कहाँ से आते हैं?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 descr="A diagram of a number of nanometers&#10;&#10;Description automatically generated">
            <a:extLst>
              <a:ext uri="{FF2B5EF4-FFF2-40B4-BE49-F238E27FC236}">
                <a16:creationId xmlns:a16="http://schemas.microsoft.com/office/drawing/2014/main" id="{A2E12DB3-BAF5-6CB7-EC44-8A75301F4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796" t="35314" r="64315" b="44479"/>
          <a:stretch/>
        </p:blipFill>
        <p:spPr>
          <a:xfrm rot="10800000" flipV="1">
            <a:off x="7949565" y="3166110"/>
            <a:ext cx="3613785" cy="8727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C4995DA-2F62-0785-F354-193254754350}"/>
              </a:ext>
            </a:extLst>
          </p:cNvPr>
          <p:cNvSpPr/>
          <p:nvPr/>
        </p:nvSpPr>
        <p:spPr>
          <a:xfrm>
            <a:off x="623741" y="4404360"/>
            <a:ext cx="11019619" cy="62484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37000">
                <a:schemeClr val="accent2">
                  <a:lumMod val="45000"/>
                  <a:lumOff val="55000"/>
                </a:schemeClr>
              </a:gs>
              <a:gs pos="74000">
                <a:srgbClr val="C00000"/>
              </a:gs>
              <a:gs pos="100000">
                <a:srgbClr val="FF33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AC49B5-9B49-7B86-AE54-72F6FA19B4BE}"/>
              </a:ext>
            </a:extLst>
          </p:cNvPr>
          <p:cNvSpPr txBox="1">
            <a:spLocks/>
          </p:cNvSpPr>
          <p:nvPr/>
        </p:nvSpPr>
        <p:spPr>
          <a:xfrm>
            <a:off x="830030" y="47167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60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तापमान</a:t>
            </a:r>
            <a:r>
              <a:rPr lang="hi-IN" sz="8000" b="1" dirty="0">
                <a:solidFill>
                  <a:srgbClr val="FF686B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endParaRPr lang="en-SG" sz="8000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9" name="Picture 8" descr="A diagram of a number of nanometers&#10;&#10;Description automatically generated">
            <a:extLst>
              <a:ext uri="{FF2B5EF4-FFF2-40B4-BE49-F238E27FC236}">
                <a16:creationId xmlns:a16="http://schemas.microsoft.com/office/drawing/2014/main" id="{2B64FEB5-D361-2CC9-CBAD-EFD115A89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4432" t="35314" r="7686" b="44479"/>
          <a:stretch/>
        </p:blipFill>
        <p:spPr>
          <a:xfrm rot="10800000" flipV="1">
            <a:off x="578020" y="3166109"/>
            <a:ext cx="3719658" cy="872799"/>
          </a:xfrm>
          <a:prstGeom prst="rect">
            <a:avLst/>
          </a:prstGeom>
        </p:spPr>
      </p:pic>
      <p:pic>
        <p:nvPicPr>
          <p:cNvPr id="10" name="Picture 9" descr="A diagram of a number of nanometers&#10;&#10;Description automatically generated">
            <a:extLst>
              <a:ext uri="{FF2B5EF4-FFF2-40B4-BE49-F238E27FC236}">
                <a16:creationId xmlns:a16="http://schemas.microsoft.com/office/drawing/2014/main" id="{094942E5-ECED-C38A-54A8-FE1DB9578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141" t="35314" r="36103" b="44479"/>
          <a:stretch/>
        </p:blipFill>
        <p:spPr>
          <a:xfrm rot="10800000" flipV="1">
            <a:off x="4297677" y="3165643"/>
            <a:ext cx="3655697" cy="872799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9A014D3-55E8-E284-44CF-FABFB3862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4" name="Picture 13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33C02F22-D1F6-B7F0-89EC-37A654F11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1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सूरज की परतें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56D9627-D449-AFDB-888F-5983B20D6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3"/>
          <a:stretch/>
        </p:blipFill>
        <p:spPr bwMode="auto">
          <a:xfrm>
            <a:off x="320154" y="1406059"/>
            <a:ext cx="8610486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5E8CB7-4EE6-051A-27AE-7D09F4D33961}"/>
              </a:ext>
            </a:extLst>
          </p:cNvPr>
          <p:cNvSpPr/>
          <p:nvPr/>
        </p:nvSpPr>
        <p:spPr>
          <a:xfrm>
            <a:off x="5396753" y="3980328"/>
            <a:ext cx="3388659" cy="82475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AD7D7D-EAFA-CAF4-4C21-B3C85ACB7843}"/>
              </a:ext>
            </a:extLst>
          </p:cNvPr>
          <p:cNvCxnSpPr>
            <a:stCxn id="3" idx="3"/>
          </p:cNvCxnSpPr>
          <p:nvPr/>
        </p:nvCxnSpPr>
        <p:spPr>
          <a:xfrm>
            <a:off x="8785412" y="4392705"/>
            <a:ext cx="887506" cy="896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2D146E60-6DEF-687B-262F-FD2E05379BC6}"/>
              </a:ext>
            </a:extLst>
          </p:cNvPr>
          <p:cNvSpPr txBox="1">
            <a:spLocks/>
          </p:cNvSpPr>
          <p:nvPr/>
        </p:nvSpPr>
        <p:spPr>
          <a:xfrm>
            <a:off x="9131052" y="3829274"/>
            <a:ext cx="2022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6000" b="1" dirty="0">
                <a:solidFill>
                  <a:schemeClr val="accent6">
                    <a:lumMod val="75000"/>
                  </a:schemeClr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हरा</a:t>
            </a:r>
            <a:endParaRPr lang="en-SG" sz="8000" b="1" dirty="0">
              <a:solidFill>
                <a:schemeClr val="accent6">
                  <a:lumMod val="75000"/>
                </a:schemeClr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037B727-B1F8-AA9E-172B-91EC5B16B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9" name="Picture 8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6B24608D-6F6D-9D2B-8D23-8270D0905A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9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सूरज का रंग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5C213B1-E46C-4453-8965-BA77FE31E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6333"/>
          <a:stretch/>
        </p:blipFill>
        <p:spPr>
          <a:xfrm>
            <a:off x="4058920" y="1645919"/>
            <a:ext cx="4074160" cy="447163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F15B18F-10D1-A026-A725-F1AB6F317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9" name="Picture 8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851E3225-E855-1930-A5CF-A41674BCB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9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सूरज का रंग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5C213B1-E46C-4453-8965-BA77FE31E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6333"/>
          <a:stretch/>
        </p:blipFill>
        <p:spPr>
          <a:xfrm>
            <a:off x="980440" y="1635759"/>
            <a:ext cx="4074160" cy="447163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34EDE3C-9FB8-BD70-8468-C966B341E949}"/>
              </a:ext>
            </a:extLst>
          </p:cNvPr>
          <p:cNvSpPr/>
          <p:nvPr/>
        </p:nvSpPr>
        <p:spPr>
          <a:xfrm>
            <a:off x="5232400" y="3429000"/>
            <a:ext cx="2418080" cy="55372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3550A1-9BAF-1036-3D16-58FE49F6F52E}"/>
              </a:ext>
            </a:extLst>
          </p:cNvPr>
          <p:cNvSpPr txBox="1">
            <a:spLocks/>
          </p:cNvSpPr>
          <p:nvPr/>
        </p:nvSpPr>
        <p:spPr>
          <a:xfrm>
            <a:off x="5320305" y="2905760"/>
            <a:ext cx="216099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6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वायुमंडल </a:t>
            </a:r>
            <a:endParaRPr lang="en-SG" sz="8000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8FCBEC-7149-2A6A-CD7F-9894ED04585D}"/>
              </a:ext>
            </a:extLst>
          </p:cNvPr>
          <p:cNvSpPr txBox="1">
            <a:spLocks/>
          </p:cNvSpPr>
          <p:nvPr/>
        </p:nvSpPr>
        <p:spPr>
          <a:xfrm>
            <a:off x="7738384" y="3442970"/>
            <a:ext cx="4158976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6000" b="1" dirty="0">
                <a:solidFill>
                  <a:srgbClr val="FFFF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पीला </a:t>
            </a:r>
            <a:r>
              <a:rPr lang="hi-IN" sz="60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/ </a:t>
            </a:r>
            <a:r>
              <a:rPr lang="hi-IN" sz="6000" b="1" dirty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लाल</a:t>
            </a:r>
            <a:r>
              <a:rPr lang="hi-IN" sz="60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/ </a:t>
            </a:r>
            <a:r>
              <a:rPr lang="hi-IN" sz="6000" b="1" dirty="0">
                <a:solidFill>
                  <a:schemeClr val="accent2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नारंगी</a:t>
            </a:r>
            <a:r>
              <a:rPr lang="hi-IN" sz="60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  </a:t>
            </a:r>
            <a:endParaRPr lang="en-SG" sz="8000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19C4AA2-B2AE-6452-DC56-8C3330A1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8" name="Picture 7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5C172D3B-6D47-B194-F63E-184243DE8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9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nebula in space&#10;&#10;Description automatically generated">
            <a:extLst>
              <a:ext uri="{FF2B5EF4-FFF2-40B4-BE49-F238E27FC236}">
                <a16:creationId xmlns:a16="http://schemas.microsoft.com/office/drawing/2014/main" id="{CE28E9D8-8882-8AEE-9120-205405054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91440" y="-343891"/>
            <a:ext cx="12385040" cy="8374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96F9F-FF72-7520-B4C1-0B54A8F0DADB}"/>
              </a:ext>
            </a:extLst>
          </p:cNvPr>
          <p:cNvSpPr txBox="1"/>
          <p:nvPr/>
        </p:nvSpPr>
        <p:spPr>
          <a:xfrm>
            <a:off x="1240421" y="2758800"/>
            <a:ext cx="9711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9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किसके बनें हैं हम?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E354-E1F0-60FE-4AB4-A2169D8FD86E}"/>
              </a:ext>
            </a:extLst>
          </p:cNvPr>
          <p:cNvSpPr txBox="1"/>
          <p:nvPr/>
        </p:nvSpPr>
        <p:spPr>
          <a:xfrm>
            <a:off x="1240421" y="1189140"/>
            <a:ext cx="9711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800" b="1" dirty="0">
                <a:solidFill>
                  <a:srgbClr val="FF686B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द्वितीय अनुभाग</a:t>
            </a:r>
            <a:r>
              <a:rPr lang="hi-IN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3BB8C78-86FF-1F94-D28B-BBF2AB5DF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9" name="Picture 8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68D4766F-DAA2-6A38-0FA9-B23C740FA2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4164-F8CA-6790-B630-D3065D684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39" y="1041400"/>
            <a:ext cx="9418320" cy="2387600"/>
          </a:xfrm>
        </p:spPr>
        <p:txBody>
          <a:bodyPr>
            <a:noAutofit/>
          </a:bodyPr>
          <a:lstStyle/>
          <a:p>
            <a:r>
              <a:rPr lang="hi-IN" sz="96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क्या सूरज सही में पीला है? </a:t>
            </a:r>
            <a:endParaRPr lang="en-SG" sz="96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5F0EC-05BE-347D-3C55-5747F0B80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6877"/>
            <a:ext cx="9144000" cy="1655762"/>
          </a:xfrm>
        </p:spPr>
        <p:txBody>
          <a:bodyPr>
            <a:normAutofit/>
          </a:bodyPr>
          <a:lstStyle/>
          <a:p>
            <a:r>
              <a:rPr lang="hi-IN" sz="32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एक अनूठा खगोल एवं अंतरिक्ष विज्ञान का सफर </a:t>
            </a:r>
          </a:p>
          <a:p>
            <a:r>
              <a:rPr lang="hi-IN" sz="32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कुशाग्र श्रीवास्तव, फाउन्डर कॉस्मिक कप</a:t>
            </a:r>
            <a:endParaRPr lang="en-SG" sz="3200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8CE78-AFAA-C5F1-E322-143E1F0F7C6F}"/>
              </a:ext>
            </a:extLst>
          </p:cNvPr>
          <p:cNvSpPr/>
          <p:nvPr/>
        </p:nvSpPr>
        <p:spPr>
          <a:xfrm rot="5400000">
            <a:off x="6052820" y="-2567939"/>
            <a:ext cx="86359" cy="11907520"/>
          </a:xfrm>
          <a:prstGeom prst="rect">
            <a:avLst/>
          </a:prstGeom>
          <a:solidFill>
            <a:srgbClr val="FF686B"/>
          </a:solidFill>
          <a:ln>
            <a:solidFill>
              <a:srgbClr val="FF6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7" name="Google Shape;2821;p36">
            <a:extLst>
              <a:ext uri="{FF2B5EF4-FFF2-40B4-BE49-F238E27FC236}">
                <a16:creationId xmlns:a16="http://schemas.microsoft.com/office/drawing/2014/main" id="{B94A6593-BF90-026D-537B-76642DF36E03}"/>
              </a:ext>
            </a:extLst>
          </p:cNvPr>
          <p:cNvGrpSpPr/>
          <p:nvPr/>
        </p:nvGrpSpPr>
        <p:grpSpPr>
          <a:xfrm rot="19805685">
            <a:off x="736755" y="4999337"/>
            <a:ext cx="1949783" cy="432652"/>
            <a:chOff x="4339891" y="1046343"/>
            <a:chExt cx="651056" cy="144473"/>
          </a:xfrm>
          <a:solidFill>
            <a:schemeClr val="bg1"/>
          </a:solidFill>
        </p:grpSpPr>
        <p:sp>
          <p:nvSpPr>
            <p:cNvPr id="8" name="Google Shape;2822;p36">
              <a:extLst>
                <a:ext uri="{FF2B5EF4-FFF2-40B4-BE49-F238E27FC236}">
                  <a16:creationId xmlns:a16="http://schemas.microsoft.com/office/drawing/2014/main" id="{4B22845D-9615-C316-7CDA-59F0DADE61F5}"/>
                </a:ext>
              </a:extLst>
            </p:cNvPr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23;p36">
              <a:extLst>
                <a:ext uri="{FF2B5EF4-FFF2-40B4-BE49-F238E27FC236}">
                  <a16:creationId xmlns:a16="http://schemas.microsoft.com/office/drawing/2014/main" id="{D6C421FD-77FA-A348-988D-0167E140C6A5}"/>
                </a:ext>
              </a:extLst>
            </p:cNvPr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24;p36">
              <a:extLst>
                <a:ext uri="{FF2B5EF4-FFF2-40B4-BE49-F238E27FC236}">
                  <a16:creationId xmlns:a16="http://schemas.microsoft.com/office/drawing/2014/main" id="{83E5FADF-239C-02B9-EAE9-347F9D83268B}"/>
                </a:ext>
              </a:extLst>
            </p:cNvPr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25;p36">
              <a:extLst>
                <a:ext uri="{FF2B5EF4-FFF2-40B4-BE49-F238E27FC236}">
                  <a16:creationId xmlns:a16="http://schemas.microsoft.com/office/drawing/2014/main" id="{2012733A-41D5-2D8B-8E0E-2957B3F35E2C}"/>
                </a:ext>
              </a:extLst>
            </p:cNvPr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26;p36">
              <a:extLst>
                <a:ext uri="{FF2B5EF4-FFF2-40B4-BE49-F238E27FC236}">
                  <a16:creationId xmlns:a16="http://schemas.microsoft.com/office/drawing/2014/main" id="{CCE266AD-BB96-C93A-A203-139D209C07E2}"/>
                </a:ext>
              </a:extLst>
            </p:cNvPr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27;p36">
              <a:extLst>
                <a:ext uri="{FF2B5EF4-FFF2-40B4-BE49-F238E27FC236}">
                  <a16:creationId xmlns:a16="http://schemas.microsoft.com/office/drawing/2014/main" id="{02D316F8-137E-3271-9DE6-7E822230473E}"/>
                </a:ext>
              </a:extLst>
            </p:cNvPr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28;p36">
              <a:extLst>
                <a:ext uri="{FF2B5EF4-FFF2-40B4-BE49-F238E27FC236}">
                  <a16:creationId xmlns:a16="http://schemas.microsoft.com/office/drawing/2014/main" id="{7F846A62-B73B-905D-ACF2-CEDD7AE0A910}"/>
                </a:ext>
              </a:extLst>
            </p:cNvPr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808;p36">
            <a:extLst>
              <a:ext uri="{FF2B5EF4-FFF2-40B4-BE49-F238E27FC236}">
                <a16:creationId xmlns:a16="http://schemas.microsoft.com/office/drawing/2014/main" id="{867BE98E-3932-B458-BAEB-3F3CAF42A5C5}"/>
              </a:ext>
            </a:extLst>
          </p:cNvPr>
          <p:cNvGrpSpPr/>
          <p:nvPr/>
        </p:nvGrpSpPr>
        <p:grpSpPr>
          <a:xfrm rot="2602518">
            <a:off x="9825621" y="4035545"/>
            <a:ext cx="1684758" cy="2057286"/>
            <a:chOff x="5253963" y="-691571"/>
            <a:chExt cx="332892" cy="406487"/>
          </a:xfrm>
          <a:solidFill>
            <a:schemeClr val="bg1"/>
          </a:solidFill>
        </p:grpSpPr>
        <p:sp>
          <p:nvSpPr>
            <p:cNvPr id="24" name="Google Shape;2809;p36">
              <a:extLst>
                <a:ext uri="{FF2B5EF4-FFF2-40B4-BE49-F238E27FC236}">
                  <a16:creationId xmlns:a16="http://schemas.microsoft.com/office/drawing/2014/main" id="{F5B1D468-0FDA-D24B-D57B-15408E7EB841}"/>
                </a:ext>
              </a:extLst>
            </p:cNvPr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810;p36">
              <a:extLst>
                <a:ext uri="{FF2B5EF4-FFF2-40B4-BE49-F238E27FC236}">
                  <a16:creationId xmlns:a16="http://schemas.microsoft.com/office/drawing/2014/main" id="{462BA5E7-365A-974A-CE32-34CCBB13C58A}"/>
                </a:ext>
              </a:extLst>
            </p:cNvPr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11;p36">
              <a:extLst>
                <a:ext uri="{FF2B5EF4-FFF2-40B4-BE49-F238E27FC236}">
                  <a16:creationId xmlns:a16="http://schemas.microsoft.com/office/drawing/2014/main" id="{6E7FA896-277A-5045-7E65-9772861D2B7E}"/>
                </a:ext>
              </a:extLst>
            </p:cNvPr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12;p36">
              <a:extLst>
                <a:ext uri="{FF2B5EF4-FFF2-40B4-BE49-F238E27FC236}">
                  <a16:creationId xmlns:a16="http://schemas.microsoft.com/office/drawing/2014/main" id="{6659E216-4D5C-461E-6512-5D6CCDBE5AD1}"/>
                </a:ext>
              </a:extLst>
            </p:cNvPr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13;p36">
              <a:extLst>
                <a:ext uri="{FF2B5EF4-FFF2-40B4-BE49-F238E27FC236}">
                  <a16:creationId xmlns:a16="http://schemas.microsoft.com/office/drawing/2014/main" id="{3EC94D0E-7A35-FA54-0AB8-387044D635DE}"/>
                </a:ext>
              </a:extLst>
            </p:cNvPr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14;p36">
              <a:extLst>
                <a:ext uri="{FF2B5EF4-FFF2-40B4-BE49-F238E27FC236}">
                  <a16:creationId xmlns:a16="http://schemas.microsoft.com/office/drawing/2014/main" id="{E2F3890B-5120-6D8B-EDEF-CEF19201F682}"/>
                </a:ext>
              </a:extLst>
            </p:cNvPr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15;p36">
              <a:extLst>
                <a:ext uri="{FF2B5EF4-FFF2-40B4-BE49-F238E27FC236}">
                  <a16:creationId xmlns:a16="http://schemas.microsoft.com/office/drawing/2014/main" id="{FA5FEFDD-6C4D-F623-4770-470E9BF74A14}"/>
                </a:ext>
              </a:extLst>
            </p:cNvPr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16;p36">
              <a:extLst>
                <a:ext uri="{FF2B5EF4-FFF2-40B4-BE49-F238E27FC236}">
                  <a16:creationId xmlns:a16="http://schemas.microsoft.com/office/drawing/2014/main" id="{1790C170-AD10-30DF-553D-257582D92C4C}"/>
                </a:ext>
              </a:extLst>
            </p:cNvPr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17;p36">
              <a:extLst>
                <a:ext uri="{FF2B5EF4-FFF2-40B4-BE49-F238E27FC236}">
                  <a16:creationId xmlns:a16="http://schemas.microsoft.com/office/drawing/2014/main" id="{B46666CF-B9AD-912F-1430-A62B51263459}"/>
                </a:ext>
              </a:extLst>
            </p:cNvPr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18;p36">
              <a:extLst>
                <a:ext uri="{FF2B5EF4-FFF2-40B4-BE49-F238E27FC236}">
                  <a16:creationId xmlns:a16="http://schemas.microsoft.com/office/drawing/2014/main" id="{A40845C7-3CD6-9C80-7C7D-4DF70A1DC0EB}"/>
                </a:ext>
              </a:extLst>
            </p:cNvPr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19;p36">
              <a:extLst>
                <a:ext uri="{FF2B5EF4-FFF2-40B4-BE49-F238E27FC236}">
                  <a16:creationId xmlns:a16="http://schemas.microsoft.com/office/drawing/2014/main" id="{CCD8AFFE-F745-681D-6588-C942D360A35A}"/>
                </a:ext>
              </a:extLst>
            </p:cNvPr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20;p36">
              <a:extLst>
                <a:ext uri="{FF2B5EF4-FFF2-40B4-BE49-F238E27FC236}">
                  <a16:creationId xmlns:a16="http://schemas.microsoft.com/office/drawing/2014/main" id="{DDC108EA-B768-1CFA-A8D7-527B1744DE4F}"/>
                </a:ext>
              </a:extLst>
            </p:cNvPr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36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FB2471B3-2D69-1255-C990-6CF5EAB44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697D1F4C-7F14-9C60-7125-F62D41EB0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2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red turtleneck&#10;&#10;Description automatically generated">
            <a:extLst>
              <a:ext uri="{FF2B5EF4-FFF2-40B4-BE49-F238E27FC236}">
                <a16:creationId xmlns:a16="http://schemas.microsoft.com/office/drawing/2014/main" id="{FF9669F9-38A6-6940-2A1B-CE25917DD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300" y="1021646"/>
            <a:ext cx="6134100" cy="508959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8BEB865-0E1F-9C8E-E58B-2249B7EF5A5C}"/>
              </a:ext>
            </a:extLst>
          </p:cNvPr>
          <p:cNvSpPr txBox="1">
            <a:spLocks/>
          </p:cNvSpPr>
          <p:nvPr/>
        </p:nvSpPr>
        <p:spPr>
          <a:xfrm>
            <a:off x="6248400" y="2207344"/>
            <a:ext cx="5628639" cy="1187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“</a:t>
            </a:r>
            <a:r>
              <a:rPr lang="hi-IN" sz="8000" b="1" i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हम तारों की सामग्री के बनें हैं”</a:t>
            </a:r>
          </a:p>
          <a:p>
            <a:pPr algn="r"/>
            <a:r>
              <a:rPr lang="hi-IN" sz="5800" b="1" i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- कार्ल सेगन  </a:t>
            </a:r>
            <a:endParaRPr lang="en-SG" sz="5800" b="1" i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0D84B07-F770-2DCF-AEC0-D5445E0C1A61}"/>
              </a:ext>
            </a:extLst>
          </p:cNvPr>
          <p:cNvSpPr txBox="1">
            <a:spLocks/>
          </p:cNvSpPr>
          <p:nvPr/>
        </p:nvSpPr>
        <p:spPr>
          <a:xfrm>
            <a:off x="6248399" y="4189772"/>
            <a:ext cx="5628639" cy="1187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i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“We are made of star stuff</a:t>
            </a:r>
            <a:r>
              <a:rPr lang="hi-IN" sz="8000" b="1" i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”</a:t>
            </a:r>
          </a:p>
          <a:p>
            <a:pPr algn="r"/>
            <a:r>
              <a:rPr lang="hi-IN" sz="5800" b="1" i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- </a:t>
            </a:r>
            <a:r>
              <a:rPr lang="en-US" sz="5800" b="1" i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Carl Sagan</a:t>
            </a:r>
            <a:endParaRPr lang="en-SG" sz="5800" b="1" i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012A170-0958-0DCD-45EC-DA4023072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7" name="Picture 16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3257E144-1594-576C-0CD1-C4D052B34D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22313-857C-832E-6FC7-9E08DBF0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आइए अपने आस पास देखते हैं...</a:t>
            </a:r>
            <a:br>
              <a:rPr lang="en-US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en-US" sz="4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(</a:t>
            </a:r>
            <a:r>
              <a:rPr lang="hi-IN" sz="4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और बोर्ड की तरफ भी</a:t>
            </a:r>
            <a:r>
              <a:rPr lang="en-US" sz="4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)</a:t>
            </a:r>
            <a:endParaRPr lang="en-SG" sz="4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09426A1-8E9F-A5AB-CB3E-3EF851236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4" name="Picture 3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CDED5121-6788-AAD4-2EED-4C5AAA8A1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6B4AA4-88B0-4FD5-1A87-9795F6479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आवर्त सारणी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7" name="Picture 6" descr="A periodic table of the elements&#10;&#10;Description automatically generated">
            <a:extLst>
              <a:ext uri="{FF2B5EF4-FFF2-40B4-BE49-F238E27FC236}">
                <a16:creationId xmlns:a16="http://schemas.microsoft.com/office/drawing/2014/main" id="{32ABB1C7-2CFE-F927-3B77-3806EF18B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3" y="1159044"/>
            <a:ext cx="9782274" cy="55041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E563066-938A-8CBF-FDDD-622BA335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9" name="Picture 8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235049AC-AB30-600C-09B0-52D7900B4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3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D247B0-19C2-9170-F760-2B02E2379CD9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72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संलयन / Fusion</a:t>
            </a:r>
          </a:p>
          <a:p>
            <a:pPr algn="ctr"/>
            <a:r>
              <a:rPr lang="hi-IN" sz="36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(बोर्ड पे ध्यान दीजिए क्योंकि मुझे कंप्युटर पर लिखने में आलस आ रहा है)  </a:t>
            </a:r>
            <a:endParaRPr lang="en-SG" sz="36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14AA384-A37A-370B-7923-5C2FA0CCE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7" name="Picture 6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D0A9D8D4-41AC-C5FC-D556-F46EA5C01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3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D247B0-19C2-9170-F760-2B02E2379CD9}"/>
              </a:ext>
            </a:extLst>
          </p:cNvPr>
          <p:cNvSpPr txBox="1">
            <a:spLocks/>
          </p:cNvSpPr>
          <p:nvPr/>
        </p:nvSpPr>
        <p:spPr>
          <a:xfrm>
            <a:off x="838200" y="319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72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संलयन / Fusion</a:t>
            </a:r>
          </a:p>
        </p:txBody>
      </p:sp>
      <p:pic>
        <p:nvPicPr>
          <p:cNvPr id="2" name="Picture 1" descr="A periodic table of the elements&#10;&#10;Description automatically generated">
            <a:extLst>
              <a:ext uri="{FF2B5EF4-FFF2-40B4-BE49-F238E27FC236}">
                <a16:creationId xmlns:a16="http://schemas.microsoft.com/office/drawing/2014/main" id="{F3E9A910-8428-717D-3FF2-97B059E84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6471" b="12422"/>
          <a:stretch/>
        </p:blipFill>
        <p:spPr>
          <a:xfrm>
            <a:off x="3505199" y="1248692"/>
            <a:ext cx="8507505" cy="48204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696AE5-9810-D751-939B-E8114D7C3A23}"/>
              </a:ext>
            </a:extLst>
          </p:cNvPr>
          <p:cNvSpPr/>
          <p:nvPr/>
        </p:nvSpPr>
        <p:spPr>
          <a:xfrm>
            <a:off x="3505199" y="3639671"/>
            <a:ext cx="8462683" cy="2429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0B7073-F81C-37B1-8340-03059C01B51F}"/>
              </a:ext>
            </a:extLst>
          </p:cNvPr>
          <p:cNvSpPr/>
          <p:nvPr/>
        </p:nvSpPr>
        <p:spPr>
          <a:xfrm>
            <a:off x="7306234" y="3152978"/>
            <a:ext cx="4706470" cy="48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D5E4E8-460E-03CB-04AC-44083081728E}"/>
              </a:ext>
            </a:extLst>
          </p:cNvPr>
          <p:cNvSpPr txBox="1">
            <a:spLocks/>
          </p:cNvSpPr>
          <p:nvPr/>
        </p:nvSpPr>
        <p:spPr>
          <a:xfrm>
            <a:off x="344893" y="3028950"/>
            <a:ext cx="2891365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56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तारों के अंदर </a:t>
            </a:r>
            <a:endParaRPr lang="en-SG" sz="5600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1688B2A-A93D-5D14-5C5D-88664867A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8" name="Picture 7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8900DE28-21CC-8CD1-18DF-663B7A76E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1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D247B0-19C2-9170-F760-2B02E2379CD9}"/>
              </a:ext>
            </a:extLst>
          </p:cNvPr>
          <p:cNvSpPr txBox="1">
            <a:spLocks/>
          </p:cNvSpPr>
          <p:nvPr/>
        </p:nvSpPr>
        <p:spPr>
          <a:xfrm>
            <a:off x="838200" y="319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72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संलयन / Fusion</a:t>
            </a:r>
          </a:p>
        </p:txBody>
      </p:sp>
      <p:pic>
        <p:nvPicPr>
          <p:cNvPr id="2" name="Picture 1" descr="A periodic table of the elements&#10;&#10;Description automatically generated">
            <a:extLst>
              <a:ext uri="{FF2B5EF4-FFF2-40B4-BE49-F238E27FC236}">
                <a16:creationId xmlns:a16="http://schemas.microsoft.com/office/drawing/2014/main" id="{F3E9A910-8428-717D-3FF2-97B059E84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6471" b="12422"/>
          <a:stretch/>
        </p:blipFill>
        <p:spPr>
          <a:xfrm>
            <a:off x="3505199" y="1248692"/>
            <a:ext cx="8507505" cy="48204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D5E4E8-460E-03CB-04AC-44083081728E}"/>
              </a:ext>
            </a:extLst>
          </p:cNvPr>
          <p:cNvSpPr txBox="1">
            <a:spLocks/>
          </p:cNvSpPr>
          <p:nvPr/>
        </p:nvSpPr>
        <p:spPr>
          <a:xfrm>
            <a:off x="8962" y="3028950"/>
            <a:ext cx="3424517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56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तारों के फटने से  </a:t>
            </a:r>
            <a:endParaRPr lang="en-SG" sz="5600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5B7DEBD-8E46-EB98-0A30-49202151F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8" name="Picture 7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48077F99-CC17-FC34-7061-E29F4313C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D247B0-19C2-9170-F760-2B02E2379CD9}"/>
              </a:ext>
            </a:extLst>
          </p:cNvPr>
          <p:cNvSpPr txBox="1">
            <a:spLocks/>
          </p:cNvSpPr>
          <p:nvPr/>
        </p:nvSpPr>
        <p:spPr>
          <a:xfrm>
            <a:off x="838200" y="319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72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तारे हमारे अंदर कैसे आए?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D5E4E8-460E-03CB-04AC-44083081728E}"/>
              </a:ext>
            </a:extLst>
          </p:cNvPr>
          <p:cNvSpPr txBox="1">
            <a:spLocks/>
          </p:cNvSpPr>
          <p:nvPr/>
        </p:nvSpPr>
        <p:spPr>
          <a:xfrm>
            <a:off x="0" y="6025916"/>
            <a:ext cx="3424517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36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एक तारा फटा</a:t>
            </a:r>
            <a:endParaRPr lang="en-SG" sz="3600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5" name="Picture 4" descr="A white ball in the sky&#10;&#10;Description automatically generated">
            <a:extLst>
              <a:ext uri="{FF2B5EF4-FFF2-40B4-BE49-F238E27FC236}">
                <a16:creationId xmlns:a16="http://schemas.microsoft.com/office/drawing/2014/main" id="{B35ECF25-604F-64CE-49D0-FA5BFD24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57547"/>
            <a:ext cx="2888876" cy="46222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B62A7F-FB03-EBC6-EEB2-9C7368B95447}"/>
              </a:ext>
            </a:extLst>
          </p:cNvPr>
          <p:cNvGrpSpPr/>
          <p:nvPr/>
        </p:nvGrpSpPr>
        <p:grpSpPr>
          <a:xfrm>
            <a:off x="5844480" y="1341700"/>
            <a:ext cx="3424517" cy="5495365"/>
            <a:chOff x="3132552" y="1357546"/>
            <a:chExt cx="3424517" cy="5495365"/>
          </a:xfrm>
        </p:grpSpPr>
        <p:pic>
          <p:nvPicPr>
            <p:cNvPr id="8" name="Picture 7" descr="Planets in the solar system&#10;&#10;Description automatically generated">
              <a:extLst>
                <a:ext uri="{FF2B5EF4-FFF2-40B4-BE49-F238E27FC236}">
                  <a16:creationId xmlns:a16="http://schemas.microsoft.com/office/drawing/2014/main" id="{C9C844DC-5B45-D67A-F9AA-2BC7BCB17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 rot="16200000">
              <a:off x="2510626" y="2842937"/>
              <a:ext cx="4668371" cy="1697589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52BEDE7-DFCA-8879-6201-CEF0650066F9}"/>
                </a:ext>
              </a:extLst>
            </p:cNvPr>
            <p:cNvSpPr txBox="1">
              <a:spLocks/>
            </p:cNvSpPr>
            <p:nvPr/>
          </p:nvSpPr>
          <p:spPr>
            <a:xfrm>
              <a:off x="3132552" y="6052811"/>
              <a:ext cx="3424517" cy="8001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i-IN" sz="3600" b="1" dirty="0">
                  <a:solidFill>
                    <a:schemeClr val="bg1"/>
                  </a:solidFill>
                  <a:latin typeface="Kokila" panose="020B0604020202020204" pitchFamily="34" charset="0"/>
                  <a:cs typeface="Kokila" panose="020B0604020202020204" pitchFamily="34" charset="0"/>
                </a:rPr>
                <a:t>सूर्य मण्डल बना</a:t>
              </a:r>
              <a:endParaRPr lang="en-SG" sz="3600" b="1" dirty="0">
                <a:solidFill>
                  <a:srgbClr val="FF686B"/>
                </a:solidFill>
                <a:latin typeface="Kokila" panose="020B0604020202020204" pitchFamily="34" charset="0"/>
                <a:cs typeface="Kokila" panose="020B0604020202020204" pitchFamily="34" charset="0"/>
              </a:endParaRPr>
            </a:p>
          </p:txBody>
        </p:sp>
      </p:grpSp>
      <p:pic>
        <p:nvPicPr>
          <p:cNvPr id="13" name="Picture 12" descr="A close up of a sun&#10;&#10;Description automatically generated">
            <a:extLst>
              <a:ext uri="{FF2B5EF4-FFF2-40B4-BE49-F238E27FC236}">
                <a16:creationId xmlns:a16="http://schemas.microsoft.com/office/drawing/2014/main" id="{567D79CA-A326-507C-78B0-797B543320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943" r="23021"/>
          <a:stretch/>
        </p:blipFill>
        <p:spPr>
          <a:xfrm>
            <a:off x="3648636" y="1339616"/>
            <a:ext cx="2543735" cy="466837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09D45F0-7794-117E-DE10-2553528A95AD}"/>
              </a:ext>
            </a:extLst>
          </p:cNvPr>
          <p:cNvSpPr txBox="1">
            <a:spLocks/>
          </p:cNvSpPr>
          <p:nvPr/>
        </p:nvSpPr>
        <p:spPr>
          <a:xfrm>
            <a:off x="3205497" y="6042503"/>
            <a:ext cx="3424517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36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सूरज बना</a:t>
            </a:r>
            <a:endParaRPr lang="en-SG" sz="3600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16" name="Picture 15" descr="A planet earth in space&#10;&#10;Description automatically generated">
            <a:extLst>
              <a:ext uri="{FF2B5EF4-FFF2-40B4-BE49-F238E27FC236}">
                <a16:creationId xmlns:a16="http://schemas.microsoft.com/office/drawing/2014/main" id="{08363F4B-5E89-F54A-44E1-D42B1EC9FE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5400000">
            <a:off x="7901431" y="2361372"/>
            <a:ext cx="4702888" cy="264145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99E57BF-6BD1-0115-EFDB-61E02C8BF144}"/>
              </a:ext>
            </a:extLst>
          </p:cNvPr>
          <p:cNvSpPr txBox="1">
            <a:spLocks/>
          </p:cNvSpPr>
          <p:nvPr/>
        </p:nvSpPr>
        <p:spPr>
          <a:xfrm>
            <a:off x="8612334" y="6025916"/>
            <a:ext cx="3424517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3600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पृथ्वी बनी</a:t>
            </a:r>
            <a:endParaRPr lang="en-SG" sz="3600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BB3AD3-85CC-7C18-92C3-4381F7601EB7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3155576" y="3668648"/>
            <a:ext cx="493060" cy="51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C9DD0B-3E83-5E35-9D7B-F02730762AC1}"/>
              </a:ext>
            </a:extLst>
          </p:cNvPr>
          <p:cNvCxnSpPr>
            <a:stCxn id="13" idx="3"/>
            <a:endCxn id="8" idx="0"/>
          </p:cNvCxnSpPr>
          <p:nvPr/>
        </p:nvCxnSpPr>
        <p:spPr>
          <a:xfrm>
            <a:off x="6192371" y="3673802"/>
            <a:ext cx="515574" cy="20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06CDF89-2C01-99F1-5500-D0962004EFD2}"/>
              </a:ext>
            </a:extLst>
          </p:cNvPr>
          <p:cNvCxnSpPr>
            <a:stCxn id="8" idx="2"/>
            <a:endCxn id="16" idx="2"/>
          </p:cNvCxnSpPr>
          <p:nvPr/>
        </p:nvCxnSpPr>
        <p:spPr>
          <a:xfrm>
            <a:off x="8405534" y="3675885"/>
            <a:ext cx="526614" cy="62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C80357C7-1652-AED5-DBDA-76D18AED21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38" name="Picture 37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309A4A3D-F055-3277-94FB-25DD0E89CE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1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D247B0-19C2-9170-F760-2B02E2379CD9}"/>
              </a:ext>
            </a:extLst>
          </p:cNvPr>
          <p:cNvSpPr txBox="1">
            <a:spLocks/>
          </p:cNvSpPr>
          <p:nvPr/>
        </p:nvSpPr>
        <p:spPr>
          <a:xfrm>
            <a:off x="838200" y="319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72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आप तारों के बनें हैं</a:t>
            </a:r>
          </a:p>
        </p:txBody>
      </p:sp>
      <p:pic>
        <p:nvPicPr>
          <p:cNvPr id="3074" name="Picture 2" descr="Composition of the human body - Wikipedia">
            <a:extLst>
              <a:ext uri="{FF2B5EF4-FFF2-40B4-BE49-F238E27FC236}">
                <a16:creationId xmlns:a16="http://schemas.microsoft.com/office/drawing/2014/main" id="{78030F80-356B-556F-8FE5-E202C6CB1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02" y="694765"/>
            <a:ext cx="4514195" cy="63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5DE5DD4-5D2B-8FC6-325D-8F9F857CD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4" name="Picture 3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EF09673A-B4F9-C00D-3730-CD8B1E402A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0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 with zodiac signs&#10;&#10;Description automatically generated">
            <a:extLst>
              <a:ext uri="{FF2B5EF4-FFF2-40B4-BE49-F238E27FC236}">
                <a16:creationId xmlns:a16="http://schemas.microsoft.com/office/drawing/2014/main" id="{CCCE2262-8125-F076-87B1-DAB0CBAB4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6000"/>
                    </a14:imgEffect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413" y="-3096589"/>
            <a:ext cx="12643413" cy="12601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96F9F-FF72-7520-B4C1-0B54A8F0DADB}"/>
              </a:ext>
            </a:extLst>
          </p:cNvPr>
          <p:cNvSpPr txBox="1"/>
          <p:nvPr/>
        </p:nvSpPr>
        <p:spPr>
          <a:xfrm>
            <a:off x="1240421" y="2758800"/>
            <a:ext cx="9711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9600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ज्योतिष विद्या की सच्चाई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E354-E1F0-60FE-4AB4-A2169D8FD86E}"/>
              </a:ext>
            </a:extLst>
          </p:cNvPr>
          <p:cNvSpPr txBox="1"/>
          <p:nvPr/>
        </p:nvSpPr>
        <p:spPr>
          <a:xfrm>
            <a:off x="1240421" y="1189140"/>
            <a:ext cx="9711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800" b="1" dirty="0">
                <a:solidFill>
                  <a:srgbClr val="FF686B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तृतीय अनुभाग</a:t>
            </a:r>
            <a:r>
              <a:rPr lang="hi-IN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B47A27A-E958-4BE7-6299-C4706ED07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9" name="Picture 8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E4BEB156-EB56-C936-DA7D-105F4CDB6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7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49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खगोल</a:t>
            </a:r>
            <a:r>
              <a:rPr lang="en-US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vs </a:t>
            </a:r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ज्योतिषी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288D2E-ED23-2964-B92A-2B8322F8C6E1}"/>
              </a:ext>
            </a:extLst>
          </p:cNvPr>
          <p:cNvSpPr/>
          <p:nvPr/>
        </p:nvSpPr>
        <p:spPr>
          <a:xfrm>
            <a:off x="3215640" y="1341119"/>
            <a:ext cx="2118360" cy="1325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7718D5-0F1C-0733-334B-2DD9EA30DC65}"/>
              </a:ext>
            </a:extLst>
          </p:cNvPr>
          <p:cNvSpPr txBox="1">
            <a:spLocks/>
          </p:cNvSpPr>
          <p:nvPr/>
        </p:nvSpPr>
        <p:spPr>
          <a:xfrm>
            <a:off x="1295400" y="3877076"/>
            <a:ext cx="3424517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विज्ञान के सहारे ब्रह्माण की पढ़ाई </a:t>
            </a:r>
            <a:endParaRPr lang="en-SG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FF2B1-56D2-070C-DCB9-38FCA6A8F786}"/>
              </a:ext>
            </a:extLst>
          </p:cNvPr>
          <p:cNvSpPr/>
          <p:nvPr/>
        </p:nvSpPr>
        <p:spPr>
          <a:xfrm>
            <a:off x="6294120" y="1341118"/>
            <a:ext cx="2712720" cy="1325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4DA4A8-7D70-2D31-D37B-1E2BF40114C9}"/>
              </a:ext>
            </a:extLst>
          </p:cNvPr>
          <p:cNvSpPr txBox="1">
            <a:spLocks/>
          </p:cNvSpPr>
          <p:nvPr/>
        </p:nvSpPr>
        <p:spPr>
          <a:xfrm>
            <a:off x="7294581" y="3916680"/>
            <a:ext cx="3424517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भविष्यवाणी, जोकि वैज्ञानिक रूप से नहीं करी जाती </a:t>
            </a:r>
            <a:endParaRPr lang="en-SG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9B7273-4407-C592-46D0-A0FABBB52C51}"/>
              </a:ext>
            </a:extLst>
          </p:cNvPr>
          <p:cNvCxnSpPr/>
          <p:nvPr/>
        </p:nvCxnSpPr>
        <p:spPr>
          <a:xfrm flipH="1">
            <a:off x="3093720" y="2666681"/>
            <a:ext cx="1188720" cy="8842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92B0FF-CA5C-E53E-54A1-F5F72AA4BE12}"/>
              </a:ext>
            </a:extLst>
          </p:cNvPr>
          <p:cNvCxnSpPr>
            <a:cxnSpLocks/>
          </p:cNvCxnSpPr>
          <p:nvPr/>
        </p:nvCxnSpPr>
        <p:spPr>
          <a:xfrm>
            <a:off x="7757160" y="2666680"/>
            <a:ext cx="1082040" cy="7604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7E5333D-4EF1-E97A-FE4F-81E0261C5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5" name="Picture 14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77D19C41-B557-3FF7-8CE5-46F1CB773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2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8552-BF7C-28DF-79F2-4D018548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मैं कौन हूँ?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 descr="A group of people wearing masks sitting at a table&#10;&#10;Description automatically generated">
            <a:extLst>
              <a:ext uri="{FF2B5EF4-FFF2-40B4-BE49-F238E27FC236}">
                <a16:creationId xmlns:a16="http://schemas.microsoft.com/office/drawing/2014/main" id="{47ABA88F-052F-81DD-6B74-81C746847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62" y="1746788"/>
            <a:ext cx="4532138" cy="2546923"/>
          </a:xfrm>
          <a:prstGeom prst="rect">
            <a:avLst/>
          </a:prstGeom>
        </p:spPr>
      </p:pic>
      <p:pic>
        <p:nvPicPr>
          <p:cNvPr id="5" name="Picture 4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88B95467-1C58-8E23-59D7-1CE12B038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" y="4150659"/>
            <a:ext cx="3633695" cy="2725271"/>
          </a:xfrm>
          <a:prstGeom prst="rect">
            <a:avLst/>
          </a:prstGeom>
        </p:spPr>
      </p:pic>
      <p:pic>
        <p:nvPicPr>
          <p:cNvPr id="6" name="Picture 5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9EA66735-B614-87C8-6290-3D41F26D9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0" y="1744203"/>
            <a:ext cx="4262631" cy="2552092"/>
          </a:xfrm>
          <a:prstGeom prst="rect">
            <a:avLst/>
          </a:prstGeom>
        </p:spPr>
      </p:pic>
      <p:pic>
        <p:nvPicPr>
          <p:cNvPr id="7" name="Picture 6" descr="A person raising his hand in front of a screen&#10;&#10;Description automatically generated">
            <a:extLst>
              <a:ext uri="{FF2B5EF4-FFF2-40B4-BE49-F238E27FC236}">
                <a16:creationId xmlns:a16="http://schemas.microsoft.com/office/drawing/2014/main" id="{8282F7C5-6F54-EB2B-FF74-002F05725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1" y="1746788"/>
            <a:ext cx="3397231" cy="2547924"/>
          </a:xfrm>
          <a:prstGeom prst="rect">
            <a:avLst/>
          </a:prstGeom>
        </p:spPr>
      </p:pic>
      <p:pic>
        <p:nvPicPr>
          <p:cNvPr id="8" name="Picture 7" descr="A person standing next to a telescope&#10;&#10;Description automatically generated">
            <a:extLst>
              <a:ext uri="{FF2B5EF4-FFF2-40B4-BE49-F238E27FC236}">
                <a16:creationId xmlns:a16="http://schemas.microsoft.com/office/drawing/2014/main" id="{CE9BC781-3F2A-8478-3AE0-C9761CF516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/>
          <a:stretch/>
        </p:blipFill>
        <p:spPr>
          <a:xfrm>
            <a:off x="3293017" y="4294712"/>
            <a:ext cx="2722301" cy="2596100"/>
          </a:xfrm>
          <a:prstGeom prst="rect">
            <a:avLst/>
          </a:prstGeom>
        </p:spPr>
      </p:pic>
      <p:pic>
        <p:nvPicPr>
          <p:cNvPr id="9" name="Picture 8" descr="A group of people wearing face masks outside a building&#10;&#10;Description automatically generated">
            <a:extLst>
              <a:ext uri="{FF2B5EF4-FFF2-40B4-BE49-F238E27FC236}">
                <a16:creationId xmlns:a16="http://schemas.microsoft.com/office/drawing/2014/main" id="{98A8948F-660B-367B-A12E-142DB7134C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04" y="4277614"/>
            <a:ext cx="3767497" cy="2825624"/>
          </a:xfrm>
          <a:prstGeom prst="rect">
            <a:avLst/>
          </a:prstGeom>
        </p:spPr>
      </p:pic>
      <p:pic>
        <p:nvPicPr>
          <p:cNvPr id="10" name="Picture 9" descr="A group of people in a room with a computer and a person wearing a mask&#10;&#10;Description automatically generated">
            <a:extLst>
              <a:ext uri="{FF2B5EF4-FFF2-40B4-BE49-F238E27FC236}">
                <a16:creationId xmlns:a16="http://schemas.microsoft.com/office/drawing/2014/main" id="{567F92FB-3746-5AFC-3895-8A2F58ADB4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-573" r="-4843" b="573"/>
          <a:stretch/>
        </p:blipFill>
        <p:spPr>
          <a:xfrm>
            <a:off x="6015318" y="4261899"/>
            <a:ext cx="2895600" cy="2841339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F7F8913-E424-A803-4C49-5B2CF144D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2" name="Picture 11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A6EE0572-B184-91E0-8ED4-8B8EEFC328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2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वैदिक ज्योतिषी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F695AC-7194-721B-2BDC-E9F6FFE36675}"/>
              </a:ext>
            </a:extLst>
          </p:cNvPr>
          <p:cNvSpPr txBox="1">
            <a:spLocks/>
          </p:cNvSpPr>
          <p:nvPr/>
        </p:nvSpPr>
        <p:spPr>
          <a:xfrm>
            <a:off x="7218381" y="3139440"/>
            <a:ext cx="3424517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भविष्यवाणी</a:t>
            </a:r>
            <a:endParaRPr lang="en-SG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A96173-FD4F-1E5A-3FDC-2E98ED4359CF}"/>
              </a:ext>
            </a:extLst>
          </p:cNvPr>
          <p:cNvSpPr txBox="1">
            <a:spLocks/>
          </p:cNvSpPr>
          <p:nvPr/>
        </p:nvSpPr>
        <p:spPr>
          <a:xfrm>
            <a:off x="1549102" y="3139440"/>
            <a:ext cx="3424517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तारों एवं ग्रहों का स्थान व ब्रह्मण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8C283B-445F-3B62-5EBA-22ED96F7E204}"/>
              </a:ext>
            </a:extLst>
          </p:cNvPr>
          <p:cNvCxnSpPr>
            <a:cxnSpLocks/>
          </p:cNvCxnSpPr>
          <p:nvPr/>
        </p:nvCxnSpPr>
        <p:spPr>
          <a:xfrm>
            <a:off x="4650890" y="3429000"/>
            <a:ext cx="306055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64A35D47-C3B0-76EE-BF32-EA2873076131}"/>
              </a:ext>
            </a:extLst>
          </p:cNvPr>
          <p:cNvSpPr/>
          <p:nvPr/>
        </p:nvSpPr>
        <p:spPr>
          <a:xfrm rot="16200000">
            <a:off x="3048969" y="2802439"/>
            <a:ext cx="427472" cy="277637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59D60666-10C8-2506-969D-AB5E32B3D6AA}"/>
              </a:ext>
            </a:extLst>
          </p:cNvPr>
          <p:cNvSpPr/>
          <p:nvPr/>
        </p:nvSpPr>
        <p:spPr>
          <a:xfrm rot="16200000">
            <a:off x="8708914" y="2962076"/>
            <a:ext cx="443450" cy="231917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0B815F6-A5A4-8829-04E0-7B63B1F3F369}"/>
              </a:ext>
            </a:extLst>
          </p:cNvPr>
          <p:cNvSpPr txBox="1">
            <a:spLocks/>
          </p:cNvSpPr>
          <p:nvPr/>
        </p:nvSpPr>
        <p:spPr>
          <a:xfrm>
            <a:off x="1549102" y="4404360"/>
            <a:ext cx="3424517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विज्ञान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06582BB-FDE3-E40C-4A90-87C97E7E29C3}"/>
              </a:ext>
            </a:extLst>
          </p:cNvPr>
          <p:cNvSpPr txBox="1">
            <a:spLocks/>
          </p:cNvSpPr>
          <p:nvPr/>
        </p:nvSpPr>
        <p:spPr>
          <a:xfrm>
            <a:off x="7218381" y="4454474"/>
            <a:ext cx="3424517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विज्ञान नहीं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8EE3A49-4834-78BB-9138-F98AF9254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21" name="Picture 20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D6EB0346-B93A-07BA-3899-7614FD99B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88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वैदिक ज्योतिषी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A96173-FD4F-1E5A-3FDC-2E98ED4359CF}"/>
              </a:ext>
            </a:extLst>
          </p:cNvPr>
          <p:cNvSpPr txBox="1">
            <a:spLocks/>
          </p:cNvSpPr>
          <p:nvPr/>
        </p:nvSpPr>
        <p:spPr>
          <a:xfrm>
            <a:off x="1582271" y="1643031"/>
            <a:ext cx="9027458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पृथ्वी का भ्रमण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38D22-BA3D-5538-2C59-6233AB5F6E38}"/>
              </a:ext>
            </a:extLst>
          </p:cNvPr>
          <p:cNvSpPr txBox="1">
            <a:spLocks/>
          </p:cNvSpPr>
          <p:nvPr/>
        </p:nvSpPr>
        <p:spPr>
          <a:xfrm>
            <a:off x="1582271" y="2668504"/>
            <a:ext cx="9027458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7" name="Picture 6" descr="A close-up of a globe&#10;&#10;Description automatically generated">
            <a:extLst>
              <a:ext uri="{FF2B5EF4-FFF2-40B4-BE49-F238E27FC236}">
                <a16:creationId xmlns:a16="http://schemas.microsoft.com/office/drawing/2014/main" id="{89EA9700-87A9-82E2-2DBB-027DBC6BC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72" y="2433103"/>
            <a:ext cx="4121668" cy="4121668"/>
          </a:xfrm>
          <a:prstGeom prst="rect">
            <a:avLst/>
          </a:prstGeom>
        </p:spPr>
      </p:pic>
      <p:pic>
        <p:nvPicPr>
          <p:cNvPr id="10" name="Picture 9" descr="A planet earth with a satellite in the middle&#10;&#10;Description automatically generated">
            <a:extLst>
              <a:ext uri="{FF2B5EF4-FFF2-40B4-BE49-F238E27FC236}">
                <a16:creationId xmlns:a16="http://schemas.microsoft.com/office/drawing/2014/main" id="{387F1D19-CF10-52B0-1475-AF854681F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0937" r="20000"/>
          <a:stretch/>
        </p:blipFill>
        <p:spPr>
          <a:xfrm>
            <a:off x="425217" y="2403527"/>
            <a:ext cx="3833612" cy="4180821"/>
          </a:xfrm>
          <a:prstGeom prst="rect">
            <a:avLst/>
          </a:prstGeom>
        </p:spPr>
      </p:pic>
      <p:pic>
        <p:nvPicPr>
          <p:cNvPr id="12" name="Picture 11" descr="A blue and yellow sphere with a black circle&#10;&#10;Description automatically generated">
            <a:extLst>
              <a:ext uri="{FF2B5EF4-FFF2-40B4-BE49-F238E27FC236}">
                <a16:creationId xmlns:a16="http://schemas.microsoft.com/office/drawing/2014/main" id="{726AE2CB-F40F-5187-6939-8056B65EF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0378" y="3457505"/>
            <a:ext cx="4151245" cy="210244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F4A49B5-9D75-E0D9-ACC7-C544CB77E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4" name="Picture 13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8578178C-9F92-6F9A-4927-7B3E929259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वैदिक ज्योतिषी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A96173-FD4F-1E5A-3FDC-2E98ED4359CF}"/>
              </a:ext>
            </a:extLst>
          </p:cNvPr>
          <p:cNvSpPr txBox="1">
            <a:spLocks/>
          </p:cNvSpPr>
          <p:nvPr/>
        </p:nvSpPr>
        <p:spPr>
          <a:xfrm>
            <a:off x="1582271" y="1643031"/>
            <a:ext cx="9027458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राहू और केतु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38D22-BA3D-5538-2C59-6233AB5F6E38}"/>
              </a:ext>
            </a:extLst>
          </p:cNvPr>
          <p:cNvSpPr txBox="1">
            <a:spLocks/>
          </p:cNvSpPr>
          <p:nvPr/>
        </p:nvSpPr>
        <p:spPr>
          <a:xfrm>
            <a:off x="1582271" y="2668504"/>
            <a:ext cx="9027458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CCD1A0-A15E-E0DA-7734-238496BB5E9F}"/>
              </a:ext>
            </a:extLst>
          </p:cNvPr>
          <p:cNvSpPr txBox="1">
            <a:spLocks/>
          </p:cNvSpPr>
          <p:nvPr/>
        </p:nvSpPr>
        <p:spPr>
          <a:xfrm>
            <a:off x="1582271" y="2403527"/>
            <a:ext cx="9027458" cy="760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ये ग्रह नहीं हैं!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6" name="Picture 2" descr="Moon and its Nodes:">
            <a:extLst>
              <a:ext uri="{FF2B5EF4-FFF2-40B4-BE49-F238E27FC236}">
                <a16:creationId xmlns:a16="http://schemas.microsoft.com/office/drawing/2014/main" id="{ED8CD088-BA1D-BB3D-4B89-E32CB336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42" y="3164023"/>
            <a:ext cx="6713516" cy="33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7187E7B-5559-27A1-D2BF-91EE36F4B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9" name="Picture 8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5C79405E-059E-5D6F-28BE-FD0313E46D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2A279F-474A-354E-97F5-79F4A163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2917243"/>
            <a:ext cx="4526280" cy="1325563"/>
          </a:xfrm>
        </p:spPr>
        <p:txBody>
          <a:bodyPr>
            <a:noAutofit/>
          </a:bodyPr>
          <a:lstStyle/>
          <a:p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मुझे सुनने के लिए (और उठकर ना भागने के लिए) धन्यवाद !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 descr="A logo with a circle and stars on it&#10;&#10;Description automatically generated">
            <a:extLst>
              <a:ext uri="{FF2B5EF4-FFF2-40B4-BE49-F238E27FC236}">
                <a16:creationId xmlns:a16="http://schemas.microsoft.com/office/drawing/2014/main" id="{86754081-1913-05D2-CA12-F72DD1333A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5213" r="12222" b="29412"/>
          <a:stretch/>
        </p:blipFill>
        <p:spPr>
          <a:xfrm>
            <a:off x="6257304" y="591459"/>
            <a:ext cx="4673986" cy="28069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611CB88-3C52-0169-9154-5557F5B8B1AF}"/>
              </a:ext>
            </a:extLst>
          </p:cNvPr>
          <p:cNvSpPr txBox="1">
            <a:spLocks/>
          </p:cNvSpPr>
          <p:nvPr/>
        </p:nvSpPr>
        <p:spPr>
          <a:xfrm>
            <a:off x="5836021" y="3585888"/>
            <a:ext cx="3239246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www.cosmiccup.org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68A8F9-C0BB-C372-951B-95EC3E3E024E}"/>
              </a:ext>
            </a:extLst>
          </p:cNvPr>
          <p:cNvSpPr txBox="1">
            <a:spLocks/>
          </p:cNvSpPr>
          <p:nvPr/>
        </p:nvSpPr>
        <p:spPr>
          <a:xfrm>
            <a:off x="9469715" y="3585888"/>
            <a:ext cx="2372659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@cosmic_cup_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8" name="Picture 7" descr="A picture containing circle, colorfulness, graphics, graphic design&#10;&#10;Description automatically generated">
            <a:extLst>
              <a:ext uri="{FF2B5EF4-FFF2-40B4-BE49-F238E27FC236}">
                <a16:creationId xmlns:a16="http://schemas.microsoft.com/office/drawing/2014/main" id="{B9CAA743-CDB4-E3E0-B26B-84BBAE485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11873" y="3580025"/>
            <a:ext cx="384398" cy="400307"/>
          </a:xfrm>
          <a:prstGeom prst="rect">
            <a:avLst/>
          </a:prstGeom>
        </p:spPr>
      </p:pic>
      <p:pic>
        <p:nvPicPr>
          <p:cNvPr id="9" name="Picture 8" descr="A logo of a camera&#10;&#10;Description automatically generated with low confidence">
            <a:extLst>
              <a:ext uri="{FF2B5EF4-FFF2-40B4-BE49-F238E27FC236}">
                <a16:creationId xmlns:a16="http://schemas.microsoft.com/office/drawing/2014/main" id="{2C46984F-40BF-C134-E0F9-71F9CB09F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75267" y="3587269"/>
            <a:ext cx="404467" cy="404467"/>
          </a:xfrm>
          <a:prstGeom prst="rect">
            <a:avLst/>
          </a:prstGeom>
        </p:spPr>
      </p:pic>
      <p:pic>
        <p:nvPicPr>
          <p:cNvPr id="10" name="Picture 9" descr="A blue square with white letters&#10;&#10;Description automatically generated with medium confidence">
            <a:extLst>
              <a:ext uri="{FF2B5EF4-FFF2-40B4-BE49-F238E27FC236}">
                <a16:creationId xmlns:a16="http://schemas.microsoft.com/office/drawing/2014/main" id="{6F5A6295-B505-6E3F-83D7-1E62CE16C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09639" y="5970658"/>
            <a:ext cx="404467" cy="4044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F673083-795C-D465-D58F-EF119AD13D54}"/>
              </a:ext>
            </a:extLst>
          </p:cNvPr>
          <p:cNvSpPr txBox="1">
            <a:spLocks/>
          </p:cNvSpPr>
          <p:nvPr/>
        </p:nvSpPr>
        <p:spPr>
          <a:xfrm>
            <a:off x="5262282" y="4763126"/>
            <a:ext cx="6723529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60A5F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My Socials (so we can stay connected)</a:t>
            </a:r>
            <a:endParaRPr lang="en-SG" sz="2800" b="1" dirty="0">
              <a:solidFill>
                <a:srgbClr val="60A5F0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pic>
        <p:nvPicPr>
          <p:cNvPr id="12" name="Picture 11" descr="A logo of a camera&#10;&#10;Description automatically generated with low confidence">
            <a:extLst>
              <a:ext uri="{FF2B5EF4-FFF2-40B4-BE49-F238E27FC236}">
                <a16:creationId xmlns:a16="http://schemas.microsoft.com/office/drawing/2014/main" id="{88F16385-6B4B-DBEA-3D67-A300F98B7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99605" y="5362704"/>
            <a:ext cx="404467" cy="4044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FA0621A-1838-CF4D-E5AE-44F291CB9519}"/>
              </a:ext>
            </a:extLst>
          </p:cNvPr>
          <p:cNvSpPr txBox="1">
            <a:spLocks/>
          </p:cNvSpPr>
          <p:nvPr/>
        </p:nvSpPr>
        <p:spPr>
          <a:xfrm>
            <a:off x="5462631" y="5380883"/>
            <a:ext cx="3239246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@kushnotblocked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CCB70D2-36D6-41E1-611C-4D29F1FEC983}"/>
              </a:ext>
            </a:extLst>
          </p:cNvPr>
          <p:cNvSpPr txBox="1">
            <a:spLocks/>
          </p:cNvSpPr>
          <p:nvPr/>
        </p:nvSpPr>
        <p:spPr>
          <a:xfrm>
            <a:off x="5714106" y="5961422"/>
            <a:ext cx="6477894" cy="394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Posterama" panose="020B0504020200020000" pitchFamily="34" charset="0"/>
              </a:rPr>
              <a:t>www.linkedin.com/in/kushagra7shrivastava</a:t>
            </a:r>
            <a:endParaRPr lang="en-SG" sz="24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Posterama" panose="020B050402020002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40AB5F-9676-71C4-8EC2-24A3FC2F364B}"/>
              </a:ext>
            </a:extLst>
          </p:cNvPr>
          <p:cNvSpPr/>
          <p:nvPr/>
        </p:nvSpPr>
        <p:spPr>
          <a:xfrm>
            <a:off x="4827048" y="137160"/>
            <a:ext cx="63087" cy="6568440"/>
          </a:xfrm>
          <a:prstGeom prst="rect">
            <a:avLst/>
          </a:prstGeom>
          <a:solidFill>
            <a:srgbClr val="FF686B"/>
          </a:solidFill>
          <a:ln>
            <a:solidFill>
              <a:srgbClr val="FF6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69AFFE-BC44-AD7B-1363-696A0451414A}"/>
              </a:ext>
            </a:extLst>
          </p:cNvPr>
          <p:cNvSpPr/>
          <p:nvPr/>
        </p:nvSpPr>
        <p:spPr>
          <a:xfrm rot="5400000">
            <a:off x="8485432" y="955420"/>
            <a:ext cx="63087" cy="6860578"/>
          </a:xfrm>
          <a:prstGeom prst="rect">
            <a:avLst/>
          </a:prstGeom>
          <a:solidFill>
            <a:srgbClr val="FF686B"/>
          </a:solidFill>
          <a:ln>
            <a:solidFill>
              <a:srgbClr val="FF6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942B8D1-431B-FB4A-B286-84166F5E9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35" y="137160"/>
            <a:ext cx="1720776" cy="8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9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masks sitting at a table&#10;&#10;Description automatically generated">
            <a:extLst>
              <a:ext uri="{FF2B5EF4-FFF2-40B4-BE49-F238E27FC236}">
                <a16:creationId xmlns:a16="http://schemas.microsoft.com/office/drawing/2014/main" id="{47ABA88F-052F-81DD-6B74-81C746847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86" y="3402965"/>
            <a:ext cx="91071" cy="51179"/>
          </a:xfrm>
          <a:prstGeom prst="rect">
            <a:avLst/>
          </a:prstGeom>
        </p:spPr>
      </p:pic>
      <p:pic>
        <p:nvPicPr>
          <p:cNvPr id="5" name="Picture 4" descr="A person looking through a telescope&#10;&#10;Description automatically generated">
            <a:extLst>
              <a:ext uri="{FF2B5EF4-FFF2-40B4-BE49-F238E27FC236}">
                <a16:creationId xmlns:a16="http://schemas.microsoft.com/office/drawing/2014/main" id="{88B95467-1C58-8E23-59D7-1CE12B038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507" y="1586910"/>
            <a:ext cx="89685" cy="67264"/>
          </a:xfrm>
          <a:prstGeom prst="rect">
            <a:avLst/>
          </a:prstGeom>
        </p:spPr>
      </p:pic>
      <p:pic>
        <p:nvPicPr>
          <p:cNvPr id="6" name="Picture 5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9EA66735-B614-87C8-6290-3D41F26D90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6662372" y="3446780"/>
            <a:ext cx="131934" cy="78991"/>
          </a:xfrm>
          <a:prstGeom prst="rect">
            <a:avLst/>
          </a:prstGeom>
        </p:spPr>
      </p:pic>
      <p:pic>
        <p:nvPicPr>
          <p:cNvPr id="7" name="Picture 6" descr="A person raising his hand in front of a screen&#10;&#10;Description automatically generated">
            <a:extLst>
              <a:ext uri="{FF2B5EF4-FFF2-40B4-BE49-F238E27FC236}">
                <a16:creationId xmlns:a16="http://schemas.microsoft.com/office/drawing/2014/main" id="{8282F7C5-6F54-EB2B-FF74-002F05725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36" y="2435832"/>
            <a:ext cx="60958" cy="45719"/>
          </a:xfrm>
          <a:prstGeom prst="rect">
            <a:avLst/>
          </a:prstGeom>
        </p:spPr>
      </p:pic>
      <p:pic>
        <p:nvPicPr>
          <p:cNvPr id="8" name="Picture 7" descr="A person standing next to a telescope&#10;&#10;Description automatically generated">
            <a:extLst>
              <a:ext uri="{FF2B5EF4-FFF2-40B4-BE49-F238E27FC236}">
                <a16:creationId xmlns:a16="http://schemas.microsoft.com/office/drawing/2014/main" id="{CE9BC781-3F2A-8478-3AE0-C9761CF516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/>
          <a:stretch/>
        </p:blipFill>
        <p:spPr>
          <a:xfrm>
            <a:off x="7359127" y="2288540"/>
            <a:ext cx="66972" cy="63867"/>
          </a:xfrm>
          <a:prstGeom prst="rect">
            <a:avLst/>
          </a:prstGeom>
        </p:spPr>
      </p:pic>
      <p:pic>
        <p:nvPicPr>
          <p:cNvPr id="9" name="Picture 8" descr="A group of people wearing face masks outside a building&#10;&#10;Description automatically generated">
            <a:extLst>
              <a:ext uri="{FF2B5EF4-FFF2-40B4-BE49-F238E27FC236}">
                <a16:creationId xmlns:a16="http://schemas.microsoft.com/office/drawing/2014/main" id="{98A8948F-660B-367B-A12E-142DB7134C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11" y="2886999"/>
            <a:ext cx="60958" cy="45719"/>
          </a:xfrm>
          <a:prstGeom prst="rect">
            <a:avLst/>
          </a:prstGeom>
        </p:spPr>
      </p:pic>
      <p:pic>
        <p:nvPicPr>
          <p:cNvPr id="10" name="Picture 9" descr="A group of people in a room with a computer and a person wearing a mask&#10;&#10;Description automatically generated">
            <a:extLst>
              <a:ext uri="{FF2B5EF4-FFF2-40B4-BE49-F238E27FC236}">
                <a16:creationId xmlns:a16="http://schemas.microsoft.com/office/drawing/2014/main" id="{567F92FB-3746-5AFC-3895-8A2F58ADB4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-573" r="-4843" b="573"/>
          <a:stretch/>
        </p:blipFill>
        <p:spPr>
          <a:xfrm>
            <a:off x="5696107" y="3191510"/>
            <a:ext cx="64809" cy="63594"/>
          </a:xfrm>
          <a:prstGeom prst="rect">
            <a:avLst/>
          </a:prstGeom>
        </p:spPr>
      </p:pic>
      <p:pic>
        <p:nvPicPr>
          <p:cNvPr id="11" name="Picture 10" descr="A logo with a circle and stars on it&#10;&#10;Description automatically generated">
            <a:extLst>
              <a:ext uri="{FF2B5EF4-FFF2-40B4-BE49-F238E27FC236}">
                <a16:creationId xmlns:a16="http://schemas.microsoft.com/office/drawing/2014/main" id="{EEDAE15B-7C0D-BD7D-E5ED-BDAA964B50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t="25621" r="11961" b="29543"/>
          <a:stretch/>
        </p:blipFill>
        <p:spPr>
          <a:xfrm>
            <a:off x="2286994" y="1213168"/>
            <a:ext cx="7618011" cy="4481952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99F7C3A-F172-25B1-FA21-8287895A5A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5" name="Picture 14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71359E27-F0FF-2084-09AE-1F94CDE61E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86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go with a circle and stars on it&#10;&#10;Description automatically generated">
            <a:extLst>
              <a:ext uri="{FF2B5EF4-FFF2-40B4-BE49-F238E27FC236}">
                <a16:creationId xmlns:a16="http://schemas.microsoft.com/office/drawing/2014/main" id="{EEDAE15B-7C0D-BD7D-E5ED-BDAA964B5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t="25621" r="11961" b="29543"/>
          <a:stretch/>
        </p:blipFill>
        <p:spPr>
          <a:xfrm>
            <a:off x="3991551" y="17781"/>
            <a:ext cx="4208898" cy="2476247"/>
          </a:xfrm>
          <a:prstGeom prst="rect">
            <a:avLst/>
          </a:prstGeom>
        </p:spPr>
      </p:pic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40B9351-B31A-368C-A3BA-A150DF78F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51" y="4021072"/>
            <a:ext cx="3049219" cy="1715186"/>
          </a:xfrm>
          <a:prstGeom prst="rect">
            <a:avLst/>
          </a:prstGeom>
        </p:spPr>
      </p:pic>
      <p:pic>
        <p:nvPicPr>
          <p:cNvPr id="3" name="Picture 2" descr="A group of men standing in front of a picture of a god&#10;&#10;Description automatically generated">
            <a:extLst>
              <a:ext uri="{FF2B5EF4-FFF2-40B4-BE49-F238E27FC236}">
                <a16:creationId xmlns:a16="http://schemas.microsoft.com/office/drawing/2014/main" id="{30345925-D991-BA6D-825A-29EDEEE80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2" y="4409765"/>
            <a:ext cx="3717758" cy="2478505"/>
          </a:xfrm>
          <a:prstGeom prst="rect">
            <a:avLst/>
          </a:prstGeom>
        </p:spPr>
      </p:pic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C54BF54-AB7C-0FAA-AD93-6D2668C75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437" y="3282309"/>
            <a:ext cx="2881563" cy="1921042"/>
          </a:xfrm>
          <a:prstGeom prst="rect">
            <a:avLst/>
          </a:prstGeom>
        </p:spPr>
      </p:pic>
      <p:pic>
        <p:nvPicPr>
          <p:cNvPr id="13" name="Picture 1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5A9CDCDB-A481-60CC-DAA3-233D8B9BF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18" y="2530353"/>
            <a:ext cx="3717758" cy="2478505"/>
          </a:xfrm>
          <a:prstGeom prst="rect">
            <a:avLst/>
          </a:prstGeom>
        </p:spPr>
      </p:pic>
      <p:pic>
        <p:nvPicPr>
          <p:cNvPr id="14" name="Picture 13" descr="A person holding a framed picture&#10;&#10;Description automatically generated">
            <a:extLst>
              <a:ext uri="{FF2B5EF4-FFF2-40B4-BE49-F238E27FC236}">
                <a16:creationId xmlns:a16="http://schemas.microsoft.com/office/drawing/2014/main" id="{E51D60F3-8FEC-92A3-A2E6-381EAB2E5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8" y="2534474"/>
            <a:ext cx="2892186" cy="1928124"/>
          </a:xfrm>
          <a:prstGeom prst="rect">
            <a:avLst/>
          </a:prstGeom>
        </p:spPr>
      </p:pic>
      <p:pic>
        <p:nvPicPr>
          <p:cNvPr id="15" name="Picture 14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F8BEC4F4-0F44-A968-9029-DC0D648FF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54" y="4878665"/>
            <a:ext cx="3008897" cy="2005931"/>
          </a:xfrm>
          <a:prstGeom prst="rect">
            <a:avLst/>
          </a:prstGeom>
        </p:spPr>
      </p:pic>
      <p:pic>
        <p:nvPicPr>
          <p:cNvPr id="16" name="Picture 15" descr="A group of people holding up signs&#10;&#10;Description automatically generated">
            <a:extLst>
              <a:ext uri="{FF2B5EF4-FFF2-40B4-BE49-F238E27FC236}">
                <a16:creationId xmlns:a16="http://schemas.microsoft.com/office/drawing/2014/main" id="{14AA0D68-E035-7E6D-D1B1-75D1EE8589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6"/>
          <a:stretch/>
        </p:blipFill>
        <p:spPr>
          <a:xfrm>
            <a:off x="2820849" y="2535733"/>
            <a:ext cx="3393085" cy="1943635"/>
          </a:xfrm>
          <a:prstGeom prst="rect">
            <a:avLst/>
          </a:prstGeom>
        </p:spPr>
      </p:pic>
      <p:pic>
        <p:nvPicPr>
          <p:cNvPr id="17" name="Picture 16" descr="A group of people sitting at a round table&#10;&#10;Description automatically generated">
            <a:extLst>
              <a:ext uri="{FF2B5EF4-FFF2-40B4-BE49-F238E27FC236}">
                <a16:creationId xmlns:a16="http://schemas.microsoft.com/office/drawing/2014/main" id="{83CB6A4F-E22D-A6D1-51D9-8D9812BC4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76" y="2528467"/>
            <a:ext cx="2508862" cy="1674799"/>
          </a:xfrm>
          <a:prstGeom prst="rect">
            <a:avLst/>
          </a:prstGeom>
        </p:spPr>
      </p:pic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A48FCD2-6AE9-C279-483D-2A688F9D29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99" y="5237753"/>
            <a:ext cx="2897806" cy="1630016"/>
          </a:xfrm>
          <a:prstGeom prst="rect">
            <a:avLst/>
          </a:prstGeom>
        </p:spPr>
      </p:pic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B8C489F-EDF8-DE34-96E4-6F5F59D8D9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60" y="5192668"/>
            <a:ext cx="3007871" cy="1691928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4B10F922-21E8-6A6A-55EC-BC9B4E3193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21" name="Picture 20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31DB02DF-3BC9-F513-C299-ED6B8E750AD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9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ADF193-E693-19FF-5214-3BA636FF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7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i-IN" sz="80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आज क्या कारेंगें ?</a:t>
            </a:r>
            <a:endParaRPr lang="en-SG" sz="80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C959CA-92B3-AE18-F836-64AA41A6CA67}"/>
              </a:ext>
            </a:extLst>
          </p:cNvPr>
          <p:cNvSpPr txBox="1">
            <a:spLocks/>
          </p:cNvSpPr>
          <p:nvPr/>
        </p:nvSpPr>
        <p:spPr>
          <a:xfrm>
            <a:off x="1564341" y="2793947"/>
            <a:ext cx="10515600" cy="2316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क्या सूरज सही में पीला है?</a:t>
            </a:r>
          </a:p>
          <a:p>
            <a:endParaRPr lang="hi-IN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किसके बने हैं हम?</a:t>
            </a:r>
          </a:p>
          <a:p>
            <a:endParaRPr lang="hi-IN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hi-IN" b="1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ज्योतिष विद्या की सच्चाई </a:t>
            </a:r>
            <a:endParaRPr lang="en-SG" b="1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497A0-740C-25CB-9D75-8E713A6068BC}"/>
              </a:ext>
            </a:extLst>
          </p:cNvPr>
          <p:cNvSpPr/>
          <p:nvPr/>
        </p:nvSpPr>
        <p:spPr>
          <a:xfrm>
            <a:off x="1416424" y="2142794"/>
            <a:ext cx="71717" cy="1039906"/>
          </a:xfrm>
          <a:prstGeom prst="rect">
            <a:avLst/>
          </a:prstGeom>
          <a:solidFill>
            <a:srgbClr val="FF6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BBC032-E768-1EFF-3C49-8034ED7E079D}"/>
              </a:ext>
            </a:extLst>
          </p:cNvPr>
          <p:cNvSpPr/>
          <p:nvPr/>
        </p:nvSpPr>
        <p:spPr>
          <a:xfrm>
            <a:off x="1425387" y="3344063"/>
            <a:ext cx="71717" cy="1039906"/>
          </a:xfrm>
          <a:prstGeom prst="rect">
            <a:avLst/>
          </a:prstGeom>
          <a:solidFill>
            <a:srgbClr val="FF6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415052-D3BD-1E4E-23E9-D76353AC91DB}"/>
              </a:ext>
            </a:extLst>
          </p:cNvPr>
          <p:cNvSpPr/>
          <p:nvPr/>
        </p:nvSpPr>
        <p:spPr>
          <a:xfrm>
            <a:off x="1425385" y="4545329"/>
            <a:ext cx="71717" cy="1039906"/>
          </a:xfrm>
          <a:prstGeom prst="rect">
            <a:avLst/>
          </a:prstGeom>
          <a:solidFill>
            <a:srgbClr val="FF68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F6C0FE1B-966D-EE2F-9514-CDAA062B1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22" name="Picture 21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A384FBC0-70ED-D769-DAED-83B7CA46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2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ey surface&#10;&#10;Description automatically generated">
            <a:extLst>
              <a:ext uri="{FF2B5EF4-FFF2-40B4-BE49-F238E27FC236}">
                <a16:creationId xmlns:a16="http://schemas.microsoft.com/office/drawing/2014/main" id="{2D3FC52A-5F7C-3894-6C23-BC12E16D0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706" y="-562708"/>
            <a:ext cx="12576490" cy="7815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4EB8C6-4560-C44B-9948-02079F715200}"/>
              </a:ext>
            </a:extLst>
          </p:cNvPr>
          <p:cNvSpPr txBox="1"/>
          <p:nvPr/>
        </p:nvSpPr>
        <p:spPr>
          <a:xfrm>
            <a:off x="1240421" y="2758800"/>
            <a:ext cx="9711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क्या सूरज सही में पीला है?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E0987-F3B3-4E8C-1DA5-F4CD726853A4}"/>
              </a:ext>
            </a:extLst>
          </p:cNvPr>
          <p:cNvSpPr txBox="1"/>
          <p:nvPr/>
        </p:nvSpPr>
        <p:spPr>
          <a:xfrm>
            <a:off x="1240421" y="1189140"/>
            <a:ext cx="97111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800" b="1" dirty="0">
                <a:solidFill>
                  <a:srgbClr val="FF686B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प्रथम अनुभाग</a:t>
            </a:r>
            <a:r>
              <a:rPr lang="hi-IN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181EC3-157C-4598-D0A6-69E0DB9C5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10" name="Picture 9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ADFF0984-0FF7-2CA3-E9C9-AFC8CC4322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2FC8F8-0F35-2EC6-5311-F3FC52501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i-IN" sz="9600" b="1" dirty="0">
                <a:solidFill>
                  <a:srgbClr val="FF686B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सूरज किस रंग का है?</a:t>
            </a:r>
            <a:endParaRPr lang="en-SG" sz="9600" b="1" dirty="0">
              <a:solidFill>
                <a:srgbClr val="FF686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07DC6E1-0D60-8768-5010-02E046A06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6" name="Picture 5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6C125B8A-68FA-D5E5-E46F-CC5045514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3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2FC8F8-0F35-2EC6-5311-F3FC52501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717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i-IN" b="1" dirty="0">
                <a:solidFill>
                  <a:srgbClr val="FF686B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शायद आप यकीन नहीं करेंगे, लेकिन </a:t>
            </a:r>
            <a:endParaRPr lang="en-SG" b="1" dirty="0">
              <a:solidFill>
                <a:srgbClr val="FF686B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82BF9-BC25-073D-31B5-99C678D73936}"/>
              </a:ext>
            </a:extLst>
          </p:cNvPr>
          <p:cNvSpPr txBox="1">
            <a:spLocks/>
          </p:cNvSpPr>
          <p:nvPr/>
        </p:nvSpPr>
        <p:spPr>
          <a:xfrm>
            <a:off x="838200" y="2922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72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सूरज</a:t>
            </a:r>
            <a:r>
              <a:rPr lang="hi-IN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हरे </a:t>
            </a:r>
            <a:r>
              <a:rPr lang="hi-IN" sz="7200" dirty="0">
                <a:solidFill>
                  <a:schemeClr val="accent6">
                    <a:lumMod val="60000"/>
                    <a:lumOff val="40000"/>
                  </a:schemeClr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रंग का है !</a:t>
            </a:r>
            <a:endParaRPr lang="en-SG" sz="7200" dirty="0">
              <a:solidFill>
                <a:schemeClr val="accent6">
                  <a:lumMod val="60000"/>
                  <a:lumOff val="40000"/>
                </a:schemeClr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A072CC1-84D1-E6D7-75F4-2119550F6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"/>
            <a:ext cx="1720776" cy="825973"/>
          </a:xfrm>
          <a:prstGeom prst="rect">
            <a:avLst/>
          </a:prstGeom>
        </p:spPr>
      </p:pic>
      <p:pic>
        <p:nvPicPr>
          <p:cNvPr id="5" name="Picture 4" descr="A blue circle with stars and planets on a black background&#10;&#10;Description automatically generated">
            <a:extLst>
              <a:ext uri="{FF2B5EF4-FFF2-40B4-BE49-F238E27FC236}">
                <a16:creationId xmlns:a16="http://schemas.microsoft.com/office/drawing/2014/main" id="{B1F84C62-C03A-5A16-A136-7EE658DE7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25822" r="30703" b="44642"/>
          <a:stretch/>
        </p:blipFill>
        <p:spPr>
          <a:xfrm>
            <a:off x="11308709" y="104734"/>
            <a:ext cx="769975" cy="7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329</Words>
  <Application>Microsoft Office PowerPoint</Application>
  <PresentationFormat>Widescreen</PresentationFormat>
  <Paragraphs>86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Adobe Gothic Std B</vt:lpstr>
      <vt:lpstr>Adobe Devanagari</vt:lpstr>
      <vt:lpstr>Arial</vt:lpstr>
      <vt:lpstr>Calibri</vt:lpstr>
      <vt:lpstr>Calibri Light</vt:lpstr>
      <vt:lpstr>Kokila</vt:lpstr>
      <vt:lpstr>Office Theme</vt:lpstr>
      <vt:lpstr>PowerPoint Presentation</vt:lpstr>
      <vt:lpstr>क्या सूरज सही में पीला है? </vt:lpstr>
      <vt:lpstr>मैं कौन हूँ?</vt:lpstr>
      <vt:lpstr>PowerPoint Presentation</vt:lpstr>
      <vt:lpstr>PowerPoint Presentation</vt:lpstr>
      <vt:lpstr>आज क्या कारेंगें ?</vt:lpstr>
      <vt:lpstr>PowerPoint Presentation</vt:lpstr>
      <vt:lpstr>सूरज किस रंग का है?</vt:lpstr>
      <vt:lpstr>शायद आप यकीन नहीं करेंगे, लेकिन </vt:lpstr>
      <vt:lpstr>तारे क्या हैं ?</vt:lpstr>
      <vt:lpstr>तारे क्या हैं ?</vt:lpstr>
      <vt:lpstr>तारे क्या हैं ?</vt:lpstr>
      <vt:lpstr>तारे क्या हैं ?</vt:lpstr>
      <vt:lpstr>तारे क्या हैं ?</vt:lpstr>
      <vt:lpstr>रंग कहाँ से आते हैं?</vt:lpstr>
      <vt:lpstr>सूरज की परतें</vt:lpstr>
      <vt:lpstr>सूरज का रंग</vt:lpstr>
      <vt:lpstr>सूरज का रंग</vt:lpstr>
      <vt:lpstr>PowerPoint Presentation</vt:lpstr>
      <vt:lpstr>PowerPoint Presentation</vt:lpstr>
      <vt:lpstr>आइए अपने आस पास देखते हैं... (और बोर्ड की तरफ भी)</vt:lpstr>
      <vt:lpstr>आवर्त सारणी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खगोल vs ज्योतिषी</vt:lpstr>
      <vt:lpstr>वैदिक ज्योतिषी</vt:lpstr>
      <vt:lpstr>वैदिक ज्योतिषी</vt:lpstr>
      <vt:lpstr>वैदिक ज्योतिषी</vt:lpstr>
      <vt:lpstr>मुझे सुनने के लिए (और उठकर ना भागने के लिए) धन्यवाद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क्या सूरज सही में पीला है? </dc:title>
  <dc:creator>God Boy</dc:creator>
  <cp:lastModifiedBy>God Boy</cp:lastModifiedBy>
  <cp:revision>17</cp:revision>
  <dcterms:created xsi:type="dcterms:W3CDTF">2023-07-28T06:19:49Z</dcterms:created>
  <dcterms:modified xsi:type="dcterms:W3CDTF">2023-08-02T20:03:28Z</dcterms:modified>
</cp:coreProperties>
</file>