
<file path=[Content_Types].xml><?xml version="1.0" encoding="utf-8"?>
<Types xmlns="http://schemas.openxmlformats.org/package/2006/content-types">
  <Default Extension="fntdata" ContentType="application/x-fontdata"/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50"/>
  </p:notesMasterIdLst>
  <p:sldIdLst>
    <p:sldId id="256" r:id="rId2"/>
    <p:sldId id="259" r:id="rId3"/>
    <p:sldId id="263" r:id="rId4"/>
    <p:sldId id="260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64" r:id="rId22"/>
    <p:sldId id="261" r:id="rId23"/>
    <p:sldId id="289" r:id="rId24"/>
    <p:sldId id="290" r:id="rId25"/>
    <p:sldId id="284" r:id="rId26"/>
    <p:sldId id="285" r:id="rId27"/>
    <p:sldId id="286" r:id="rId28"/>
    <p:sldId id="287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65" r:id="rId37"/>
    <p:sldId id="262" r:id="rId38"/>
    <p:sldId id="300" r:id="rId39"/>
    <p:sldId id="301" r:id="rId40"/>
    <p:sldId id="299" r:id="rId41"/>
    <p:sldId id="302" r:id="rId42"/>
    <p:sldId id="308" r:id="rId43"/>
    <p:sldId id="298" r:id="rId44"/>
    <p:sldId id="303" r:id="rId45"/>
    <p:sldId id="304" r:id="rId46"/>
    <p:sldId id="305" r:id="rId47"/>
    <p:sldId id="306" r:id="rId48"/>
    <p:sldId id="307" r:id="rId49"/>
  </p:sldIdLst>
  <p:sldSz cx="12192000" cy="6858000"/>
  <p:notesSz cx="6858000" cy="9144000"/>
  <p:embeddedFontLst>
    <p:embeddedFont>
      <p:font typeface="Avenir Next LT Pro" panose="020B0504020202020204" pitchFamily="34" charset="0"/>
      <p:regular r:id="rId51"/>
      <p:bold r:id="rId52"/>
      <p:italic r:id="rId53"/>
      <p:boldItalic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Calisto MT" panose="02040603050505030304" pitchFamily="18" charset="0"/>
      <p:regular r:id="rId59"/>
      <p:bold r:id="rId60"/>
      <p:italic r:id="rId61"/>
      <p:boldItalic r:id="rId62"/>
    </p:embeddedFont>
    <p:embeddedFont>
      <p:font typeface="Cambria Math" panose="02040503050406030204" pitchFamily="18" charset="0"/>
      <p:regular r:id="rId63"/>
    </p:embeddedFont>
    <p:embeddedFont>
      <p:font typeface="Univers Condensed" panose="020B0506020202050204" pitchFamily="34" charset="0"/>
      <p:regular r:id="rId64"/>
      <p:bold r:id="rId6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7A9"/>
    <a:srgbClr val="F1BDC6"/>
    <a:srgbClr val="E68A99"/>
    <a:srgbClr val="D8465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3" autoAdjust="0"/>
    <p:restoredTop sz="94660"/>
  </p:normalViewPr>
  <p:slideViewPr>
    <p:cSldViewPr snapToGrid="0">
      <p:cViewPr varScale="1">
        <p:scale>
          <a:sx n="85" d="100"/>
          <a:sy n="85" d="100"/>
        </p:scale>
        <p:origin x="61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3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1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A239C-09E0-4FCD-B664-05C73B08196B}" type="datetimeFigureOut">
              <a:rPr lang="en-SG" smtClean="0"/>
              <a:t>5/11/2023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6D32F-F842-4E9D-84AF-4C7C161B592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91020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60C13-E603-0000-CA7C-8F42F1EF5C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4D7F8D-DD3E-ABC4-5483-AA7627787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DE321-2C1C-3450-E321-C4F207AC9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97B02B-995A-40C9-881A-10950ECE986D}" type="datetime1">
              <a:rPr lang="en-SG" smtClean="0"/>
              <a:t>5/11/2023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6648B-E873-EC15-B981-3CD77D11A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22DA9-6BA5-0E92-0ABF-67EFCF42E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66025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9CCA2-F4CC-43D8-BBFA-46C66D064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2C0ABD-FEAF-246E-EB1F-58142555D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4E2A2-82C6-5F73-5265-BF60EFCBA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4F6DAA-CF7E-4BBA-9A0B-24CBE2FADB6D}" type="datetime1">
              <a:rPr lang="en-SG" smtClean="0"/>
              <a:t>5/11/2023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8E814-4619-E3E1-38B8-8D8F42E31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830C4-A91E-DE45-D6F7-69E787C47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120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02AF57-1505-49A8-B4F9-61FB6D9E3C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CCB949-39EA-28A2-870A-3CDEBB1B1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AADA2-A5AE-32F2-4ABD-38F4945268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089B07-F021-4F38-AADD-2240EE5FFB36}" type="datetime1">
              <a:rPr lang="en-SG" smtClean="0"/>
              <a:t>5/11/2023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9A574-EF9E-F452-4847-9337D6E83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6FBD9-85F3-48EE-D9AF-820566191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27202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505A7-B811-C95C-A719-CD80E95CB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DA482-0D55-A271-C1E6-281854263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740B7-95DF-9A96-C794-54592878D2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484476-17C4-4379-91E0-D4E87C4AB930}" type="datetime1">
              <a:rPr lang="en-SG" smtClean="0"/>
              <a:t>5/11/2023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70AA3-39CF-54DC-A889-EB839DC71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/>
          <a:lstStyle/>
          <a:p>
            <a:endParaRPr lang="en-S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36084-8E19-6D7A-10F0-34EC7AE4A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Next LT Pro" panose="020B0504020202020204" pitchFamily="34" charset="0"/>
              </a:defRPr>
            </a:lvl1pPr>
          </a:lstStyle>
          <a:p>
            <a:fld id="{A852E2BC-0FC1-4FB4-AE1C-A8AC40C93E2A}" type="slidenum">
              <a:rPr lang="en-SG" smtClean="0"/>
              <a:pPr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73716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7F77C-5B82-6477-147D-C4A00012C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925DA-00D2-B9B0-7162-052F3CFE3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71FDE-62D3-A26D-E19B-9277D39867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920C7A-69A4-4B92-92DC-3729F3A100A4}" type="datetime1">
              <a:rPr lang="en-SG" smtClean="0"/>
              <a:t>5/11/2023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9A2E9-82A0-D9D8-35B6-DFD7FD8F6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36289-ACBE-669D-8A2D-7035603D0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82176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405BA-E372-8168-7119-7C5611073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5407D-6FE0-A8FC-517F-F683141ED5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D3915-0267-2852-4593-385368436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4E55A-C62E-3211-F559-4D798409AE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6F5E9A-E705-4797-842C-7995B5781B27}" type="datetime1">
              <a:rPr lang="en-SG" smtClean="0"/>
              <a:t>5/11/2023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F606DF-AEDB-3468-684C-08CB47162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4C4C8-EA19-AD4D-DD26-94B7D6AA8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4844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022D5-1E5F-5DA4-5944-0241A2AF9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D980D-98F2-49D2-BC6F-2968907D6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B96420-BEB5-3FD8-CB4F-8CBEB62AF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DB052D-6482-845A-0640-3BA8CBD519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D5D37F-2762-21EA-773E-117ADD8967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BB62CF-805F-6B00-0A46-ADAFC88CB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A2A28D-E5A3-42A5-BEC9-EC1C02A01477}" type="datetime1">
              <a:rPr lang="en-SG" smtClean="0"/>
              <a:t>5/11/2023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2ED825-1ACA-CBC6-7CF0-418A4DC9B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62DC0A-9944-163F-810E-188858BC4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3882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6AB9A-E45A-A15F-F747-B2A0751B0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62CDAE-3F12-57E1-4E75-75A48A1B87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56823A-CF61-48BA-A4D0-39CEE96DF465}" type="datetime1">
              <a:rPr lang="en-SG" smtClean="0"/>
              <a:t>5/11/2023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51ADB1-F23B-6C5B-15CE-0B645EAA5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0BDC9D-360E-0BF1-32C4-9582FDC5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92991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66B61-A653-8F05-C436-E85F97F161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DA268-6215-4E81-94EA-19FC67EFD983}" type="datetime1">
              <a:rPr lang="en-SG" smtClean="0"/>
              <a:t>5/11/2023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28CC6E-2CA6-FDB6-92CA-B56C9FBE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4066A-8006-89D4-4B76-33A133F9B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6208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235A1-9C48-CDF4-8994-7D5D8D4DF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E10C1-3B57-DD8D-8324-4BE03A8C0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54E90F-5742-3739-037D-929966341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8BAD7F-8E89-5713-0637-F9AA3E5847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017117-A8E3-4B46-BE0A-D53743253566}" type="datetime1">
              <a:rPr lang="en-SG" smtClean="0"/>
              <a:t>5/11/2023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62E02-6BF8-D4D1-D7C8-6F16C618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22A473-0B37-4152-1156-2A3862FFE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82550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B21DF-A10D-AD6E-8FC6-779FF301E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5D067D-EB33-9036-C30B-2C7588AD2A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DC8478-FF42-84F5-7AE5-77A7B633F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68449A-1424-3EA1-7524-B4F1B63CEF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4BEC8-977C-4552-AF87-17ACF2FA0B10}" type="datetime1">
              <a:rPr lang="en-SG" smtClean="0"/>
              <a:t>5/11/2023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CF457-F6D3-8E84-6716-A9CE8F2F2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329F41-8E17-0B6E-2E30-6ED28EEA2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401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5649D-8003-7D42-0D9D-110556D05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4703"/>
            <a:ext cx="10515600" cy="690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E92D44-782B-F989-DC7B-17FDA96BB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15A77-87A8-1492-02FF-16098923E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487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venir Next LT Pro" panose="020B0504020202020204" pitchFamily="34" charset="0"/>
                <a:cs typeface="Times New Roman" panose="02020603050405020304" pitchFamily="18" charset="0"/>
              </a:defRPr>
            </a:lvl1pPr>
          </a:lstStyle>
          <a:p>
            <a:fld id="{A852E2BC-0FC1-4FB4-AE1C-A8AC40C93E2A}" type="slidenum">
              <a:rPr lang="en-SG" smtClean="0"/>
              <a:pPr/>
              <a:t>‹#›</a:t>
            </a:fld>
            <a:endParaRPr lang="en-S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BDDC91-5073-06F9-EE77-536CE9AE38E5}"/>
              </a:ext>
            </a:extLst>
          </p:cNvPr>
          <p:cNvSpPr/>
          <p:nvPr userDrawn="1"/>
        </p:nvSpPr>
        <p:spPr>
          <a:xfrm>
            <a:off x="156883" y="461037"/>
            <a:ext cx="11878234" cy="45719"/>
          </a:xfrm>
          <a:prstGeom prst="rect">
            <a:avLst/>
          </a:prstGeom>
          <a:solidFill>
            <a:srgbClr val="D84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7F86B1-0F75-85CF-9152-394C4AFD081D}"/>
              </a:ext>
            </a:extLst>
          </p:cNvPr>
          <p:cNvSpPr txBox="1"/>
          <p:nvPr userDrawn="1"/>
        </p:nvSpPr>
        <p:spPr>
          <a:xfrm>
            <a:off x="118131" y="110731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1" dirty="0">
                <a:latin typeface="Avenir Next LT Pro" panose="020B0504020202020204" pitchFamily="34" charset="0"/>
              </a:rPr>
              <a:t>SP2271</a:t>
            </a:r>
            <a:endParaRPr lang="en-SG" sz="1200" b="0" i="1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11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Univers Condensed" panose="020B05060202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7/06/relationships/model3d" Target="../media/model3d2.glb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17/06/relationships/model3d" Target="../media/model3d3.glb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7/06/relationships/model3d" Target="../media/model3d2.glb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17/06/relationships/model3d" Target="../media/model3d3.glb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7/06/relationships/model3d" Target="../media/model3d2.glb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17/06/relationships/model3d" Target="../media/model3d3.glb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7/06/relationships/model3d" Target="../media/model3d2.glb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17/06/relationships/model3d" Target="../media/model3d3.glb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7/06/relationships/model3d" Target="../media/model3d2.glb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17/06/relationships/model3d" Target="../media/model3d3.glb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17/06/relationships/model3d" Target="../media/model3d2.glb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17/06/relationships/model3d" Target="../media/model3d3.glb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17/06/relationships/model3d" Target="../media/model3d1.glb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6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4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2.png"/><Relationship Id="rId7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28.svg"/><Relationship Id="rId10" Type="http://schemas.openxmlformats.org/officeDocument/2006/relationships/image" Target="../media/image43.png"/><Relationship Id="rId4" Type="http://schemas.openxmlformats.org/officeDocument/2006/relationships/image" Target="../media/image27.png"/><Relationship Id="rId9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2.png"/><Relationship Id="rId7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8.svg"/><Relationship Id="rId10" Type="http://schemas.openxmlformats.org/officeDocument/2006/relationships/image" Target="../media/image44.png"/><Relationship Id="rId4" Type="http://schemas.openxmlformats.org/officeDocument/2006/relationships/image" Target="../media/image27.png"/><Relationship Id="rId9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38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8.svg"/><Relationship Id="rId10" Type="http://schemas.openxmlformats.org/officeDocument/2006/relationships/image" Target="../media/image45.png"/><Relationship Id="rId4" Type="http://schemas.openxmlformats.org/officeDocument/2006/relationships/image" Target="../media/image27.png"/><Relationship Id="rId9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38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8.svg"/><Relationship Id="rId10" Type="http://schemas.openxmlformats.org/officeDocument/2006/relationships/image" Target="../media/image46.png"/><Relationship Id="rId4" Type="http://schemas.openxmlformats.org/officeDocument/2006/relationships/image" Target="../media/image27.png"/><Relationship Id="rId9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38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microsoft.com/office/2017/06/relationships/model3d" Target="../media/model3d4.glb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ky with orange and red clouds&#10;&#10;Description automatically generated">
            <a:extLst>
              <a:ext uri="{FF2B5EF4-FFF2-40B4-BE49-F238E27FC236}">
                <a16:creationId xmlns:a16="http://schemas.microsoft.com/office/drawing/2014/main" id="{E7A9F3A9-5F2F-8AC0-15EC-DEE8D0ECE7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18605" b="25145"/>
          <a:stretch/>
        </p:blipFill>
        <p:spPr>
          <a:xfrm>
            <a:off x="-29560" y="-20499"/>
            <a:ext cx="12264877" cy="689898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2A57A2-FFDB-D48A-A093-6833024E8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403" y="1056403"/>
            <a:ext cx="12188952" cy="4745182"/>
          </a:xfrm>
          <a:prstGeom prst="rect">
            <a:avLst/>
          </a:prstGeom>
          <a:gradFill>
            <a:gsLst>
              <a:gs pos="35000">
                <a:srgbClr val="000000">
                  <a:alpha val="41000"/>
                </a:srgbClr>
              </a:gs>
              <a:gs pos="0">
                <a:srgbClr val="000000">
                  <a:alpha val="0"/>
                </a:srgbClr>
              </a:gs>
              <a:gs pos="47744">
                <a:srgbClr val="000000">
                  <a:alpha val="51000"/>
                </a:srgbClr>
              </a:gs>
              <a:gs pos="7000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D8F4F3-3D54-8044-202A-C7BBA739E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761" y="2537638"/>
            <a:ext cx="7341388" cy="1782709"/>
          </a:xfrm>
        </p:spPr>
        <p:txBody>
          <a:bodyPr>
            <a:normAutofit fontScale="90000"/>
          </a:bodyPr>
          <a:lstStyle/>
          <a:p>
            <a:pPr algn="r"/>
            <a:r>
              <a:rPr lang="en-US" sz="7300" b="1" dirty="0">
                <a:solidFill>
                  <a:schemeClr val="bg1"/>
                </a:solidFill>
                <a:latin typeface="Univers Condensed" panose="020B0506020202050204" pitchFamily="34" charset="0"/>
              </a:rPr>
              <a:t>GETTING THE W</a:t>
            </a:r>
            <a:br>
              <a:rPr lang="en-US" b="1" dirty="0">
                <a:solidFill>
                  <a:schemeClr val="bg1"/>
                </a:solidFill>
                <a:latin typeface="Univers Condensed" panose="020B050602020205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Univers Condensed" panose="020B0506020202050204" pitchFamily="34" charset="0"/>
              </a:rPr>
              <a:t>Substantiating the rate variable, W, introduced by Kawaguchi et al.</a:t>
            </a:r>
            <a:r>
              <a:rPr lang="en-US" sz="3200" dirty="0">
                <a:solidFill>
                  <a:schemeClr val="bg1"/>
                </a:solidFill>
                <a:latin typeface="Univers Condensed" panose="020B0506020202050204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Univers Condensed" panose="020B0506020202050204" pitchFamily="34" charset="0"/>
              </a:rPr>
              <a:t>to model F</a:t>
            </a:r>
            <a:r>
              <a:rPr lang="en-US" sz="3200" b="1" baseline="-25000" dirty="0">
                <a:solidFill>
                  <a:schemeClr val="bg1"/>
                </a:solidFill>
                <a:latin typeface="Univers Condensed" panose="020B0506020202050204" pitchFamily="34" charset="0"/>
              </a:rPr>
              <a:t>1</a:t>
            </a:r>
            <a:r>
              <a:rPr lang="en-US" sz="3200" b="1" dirty="0">
                <a:solidFill>
                  <a:schemeClr val="bg1"/>
                </a:solidFill>
                <a:latin typeface="Univers Condensed" panose="020B0506020202050204" pitchFamily="34" charset="0"/>
              </a:rPr>
              <a:t>-ATPase</a:t>
            </a:r>
            <a:r>
              <a:rPr lang="en-US" sz="3200" dirty="0">
                <a:solidFill>
                  <a:schemeClr val="bg1"/>
                </a:solidFill>
                <a:latin typeface="Univers Condensed" panose="020B0506020202050204" pitchFamily="34" charset="0"/>
              </a:rPr>
              <a:t> </a:t>
            </a:r>
            <a:endParaRPr lang="en-SG" sz="3200" dirty="0">
              <a:solidFill>
                <a:schemeClr val="bg1"/>
              </a:solidFill>
              <a:latin typeface="Univers Condensed" panose="020B050602020205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12C8B67-5EBC-69B8-E128-FEA5FB74C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Aspec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15300" y="1780927"/>
            <a:ext cx="0" cy="3390901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sx="88000" sy="88000" algn="tl" rotWithShape="0">
              <a:prstClr val="black">
                <a:alpha val="2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1">
            <a:extLst>
              <a:ext uri="{FF2B5EF4-FFF2-40B4-BE49-F238E27FC236}">
                <a16:creationId xmlns:a16="http://schemas.microsoft.com/office/drawing/2014/main" id="{A1AA751E-8C96-4E09-0BC5-C1342EB08C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4064" y="1723381"/>
            <a:ext cx="3102616" cy="3390901"/>
          </a:xfrm>
        </p:spPr>
        <p:txBody>
          <a:bodyPr anchor="ctr">
            <a:normAutofit/>
          </a:bodyPr>
          <a:lstStyle/>
          <a:p>
            <a:pPr algn="just"/>
            <a:r>
              <a:rPr lang="en-US" sz="1600" dirty="0">
                <a:solidFill>
                  <a:srgbClr val="FFFFFF"/>
                </a:solidFill>
                <a:latin typeface="Calisto MT" panose="02040603050505030304" pitchFamily="18" charset="0"/>
              </a:rPr>
              <a:t>SP2271 Assignment 2</a:t>
            </a:r>
            <a:endParaRPr lang="en-US" sz="2400" b="1" dirty="0">
              <a:solidFill>
                <a:srgbClr val="FFFFFF"/>
              </a:solidFill>
              <a:latin typeface="Calisto MT" panose="02040603050505030304" pitchFamily="18" charset="0"/>
            </a:endParaRPr>
          </a:p>
          <a:p>
            <a:pPr algn="just"/>
            <a:r>
              <a:rPr lang="en-US" sz="2400" b="1" dirty="0">
                <a:solidFill>
                  <a:srgbClr val="FFFFFF"/>
                </a:solidFill>
                <a:latin typeface="Calisto MT" panose="02040603050505030304" pitchFamily="18" charset="0"/>
              </a:rPr>
              <a:t>Kushagra Shrivastava</a:t>
            </a:r>
          </a:p>
          <a:p>
            <a:pPr algn="just"/>
            <a:r>
              <a:rPr lang="en-US" dirty="0">
                <a:solidFill>
                  <a:srgbClr val="FFFFFF"/>
                </a:solidFill>
                <a:latin typeface="Calisto MT" panose="02040603050505030304" pitchFamily="18" charset="0"/>
              </a:rPr>
              <a:t>A0281477U</a:t>
            </a:r>
            <a:endParaRPr lang="en-US" sz="2400" dirty="0">
              <a:solidFill>
                <a:srgbClr val="FFFFFF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693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AC6F-541F-39AC-E6AE-06C7F284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baseline="-25000" dirty="0"/>
              <a:t>1</a:t>
            </a:r>
            <a:r>
              <a:rPr lang="en-US" dirty="0"/>
              <a:t>-ATPase: Gamma Shaft’s Rotational Motion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A556B-2AF3-EE8E-ECFF-80D3A4FAB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pPr/>
              <a:t>9</a:t>
            </a:fld>
            <a:endParaRPr lang="en-S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560882-0BBF-AA98-23C6-B103095AAB2B}"/>
              </a:ext>
            </a:extLst>
          </p:cNvPr>
          <p:cNvSpPr/>
          <p:nvPr/>
        </p:nvSpPr>
        <p:spPr>
          <a:xfrm>
            <a:off x="4137212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The TASAM Model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F373A4-B248-30BA-D4FC-A29135FCEFF8}"/>
              </a:ext>
            </a:extLst>
          </p:cNvPr>
          <p:cNvSpPr/>
          <p:nvPr/>
        </p:nvSpPr>
        <p:spPr>
          <a:xfrm>
            <a:off x="85165" y="6364940"/>
            <a:ext cx="3917576" cy="233082"/>
          </a:xfrm>
          <a:prstGeom prst="rect">
            <a:avLst/>
          </a:prstGeom>
          <a:solidFill>
            <a:srgbClr val="E68A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What is ATPase?</a:t>
            </a:r>
            <a:endParaRPr lang="en-SG" sz="14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BE9243-894D-3C30-77AE-31148BFA282F}"/>
              </a:ext>
            </a:extLst>
          </p:cNvPr>
          <p:cNvSpPr/>
          <p:nvPr/>
        </p:nvSpPr>
        <p:spPr>
          <a:xfrm>
            <a:off x="8189259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Substantiating the W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0A64794-BD7D-58C2-0E14-EFA04FE65F7D}"/>
              </a:ext>
            </a:extLst>
          </p:cNvPr>
          <p:cNvSpPr txBox="1">
            <a:spLocks/>
          </p:cNvSpPr>
          <p:nvPr/>
        </p:nvSpPr>
        <p:spPr>
          <a:xfrm>
            <a:off x="4137212" y="5266606"/>
            <a:ext cx="3886200" cy="389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F</a:t>
            </a:r>
            <a:r>
              <a:rPr lang="en-US" sz="2000" baseline="-25000" dirty="0"/>
              <a:t>1</a:t>
            </a:r>
            <a:r>
              <a:rPr lang="en-US" sz="2000" dirty="0"/>
              <a:t>-ATPase</a:t>
            </a:r>
            <a:r>
              <a:rPr lang="en-US" sz="2000" baseline="30000" dirty="0"/>
              <a:t>*</a:t>
            </a:r>
            <a:r>
              <a:rPr lang="en-US" sz="2000" dirty="0"/>
              <a:t> </a:t>
            </a:r>
          </a:p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1200" dirty="0"/>
              <a:t>(Made in Microsoft Paint3D)</a:t>
            </a:r>
            <a:endParaRPr lang="en-SG" sz="12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96D6172-33D8-59DA-0F32-CA15C92E4D1F}"/>
              </a:ext>
            </a:extLst>
          </p:cNvPr>
          <p:cNvSpPr txBox="1">
            <a:spLocks/>
          </p:cNvSpPr>
          <p:nvPr/>
        </p:nvSpPr>
        <p:spPr>
          <a:xfrm>
            <a:off x="4182633" y="6620979"/>
            <a:ext cx="3826734" cy="233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*Multiple components are not drawn for simplicity</a:t>
            </a:r>
            <a:endParaRPr lang="en-SG" sz="1600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105FB3B7-E388-5A0F-8E31-0A74ED26FB96}"/>
              </a:ext>
            </a:extLst>
          </p:cNvPr>
          <p:cNvSpPr txBox="1">
            <a:spLocks/>
          </p:cNvSpPr>
          <p:nvPr/>
        </p:nvSpPr>
        <p:spPr>
          <a:xfrm>
            <a:off x="682937" y="2989238"/>
            <a:ext cx="3040211" cy="57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>
                <a:sym typeface="Wingdings" panose="05000000000000000000" pitchFamily="2" charset="2"/>
              </a:rPr>
              <a:t>ATP Hydrolysis</a:t>
            </a:r>
            <a:endParaRPr lang="en-US" sz="2000" b="1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3D Model 6">
                <a:extLst>
                  <a:ext uri="{FF2B5EF4-FFF2-40B4-BE49-F238E27FC236}">
                    <a16:creationId xmlns:a16="http://schemas.microsoft.com/office/drawing/2014/main" id="{F3792E21-58EA-BFA9-0BA3-72E814B0B6F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42287848"/>
                  </p:ext>
                </p:extLst>
              </p:nvPr>
            </p:nvGraphicFramePr>
            <p:xfrm rot="20935255">
              <a:off x="4171415" y="1419073"/>
              <a:ext cx="3792857" cy="3721067"/>
            </p:xfrm>
            <a:graphic>
              <a:graphicData uri="http://schemas.microsoft.com/office/drawing/2017/model3d">
                <am3d:model3d r:embed="rId2">
                  <am3d:spPr>
                    <a:xfrm rot="20935255">
                      <a:off x="0" y="0"/>
                      <a:ext cx="3792857" cy="3721067"/>
                    </a:xfrm>
                    <a:prstGeom prst="rect">
                      <a:avLst/>
                    </a:prstGeom>
                  </am3d:spPr>
                  <am3d:camera>
                    <am3d:pos x="0" y="0" z="7348043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650251" d="1000000"/>
                    <am3d:preTrans dx="75331" dy="-42097515" dz="-37979852"/>
                    <am3d:scale>
                      <am3d:sx n="1000000" d="1000000"/>
                      <am3d:sy n="1000000" d="1000000"/>
                      <am3d:sz n="1000000" d="1000000"/>
                    </am3d:scale>
                    <am3d:rot ax="540000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673620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Model 6">
                <a:extLst>
                  <a:ext uri="{FF2B5EF4-FFF2-40B4-BE49-F238E27FC236}">
                    <a16:creationId xmlns:a16="http://schemas.microsoft.com/office/drawing/2014/main" id="{F3792E21-58EA-BFA9-0BA3-72E814B0B6F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0935255">
                <a:off x="4171415" y="1419073"/>
                <a:ext cx="3792857" cy="3721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" name="3D Model 7">
                <a:extLst>
                  <a:ext uri="{FF2B5EF4-FFF2-40B4-BE49-F238E27FC236}">
                    <a16:creationId xmlns:a16="http://schemas.microsoft.com/office/drawing/2014/main" id="{EDDECF25-2178-2A2D-64A2-AE90C09FE9C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30046483"/>
                  </p:ext>
                </p:extLst>
              </p:nvPr>
            </p:nvGraphicFramePr>
            <p:xfrm>
              <a:off x="5429295" y="2387042"/>
              <a:ext cx="1351743" cy="1504052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351743" cy="1504052"/>
                    </a:xfrm>
                    <a:prstGeom prst="rect">
                      <a:avLst/>
                    </a:prstGeom>
                  </am3d:spPr>
                  <am3d:camera>
                    <am3d:pos x="0" y="0" z="5063644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849004" d="1000000"/>
                    <am3d:preTrans dx="493459" dy="-21797166" dz="-23574198"/>
                    <am3d:scale>
                      <am3d:sx n="1000000" d="1000000"/>
                      <am3d:sy n="1000000" d="1000000"/>
                      <am3d:sz n="1000000" d="1000000"/>
                    </am3d:scale>
                    <am3d:rot ax="54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506427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3D Model 7">
                <a:extLst>
                  <a:ext uri="{FF2B5EF4-FFF2-40B4-BE49-F238E27FC236}">
                    <a16:creationId xmlns:a16="http://schemas.microsoft.com/office/drawing/2014/main" id="{EDDECF25-2178-2A2D-64A2-AE90C09FE9C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29295" y="2387042"/>
                <a:ext cx="1351743" cy="1504052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Arc 15">
            <a:extLst>
              <a:ext uri="{FF2B5EF4-FFF2-40B4-BE49-F238E27FC236}">
                <a16:creationId xmlns:a16="http://schemas.microsoft.com/office/drawing/2014/main" id="{22A41DAE-035F-62F3-9AFA-C7AE20AB8F67}"/>
              </a:ext>
            </a:extLst>
          </p:cNvPr>
          <p:cNvSpPr/>
          <p:nvPr/>
        </p:nvSpPr>
        <p:spPr>
          <a:xfrm rot="2437138">
            <a:off x="3910944" y="1298868"/>
            <a:ext cx="4338735" cy="410717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2B2722A3-365E-E80C-F453-242C4D6CFAE7}"/>
              </a:ext>
            </a:extLst>
          </p:cNvPr>
          <p:cNvSpPr/>
          <p:nvPr/>
        </p:nvSpPr>
        <p:spPr>
          <a:xfrm rot="2753299" flipH="1" flipV="1">
            <a:off x="3907805" y="1300284"/>
            <a:ext cx="4338735" cy="410717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E2026E9-DE60-95AE-BA1B-A881DEC1405E}"/>
              </a:ext>
            </a:extLst>
          </p:cNvPr>
          <p:cNvCxnSpPr>
            <a:endCxn id="16" idx="2"/>
          </p:cNvCxnSpPr>
          <p:nvPr/>
        </p:nvCxnSpPr>
        <p:spPr>
          <a:xfrm flipH="1">
            <a:off x="7726982" y="4665345"/>
            <a:ext cx="77803" cy="99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71B81C0-B89A-5684-E294-7CA93AC28BC3}"/>
              </a:ext>
            </a:extLst>
          </p:cNvPr>
          <p:cNvCxnSpPr>
            <a:endCxn id="17" idx="2"/>
          </p:cNvCxnSpPr>
          <p:nvPr/>
        </p:nvCxnSpPr>
        <p:spPr>
          <a:xfrm flipV="1">
            <a:off x="4471035" y="1796299"/>
            <a:ext cx="96130" cy="97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C216027-7794-FD37-9A73-89EA73F52BA3}"/>
              </a:ext>
            </a:extLst>
          </p:cNvPr>
          <p:cNvSpPr txBox="1">
            <a:spLocks/>
          </p:cNvSpPr>
          <p:nvPr/>
        </p:nvSpPr>
        <p:spPr>
          <a:xfrm>
            <a:off x="1729328" y="3891094"/>
            <a:ext cx="2117912" cy="389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940E229-70B5-EA92-8914-0B48B6B137BF}"/>
              </a:ext>
            </a:extLst>
          </p:cNvPr>
          <p:cNvSpPr txBox="1">
            <a:spLocks/>
          </p:cNvSpPr>
          <p:nvPr/>
        </p:nvSpPr>
        <p:spPr>
          <a:xfrm>
            <a:off x="7929104" y="3006376"/>
            <a:ext cx="3040211" cy="57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ym typeface="Wingdings" panose="05000000000000000000" pitchFamily="2" charset="2"/>
              </a:rPr>
              <a:t>Clockwise Rotation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5780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mph" presetSubtype="204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3d.view.rotation.z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6" grpId="0" animBg="1"/>
      <p:bldP spid="17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AC6F-541F-39AC-E6AE-06C7F284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baseline="-25000" dirty="0"/>
              <a:t>1</a:t>
            </a:r>
            <a:r>
              <a:rPr lang="en-US" dirty="0"/>
              <a:t>-ATPase: Gamma Shaft’s Rotational Motion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A556B-2AF3-EE8E-ECFF-80D3A4FAB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pPr/>
              <a:t>10</a:t>
            </a:fld>
            <a:endParaRPr lang="en-S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560882-0BBF-AA98-23C6-B103095AAB2B}"/>
              </a:ext>
            </a:extLst>
          </p:cNvPr>
          <p:cNvSpPr/>
          <p:nvPr/>
        </p:nvSpPr>
        <p:spPr>
          <a:xfrm>
            <a:off x="4137212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The TASAM Model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F373A4-B248-30BA-D4FC-A29135FCEFF8}"/>
              </a:ext>
            </a:extLst>
          </p:cNvPr>
          <p:cNvSpPr/>
          <p:nvPr/>
        </p:nvSpPr>
        <p:spPr>
          <a:xfrm>
            <a:off x="85165" y="6364940"/>
            <a:ext cx="3917576" cy="233082"/>
          </a:xfrm>
          <a:prstGeom prst="rect">
            <a:avLst/>
          </a:prstGeom>
          <a:solidFill>
            <a:srgbClr val="E68A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What is ATPase?</a:t>
            </a:r>
            <a:endParaRPr lang="en-SG" sz="14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BE9243-894D-3C30-77AE-31148BFA282F}"/>
              </a:ext>
            </a:extLst>
          </p:cNvPr>
          <p:cNvSpPr/>
          <p:nvPr/>
        </p:nvSpPr>
        <p:spPr>
          <a:xfrm>
            <a:off x="8189259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Substantiating the W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0A64794-BD7D-58C2-0E14-EFA04FE65F7D}"/>
              </a:ext>
            </a:extLst>
          </p:cNvPr>
          <p:cNvSpPr txBox="1">
            <a:spLocks/>
          </p:cNvSpPr>
          <p:nvPr/>
        </p:nvSpPr>
        <p:spPr>
          <a:xfrm>
            <a:off x="4137212" y="5266606"/>
            <a:ext cx="3886200" cy="389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F</a:t>
            </a:r>
            <a:r>
              <a:rPr lang="en-US" sz="2000" baseline="-25000" dirty="0"/>
              <a:t>1</a:t>
            </a:r>
            <a:r>
              <a:rPr lang="en-US" sz="2000" dirty="0"/>
              <a:t>-ATPase</a:t>
            </a:r>
            <a:r>
              <a:rPr lang="en-US" sz="2000" baseline="30000" dirty="0"/>
              <a:t>*</a:t>
            </a:r>
            <a:r>
              <a:rPr lang="en-US" sz="2000" dirty="0"/>
              <a:t> </a:t>
            </a:r>
          </a:p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1200" dirty="0"/>
              <a:t>(Made in Microsoft Paint3D)</a:t>
            </a:r>
            <a:endParaRPr lang="en-SG" sz="12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96D6172-33D8-59DA-0F32-CA15C92E4D1F}"/>
              </a:ext>
            </a:extLst>
          </p:cNvPr>
          <p:cNvSpPr txBox="1">
            <a:spLocks/>
          </p:cNvSpPr>
          <p:nvPr/>
        </p:nvSpPr>
        <p:spPr>
          <a:xfrm>
            <a:off x="4182633" y="6620979"/>
            <a:ext cx="3826734" cy="233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*Multiple components are not drawn for simplicity</a:t>
            </a:r>
            <a:endParaRPr lang="en-SG" sz="1600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105FB3B7-E388-5A0F-8E31-0A74ED26FB96}"/>
              </a:ext>
            </a:extLst>
          </p:cNvPr>
          <p:cNvSpPr txBox="1">
            <a:spLocks/>
          </p:cNvSpPr>
          <p:nvPr/>
        </p:nvSpPr>
        <p:spPr>
          <a:xfrm>
            <a:off x="682937" y="2989238"/>
            <a:ext cx="3040211" cy="57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>
                <a:sym typeface="Wingdings" panose="05000000000000000000" pitchFamily="2" charset="2"/>
              </a:rPr>
              <a:t>ATP Synthesis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557C9EEB-970D-09C4-C256-0849A216EE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05267" y="3080102"/>
                <a:ext cx="1323933" cy="38945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-subunit</a:t>
                </a:r>
              </a:p>
            </p:txBody>
          </p:sp>
        </mc:Choice>
        <mc:Fallback xmlns="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557C9EEB-970D-09C4-C256-0849A216E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267" y="3080102"/>
                <a:ext cx="1323933" cy="389451"/>
              </a:xfrm>
              <a:prstGeom prst="rect">
                <a:avLst/>
              </a:prstGeom>
              <a:blipFill>
                <a:blip r:embed="rId2"/>
                <a:stretch>
                  <a:fillRect t="-10938" r="-2765" b="-2656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3D Model 6">
                <a:extLst>
                  <a:ext uri="{FF2B5EF4-FFF2-40B4-BE49-F238E27FC236}">
                    <a16:creationId xmlns:a16="http://schemas.microsoft.com/office/drawing/2014/main" id="{F3792E21-58EA-BFA9-0BA3-72E814B0B6F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20935255">
              <a:off x="4171415" y="1419073"/>
              <a:ext cx="3792857" cy="3721067"/>
            </p:xfrm>
            <a:graphic>
              <a:graphicData uri="http://schemas.microsoft.com/office/drawing/2017/model3d">
                <am3d:model3d r:embed="rId3">
                  <am3d:spPr>
                    <a:xfrm rot="20935255">
                      <a:off x="0" y="0"/>
                      <a:ext cx="3792857" cy="3721067"/>
                    </a:xfrm>
                    <a:prstGeom prst="rect">
                      <a:avLst/>
                    </a:prstGeom>
                  </am3d:spPr>
                  <am3d:camera>
                    <am3d:pos x="0" y="0" z="7348043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650251" d="1000000"/>
                    <am3d:preTrans dx="75331" dy="-42097515" dz="-37979852"/>
                    <am3d:scale>
                      <am3d:sx n="1000000" d="1000000"/>
                      <am3d:sy n="1000000" d="1000000"/>
                      <am3d:sz n="1000000" d="1000000"/>
                    </am3d:scale>
                    <am3d:rot ax="540000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673620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Model 6">
                <a:extLst>
                  <a:ext uri="{FF2B5EF4-FFF2-40B4-BE49-F238E27FC236}">
                    <a16:creationId xmlns:a16="http://schemas.microsoft.com/office/drawing/2014/main" id="{F3792E21-58EA-BFA9-0BA3-72E814B0B6F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935255">
                <a:off x="4171415" y="1419073"/>
                <a:ext cx="3792857" cy="3721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" name="3D Model 7">
                <a:extLst>
                  <a:ext uri="{FF2B5EF4-FFF2-40B4-BE49-F238E27FC236}">
                    <a16:creationId xmlns:a16="http://schemas.microsoft.com/office/drawing/2014/main" id="{EDDECF25-2178-2A2D-64A2-AE90C09FE9C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429295" y="2387042"/>
              <a:ext cx="1351743" cy="1504052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1351743" cy="1504052"/>
                    </a:xfrm>
                    <a:prstGeom prst="rect">
                      <a:avLst/>
                    </a:prstGeom>
                  </am3d:spPr>
                  <am3d:camera>
                    <am3d:pos x="0" y="0" z="5063644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849004" d="1000000"/>
                    <am3d:preTrans dx="493459" dy="-21797166" dz="-23574198"/>
                    <am3d:scale>
                      <am3d:sx n="1000000" d="1000000"/>
                      <am3d:sy n="1000000" d="1000000"/>
                      <am3d:sz n="1000000" d="1000000"/>
                    </am3d:scale>
                    <am3d:rot ax="54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506427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3D Model 7">
                <a:extLst>
                  <a:ext uri="{FF2B5EF4-FFF2-40B4-BE49-F238E27FC236}">
                    <a16:creationId xmlns:a16="http://schemas.microsoft.com/office/drawing/2014/main" id="{EDDECF25-2178-2A2D-64A2-AE90C09FE9C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29295" y="2387042"/>
                <a:ext cx="1351743" cy="1504052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1253CAF6-EF21-C2E1-84ED-8F901EE80AFA}"/>
              </a:ext>
            </a:extLst>
          </p:cNvPr>
          <p:cNvGrpSpPr/>
          <p:nvPr/>
        </p:nvGrpSpPr>
        <p:grpSpPr>
          <a:xfrm flipV="1">
            <a:off x="3910944" y="1298868"/>
            <a:ext cx="4338735" cy="4107175"/>
            <a:chOff x="3910944" y="1298868"/>
            <a:chExt cx="4338735" cy="4107175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22A41DAE-035F-62F3-9AFA-C7AE20AB8F67}"/>
                </a:ext>
              </a:extLst>
            </p:cNvPr>
            <p:cNvSpPr/>
            <p:nvPr/>
          </p:nvSpPr>
          <p:spPr>
            <a:xfrm rot="2437138">
              <a:off x="3910944" y="1298868"/>
              <a:ext cx="4338735" cy="4107175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E2026E9-DE60-95AE-BA1B-A881DEC1405E}"/>
                </a:ext>
              </a:extLst>
            </p:cNvPr>
            <p:cNvCxnSpPr>
              <a:endCxn id="16" idx="2"/>
            </p:cNvCxnSpPr>
            <p:nvPr/>
          </p:nvCxnSpPr>
          <p:spPr>
            <a:xfrm flipH="1">
              <a:off x="7726982" y="4665345"/>
              <a:ext cx="77803" cy="994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0B0D157-E18B-F33A-2E29-03F209A9142B}"/>
              </a:ext>
            </a:extLst>
          </p:cNvPr>
          <p:cNvGrpSpPr/>
          <p:nvPr/>
        </p:nvGrpSpPr>
        <p:grpSpPr>
          <a:xfrm flipV="1">
            <a:off x="4023585" y="1184504"/>
            <a:ext cx="4107175" cy="4338735"/>
            <a:chOff x="4023585" y="1184504"/>
            <a:chExt cx="4107175" cy="4338735"/>
          </a:xfrm>
        </p:grpSpPr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2B2722A3-365E-E80C-F453-242C4D6CFAE7}"/>
                </a:ext>
              </a:extLst>
            </p:cNvPr>
            <p:cNvSpPr/>
            <p:nvPr/>
          </p:nvSpPr>
          <p:spPr>
            <a:xfrm rot="2753299" flipH="1" flipV="1">
              <a:off x="3907805" y="1300284"/>
              <a:ext cx="4338735" cy="4107175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71B81C0-B89A-5684-E294-7CA93AC28BC3}"/>
                </a:ext>
              </a:extLst>
            </p:cNvPr>
            <p:cNvCxnSpPr>
              <a:endCxn id="17" idx="2"/>
            </p:cNvCxnSpPr>
            <p:nvPr/>
          </p:nvCxnSpPr>
          <p:spPr>
            <a:xfrm flipV="1">
              <a:off x="4471035" y="1796299"/>
              <a:ext cx="96130" cy="972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940E229-70B5-EA92-8914-0B48B6B137BF}"/>
              </a:ext>
            </a:extLst>
          </p:cNvPr>
          <p:cNvSpPr txBox="1">
            <a:spLocks/>
          </p:cNvSpPr>
          <p:nvPr/>
        </p:nvSpPr>
        <p:spPr>
          <a:xfrm>
            <a:off x="7929104" y="3006376"/>
            <a:ext cx="3917576" cy="57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ym typeface="Wingdings" panose="05000000000000000000" pitchFamily="2" charset="2"/>
              </a:rPr>
              <a:t>Counter-Clockwise Rotation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4192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mph" presetSubtype="409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3d.view.rotation.z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AC6F-541F-39AC-E6AE-06C7F284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baseline="-25000" dirty="0"/>
              <a:t>1</a:t>
            </a:r>
            <a:r>
              <a:rPr lang="en-US" dirty="0"/>
              <a:t>-ATPase: 120° Step Rotation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A556B-2AF3-EE8E-ECFF-80D3A4FAB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pPr/>
              <a:t>11</a:t>
            </a:fld>
            <a:endParaRPr lang="en-S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560882-0BBF-AA98-23C6-B103095AAB2B}"/>
              </a:ext>
            </a:extLst>
          </p:cNvPr>
          <p:cNvSpPr/>
          <p:nvPr/>
        </p:nvSpPr>
        <p:spPr>
          <a:xfrm>
            <a:off x="4137212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The TASAM Model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F373A4-B248-30BA-D4FC-A29135FCEFF8}"/>
              </a:ext>
            </a:extLst>
          </p:cNvPr>
          <p:cNvSpPr/>
          <p:nvPr/>
        </p:nvSpPr>
        <p:spPr>
          <a:xfrm>
            <a:off x="85165" y="6364940"/>
            <a:ext cx="3917576" cy="233082"/>
          </a:xfrm>
          <a:prstGeom prst="rect">
            <a:avLst/>
          </a:prstGeom>
          <a:solidFill>
            <a:srgbClr val="E68A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What is ATPase?</a:t>
            </a:r>
            <a:endParaRPr lang="en-SG" sz="14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BE9243-894D-3C30-77AE-31148BFA282F}"/>
              </a:ext>
            </a:extLst>
          </p:cNvPr>
          <p:cNvSpPr/>
          <p:nvPr/>
        </p:nvSpPr>
        <p:spPr>
          <a:xfrm>
            <a:off x="8189259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Substantiating the W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0A64794-BD7D-58C2-0E14-EFA04FE65F7D}"/>
              </a:ext>
            </a:extLst>
          </p:cNvPr>
          <p:cNvSpPr txBox="1">
            <a:spLocks/>
          </p:cNvSpPr>
          <p:nvPr/>
        </p:nvSpPr>
        <p:spPr>
          <a:xfrm>
            <a:off x="4137212" y="5266606"/>
            <a:ext cx="3886200" cy="389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F</a:t>
            </a:r>
            <a:r>
              <a:rPr lang="en-US" sz="2000" baseline="-25000" dirty="0"/>
              <a:t>1</a:t>
            </a:r>
            <a:r>
              <a:rPr lang="en-US" sz="2000" dirty="0"/>
              <a:t>-ATPase</a:t>
            </a:r>
            <a:r>
              <a:rPr lang="en-US" sz="2000" baseline="30000" dirty="0"/>
              <a:t>*</a:t>
            </a:r>
            <a:r>
              <a:rPr lang="en-US" sz="2000" dirty="0"/>
              <a:t> </a:t>
            </a:r>
          </a:p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1200" dirty="0"/>
              <a:t>(Made in Microsoft Paint3D)</a:t>
            </a:r>
            <a:endParaRPr lang="en-SG" sz="12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96D6172-33D8-59DA-0F32-CA15C92E4D1F}"/>
              </a:ext>
            </a:extLst>
          </p:cNvPr>
          <p:cNvSpPr txBox="1">
            <a:spLocks/>
          </p:cNvSpPr>
          <p:nvPr/>
        </p:nvSpPr>
        <p:spPr>
          <a:xfrm>
            <a:off x="4182633" y="6620979"/>
            <a:ext cx="3826734" cy="233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*Multiple components are not drawn for simplicity</a:t>
            </a:r>
            <a:endParaRPr lang="en-SG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557C9EEB-970D-09C4-C256-0849A216EE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05267" y="3080102"/>
                <a:ext cx="1323933" cy="38945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-subunit</a:t>
                </a:r>
              </a:p>
            </p:txBody>
          </p:sp>
        </mc:Choice>
        <mc:Fallback xmlns="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557C9EEB-970D-09C4-C256-0849A216E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267" y="3080102"/>
                <a:ext cx="1323933" cy="389451"/>
              </a:xfrm>
              <a:prstGeom prst="rect">
                <a:avLst/>
              </a:prstGeom>
              <a:blipFill>
                <a:blip r:embed="rId2"/>
                <a:stretch>
                  <a:fillRect t="-10938" r="-2765" b="-2656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3D Model 6">
                <a:extLst>
                  <a:ext uri="{FF2B5EF4-FFF2-40B4-BE49-F238E27FC236}">
                    <a16:creationId xmlns:a16="http://schemas.microsoft.com/office/drawing/2014/main" id="{F3792E21-58EA-BFA9-0BA3-72E814B0B6F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90290865"/>
                  </p:ext>
                </p:extLst>
              </p:nvPr>
            </p:nvGraphicFramePr>
            <p:xfrm rot="21216355">
              <a:off x="4228819" y="1406597"/>
              <a:ext cx="3792857" cy="3721067"/>
            </p:xfrm>
            <a:graphic>
              <a:graphicData uri="http://schemas.microsoft.com/office/drawing/2017/model3d">
                <am3d:model3d r:embed="rId3">
                  <am3d:spPr>
                    <a:xfrm rot="21216355">
                      <a:off x="0" y="0"/>
                      <a:ext cx="3792857" cy="3721067"/>
                    </a:xfrm>
                    <a:prstGeom prst="rect">
                      <a:avLst/>
                    </a:prstGeom>
                  </am3d:spPr>
                  <am3d:camera>
                    <am3d:pos x="0" y="0" z="7348043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650251" d="1000000"/>
                    <am3d:preTrans dx="75331" dy="-42097515" dz="-37979852"/>
                    <am3d:scale>
                      <am3d:sx n="1000000" d="1000000"/>
                      <am3d:sy n="1000000" d="1000000"/>
                      <am3d:sz n="1000000" d="1000000"/>
                    </am3d:scale>
                    <am3d:rot ax="540000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673620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Model 6">
                <a:extLst>
                  <a:ext uri="{FF2B5EF4-FFF2-40B4-BE49-F238E27FC236}">
                    <a16:creationId xmlns:a16="http://schemas.microsoft.com/office/drawing/2014/main" id="{F3792E21-58EA-BFA9-0BA3-72E814B0B6F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1216355">
                <a:off x="4228819" y="1406597"/>
                <a:ext cx="3792857" cy="3721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" name="3D Model 7">
                <a:extLst>
                  <a:ext uri="{FF2B5EF4-FFF2-40B4-BE49-F238E27FC236}">
                    <a16:creationId xmlns:a16="http://schemas.microsoft.com/office/drawing/2014/main" id="{EDDECF25-2178-2A2D-64A2-AE90C09FE9C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94784937"/>
                  </p:ext>
                </p:extLst>
              </p:nvPr>
            </p:nvGraphicFramePr>
            <p:xfrm rot="1654268">
              <a:off x="5518945" y="2396007"/>
              <a:ext cx="1351743" cy="1504052"/>
            </p:xfrm>
            <a:graphic>
              <a:graphicData uri="http://schemas.microsoft.com/office/drawing/2017/model3d">
                <am3d:model3d r:embed="rId5">
                  <am3d:spPr>
                    <a:xfrm rot="1654268">
                      <a:off x="0" y="0"/>
                      <a:ext cx="1351743" cy="1504052"/>
                    </a:xfrm>
                    <a:prstGeom prst="rect">
                      <a:avLst/>
                    </a:prstGeom>
                  </am3d:spPr>
                  <am3d:camera>
                    <am3d:pos x="0" y="0" z="5063644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849004" d="1000000"/>
                    <am3d:preTrans dx="493459" dy="-21797166" dz="-23574198"/>
                    <am3d:scale>
                      <am3d:sx n="1000000" d="1000000"/>
                      <am3d:sy n="1000000" d="1000000"/>
                      <am3d:sz n="1000000" d="1000000"/>
                    </am3d:scale>
                    <am3d:rot ax="54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506427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3D Model 7">
                <a:extLst>
                  <a:ext uri="{FF2B5EF4-FFF2-40B4-BE49-F238E27FC236}">
                    <a16:creationId xmlns:a16="http://schemas.microsoft.com/office/drawing/2014/main" id="{EDDECF25-2178-2A2D-64A2-AE90C09FE9C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654268">
                <a:off x="5518945" y="2396007"/>
                <a:ext cx="1351743" cy="1504052"/>
              </a:xfrm>
              <a:prstGeom prst="rect">
                <a:avLst/>
              </a:prstGeom>
            </p:spPr>
          </p:pic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DCA7BB4-FA9A-5B21-DE08-84531F0A7C2C}"/>
              </a:ext>
            </a:extLst>
          </p:cNvPr>
          <p:cNvCxnSpPr>
            <a:cxnSpLocks/>
          </p:cNvCxnSpPr>
          <p:nvPr/>
        </p:nvCxnSpPr>
        <p:spPr>
          <a:xfrm flipV="1">
            <a:off x="6134175" y="2175651"/>
            <a:ext cx="1920613" cy="105557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CAE63D-5415-B7E5-702B-FF1426AB7047}"/>
              </a:ext>
            </a:extLst>
          </p:cNvPr>
          <p:cNvCxnSpPr>
            <a:cxnSpLocks/>
          </p:cNvCxnSpPr>
          <p:nvPr/>
        </p:nvCxnSpPr>
        <p:spPr>
          <a:xfrm flipV="1">
            <a:off x="6174529" y="3231229"/>
            <a:ext cx="2318" cy="176173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D220AEE-7E33-8804-88B8-E437DA06D08A}"/>
              </a:ext>
            </a:extLst>
          </p:cNvPr>
          <p:cNvCxnSpPr>
            <a:cxnSpLocks/>
          </p:cNvCxnSpPr>
          <p:nvPr/>
        </p:nvCxnSpPr>
        <p:spPr>
          <a:xfrm>
            <a:off x="4213113" y="2155785"/>
            <a:ext cx="1939421" cy="1092597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>
            <a:extLst>
              <a:ext uri="{FF2B5EF4-FFF2-40B4-BE49-F238E27FC236}">
                <a16:creationId xmlns:a16="http://schemas.microsoft.com/office/drawing/2014/main" id="{A4D93E00-9328-F8CC-F0FC-DD364CA3EEAB}"/>
              </a:ext>
            </a:extLst>
          </p:cNvPr>
          <p:cNvSpPr/>
          <p:nvPr/>
        </p:nvSpPr>
        <p:spPr>
          <a:xfrm rot="4045917">
            <a:off x="5834142" y="2887903"/>
            <a:ext cx="595430" cy="597010"/>
          </a:xfrm>
          <a:prstGeom prst="arc">
            <a:avLst>
              <a:gd name="adj1" fmla="val 16283349"/>
              <a:gd name="adj2" fmla="val 8745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B682E29-C4B6-0DA8-5B67-3430F4B3519E}"/>
              </a:ext>
            </a:extLst>
          </p:cNvPr>
          <p:cNvSpPr txBox="1">
            <a:spLocks/>
          </p:cNvSpPr>
          <p:nvPr/>
        </p:nvSpPr>
        <p:spPr>
          <a:xfrm>
            <a:off x="6126731" y="3127810"/>
            <a:ext cx="790060" cy="57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100" dirty="0">
                <a:sym typeface="Wingdings" panose="05000000000000000000" pitchFamily="2" charset="2"/>
              </a:rPr>
              <a:t>120°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764321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AC6F-541F-39AC-E6AE-06C7F284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baseline="-25000" dirty="0"/>
              <a:t>1</a:t>
            </a:r>
            <a:r>
              <a:rPr lang="en-US" dirty="0"/>
              <a:t>-ATPase: 120° Step Rotation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A556B-2AF3-EE8E-ECFF-80D3A4FAB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pPr/>
              <a:t>12</a:t>
            </a:fld>
            <a:endParaRPr lang="en-S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560882-0BBF-AA98-23C6-B103095AAB2B}"/>
              </a:ext>
            </a:extLst>
          </p:cNvPr>
          <p:cNvSpPr/>
          <p:nvPr/>
        </p:nvSpPr>
        <p:spPr>
          <a:xfrm>
            <a:off x="4137212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The TASAM Model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F373A4-B248-30BA-D4FC-A29135FCEFF8}"/>
              </a:ext>
            </a:extLst>
          </p:cNvPr>
          <p:cNvSpPr/>
          <p:nvPr/>
        </p:nvSpPr>
        <p:spPr>
          <a:xfrm>
            <a:off x="85165" y="6364940"/>
            <a:ext cx="3917576" cy="233082"/>
          </a:xfrm>
          <a:prstGeom prst="rect">
            <a:avLst/>
          </a:prstGeom>
          <a:solidFill>
            <a:srgbClr val="E68A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What is ATPase?</a:t>
            </a:r>
            <a:endParaRPr lang="en-SG" sz="14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BE9243-894D-3C30-77AE-31148BFA282F}"/>
              </a:ext>
            </a:extLst>
          </p:cNvPr>
          <p:cNvSpPr/>
          <p:nvPr/>
        </p:nvSpPr>
        <p:spPr>
          <a:xfrm>
            <a:off x="8189259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Substantiating the W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0A64794-BD7D-58C2-0E14-EFA04FE65F7D}"/>
              </a:ext>
            </a:extLst>
          </p:cNvPr>
          <p:cNvSpPr txBox="1">
            <a:spLocks/>
          </p:cNvSpPr>
          <p:nvPr/>
        </p:nvSpPr>
        <p:spPr>
          <a:xfrm>
            <a:off x="4137212" y="5266606"/>
            <a:ext cx="3886200" cy="389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F</a:t>
            </a:r>
            <a:r>
              <a:rPr lang="en-US" sz="2000" baseline="-25000" dirty="0"/>
              <a:t>1</a:t>
            </a:r>
            <a:r>
              <a:rPr lang="en-US" sz="2000" dirty="0"/>
              <a:t>-ATPase</a:t>
            </a:r>
            <a:r>
              <a:rPr lang="en-US" sz="2000" baseline="30000" dirty="0"/>
              <a:t>*</a:t>
            </a:r>
            <a:r>
              <a:rPr lang="en-US" sz="2000" dirty="0"/>
              <a:t> </a:t>
            </a:r>
          </a:p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1200" dirty="0"/>
              <a:t>(Made in Microsoft Paint3D)</a:t>
            </a:r>
            <a:endParaRPr lang="en-SG" sz="12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96D6172-33D8-59DA-0F32-CA15C92E4D1F}"/>
              </a:ext>
            </a:extLst>
          </p:cNvPr>
          <p:cNvSpPr txBox="1">
            <a:spLocks/>
          </p:cNvSpPr>
          <p:nvPr/>
        </p:nvSpPr>
        <p:spPr>
          <a:xfrm>
            <a:off x="4182633" y="6620979"/>
            <a:ext cx="3826734" cy="233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*Multiple components are not drawn for simplicity</a:t>
            </a:r>
            <a:endParaRPr lang="en-SG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557C9EEB-970D-09C4-C256-0849A216EE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05267" y="3080102"/>
                <a:ext cx="1323933" cy="38945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-subunit</a:t>
                </a:r>
              </a:p>
            </p:txBody>
          </p:sp>
        </mc:Choice>
        <mc:Fallback xmlns="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557C9EEB-970D-09C4-C256-0849A216E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267" y="3080102"/>
                <a:ext cx="1323933" cy="389451"/>
              </a:xfrm>
              <a:prstGeom prst="rect">
                <a:avLst/>
              </a:prstGeom>
              <a:blipFill>
                <a:blip r:embed="rId2"/>
                <a:stretch>
                  <a:fillRect t="-10938" r="-2765" b="-2656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3D Model 6">
                <a:extLst>
                  <a:ext uri="{FF2B5EF4-FFF2-40B4-BE49-F238E27FC236}">
                    <a16:creationId xmlns:a16="http://schemas.microsoft.com/office/drawing/2014/main" id="{F3792E21-58EA-BFA9-0BA3-72E814B0B6F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21216355">
              <a:off x="4228819" y="1406597"/>
              <a:ext cx="3792857" cy="3721067"/>
            </p:xfrm>
            <a:graphic>
              <a:graphicData uri="http://schemas.microsoft.com/office/drawing/2017/model3d">
                <am3d:model3d r:embed="rId3">
                  <am3d:spPr>
                    <a:xfrm rot="21216355">
                      <a:off x="0" y="0"/>
                      <a:ext cx="3792857" cy="3721067"/>
                    </a:xfrm>
                    <a:prstGeom prst="rect">
                      <a:avLst/>
                    </a:prstGeom>
                  </am3d:spPr>
                  <am3d:camera>
                    <am3d:pos x="0" y="0" z="7348043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650251" d="1000000"/>
                    <am3d:preTrans dx="75331" dy="-42097515" dz="-37979852"/>
                    <am3d:scale>
                      <am3d:sx n="1000000" d="1000000"/>
                      <am3d:sy n="1000000" d="1000000"/>
                      <am3d:sz n="1000000" d="1000000"/>
                    </am3d:scale>
                    <am3d:rot ax="540000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673620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Model 6">
                <a:extLst>
                  <a:ext uri="{FF2B5EF4-FFF2-40B4-BE49-F238E27FC236}">
                    <a16:creationId xmlns:a16="http://schemas.microsoft.com/office/drawing/2014/main" id="{F3792E21-58EA-BFA9-0BA3-72E814B0B6F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1216355">
                <a:off x="4228819" y="1406597"/>
                <a:ext cx="3792857" cy="3721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" name="3D Model 7">
                <a:extLst>
                  <a:ext uri="{FF2B5EF4-FFF2-40B4-BE49-F238E27FC236}">
                    <a16:creationId xmlns:a16="http://schemas.microsoft.com/office/drawing/2014/main" id="{EDDECF25-2178-2A2D-64A2-AE90C09FE9C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22068424"/>
                  </p:ext>
                </p:extLst>
              </p:nvPr>
            </p:nvGraphicFramePr>
            <p:xfrm rot="8429234">
              <a:off x="5518945" y="2528087"/>
              <a:ext cx="1351743" cy="1504052"/>
            </p:xfrm>
            <a:graphic>
              <a:graphicData uri="http://schemas.microsoft.com/office/drawing/2017/model3d">
                <am3d:model3d r:embed="rId5">
                  <am3d:spPr>
                    <a:xfrm rot="8429234">
                      <a:off x="0" y="0"/>
                      <a:ext cx="1351743" cy="1504052"/>
                    </a:xfrm>
                    <a:prstGeom prst="rect">
                      <a:avLst/>
                    </a:prstGeom>
                  </am3d:spPr>
                  <am3d:camera>
                    <am3d:pos x="0" y="0" z="5063644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849004" d="1000000"/>
                    <am3d:preTrans dx="493459" dy="-21797166" dz="-23574198"/>
                    <am3d:scale>
                      <am3d:sx n="1000000" d="1000000"/>
                      <am3d:sy n="1000000" d="1000000"/>
                      <am3d:sz n="1000000" d="1000000"/>
                    </am3d:scale>
                    <am3d:rot ax="54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506427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3D Model 7">
                <a:extLst>
                  <a:ext uri="{FF2B5EF4-FFF2-40B4-BE49-F238E27FC236}">
                    <a16:creationId xmlns:a16="http://schemas.microsoft.com/office/drawing/2014/main" id="{EDDECF25-2178-2A2D-64A2-AE90C09FE9C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8429234">
                <a:off x="5518945" y="2528087"/>
                <a:ext cx="1351743" cy="1504052"/>
              </a:xfrm>
              <a:prstGeom prst="rect">
                <a:avLst/>
              </a:prstGeom>
            </p:spPr>
          </p:pic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DCA7BB4-FA9A-5B21-DE08-84531F0A7C2C}"/>
              </a:ext>
            </a:extLst>
          </p:cNvPr>
          <p:cNvCxnSpPr>
            <a:cxnSpLocks/>
          </p:cNvCxnSpPr>
          <p:nvPr/>
        </p:nvCxnSpPr>
        <p:spPr>
          <a:xfrm flipV="1">
            <a:off x="6134175" y="2175651"/>
            <a:ext cx="1920613" cy="105557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CAE63D-5415-B7E5-702B-FF1426AB7047}"/>
              </a:ext>
            </a:extLst>
          </p:cNvPr>
          <p:cNvCxnSpPr>
            <a:cxnSpLocks/>
          </p:cNvCxnSpPr>
          <p:nvPr/>
        </p:nvCxnSpPr>
        <p:spPr>
          <a:xfrm flipV="1">
            <a:off x="6174529" y="3231229"/>
            <a:ext cx="2318" cy="176173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D220AEE-7E33-8804-88B8-E437DA06D08A}"/>
              </a:ext>
            </a:extLst>
          </p:cNvPr>
          <p:cNvCxnSpPr>
            <a:cxnSpLocks/>
          </p:cNvCxnSpPr>
          <p:nvPr/>
        </p:nvCxnSpPr>
        <p:spPr>
          <a:xfrm>
            <a:off x="4213113" y="2155785"/>
            <a:ext cx="1939421" cy="1092597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>
            <a:extLst>
              <a:ext uri="{FF2B5EF4-FFF2-40B4-BE49-F238E27FC236}">
                <a16:creationId xmlns:a16="http://schemas.microsoft.com/office/drawing/2014/main" id="{A4D93E00-9328-F8CC-F0FC-DD364CA3EEAB}"/>
              </a:ext>
            </a:extLst>
          </p:cNvPr>
          <p:cNvSpPr/>
          <p:nvPr/>
        </p:nvSpPr>
        <p:spPr>
          <a:xfrm rot="4045917">
            <a:off x="5834142" y="2887903"/>
            <a:ext cx="595430" cy="597010"/>
          </a:xfrm>
          <a:prstGeom prst="arc">
            <a:avLst>
              <a:gd name="adj1" fmla="val 16283349"/>
              <a:gd name="adj2" fmla="val 8745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B682E29-C4B6-0DA8-5B67-3430F4B3519E}"/>
              </a:ext>
            </a:extLst>
          </p:cNvPr>
          <p:cNvSpPr txBox="1">
            <a:spLocks/>
          </p:cNvSpPr>
          <p:nvPr/>
        </p:nvSpPr>
        <p:spPr>
          <a:xfrm>
            <a:off x="6126731" y="3127810"/>
            <a:ext cx="790060" cy="57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100" dirty="0">
                <a:sym typeface="Wingdings" panose="05000000000000000000" pitchFamily="2" charset="2"/>
              </a:rPr>
              <a:t>120°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04502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AC6F-541F-39AC-E6AE-06C7F284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baseline="-25000" dirty="0"/>
              <a:t>1</a:t>
            </a:r>
            <a:r>
              <a:rPr lang="en-US" dirty="0"/>
              <a:t>-ATPase: 120° Step Rotation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A556B-2AF3-EE8E-ECFF-80D3A4FAB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pPr/>
              <a:t>13</a:t>
            </a:fld>
            <a:endParaRPr lang="en-S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560882-0BBF-AA98-23C6-B103095AAB2B}"/>
              </a:ext>
            </a:extLst>
          </p:cNvPr>
          <p:cNvSpPr/>
          <p:nvPr/>
        </p:nvSpPr>
        <p:spPr>
          <a:xfrm>
            <a:off x="4137212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The TASAM Model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F373A4-B248-30BA-D4FC-A29135FCEFF8}"/>
              </a:ext>
            </a:extLst>
          </p:cNvPr>
          <p:cNvSpPr/>
          <p:nvPr/>
        </p:nvSpPr>
        <p:spPr>
          <a:xfrm>
            <a:off x="85165" y="6364940"/>
            <a:ext cx="3917576" cy="233082"/>
          </a:xfrm>
          <a:prstGeom prst="rect">
            <a:avLst/>
          </a:prstGeom>
          <a:solidFill>
            <a:srgbClr val="E68A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What is ATPase?</a:t>
            </a:r>
            <a:endParaRPr lang="en-SG" sz="14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BE9243-894D-3C30-77AE-31148BFA282F}"/>
              </a:ext>
            </a:extLst>
          </p:cNvPr>
          <p:cNvSpPr/>
          <p:nvPr/>
        </p:nvSpPr>
        <p:spPr>
          <a:xfrm>
            <a:off x="8189259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Substantiating the W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0A64794-BD7D-58C2-0E14-EFA04FE65F7D}"/>
              </a:ext>
            </a:extLst>
          </p:cNvPr>
          <p:cNvSpPr txBox="1">
            <a:spLocks/>
          </p:cNvSpPr>
          <p:nvPr/>
        </p:nvSpPr>
        <p:spPr>
          <a:xfrm>
            <a:off x="4137212" y="5266606"/>
            <a:ext cx="3886200" cy="389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F</a:t>
            </a:r>
            <a:r>
              <a:rPr lang="en-US" sz="2000" baseline="-25000" dirty="0"/>
              <a:t>1</a:t>
            </a:r>
            <a:r>
              <a:rPr lang="en-US" sz="2000" dirty="0"/>
              <a:t>-ATPase</a:t>
            </a:r>
            <a:r>
              <a:rPr lang="en-US" sz="2000" baseline="30000" dirty="0"/>
              <a:t>*</a:t>
            </a:r>
            <a:r>
              <a:rPr lang="en-US" sz="2000" dirty="0"/>
              <a:t> </a:t>
            </a:r>
          </a:p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1200" dirty="0"/>
              <a:t>(Made in Microsoft Paint3D)</a:t>
            </a:r>
            <a:endParaRPr lang="en-SG" sz="12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96D6172-33D8-59DA-0F32-CA15C92E4D1F}"/>
              </a:ext>
            </a:extLst>
          </p:cNvPr>
          <p:cNvSpPr txBox="1">
            <a:spLocks/>
          </p:cNvSpPr>
          <p:nvPr/>
        </p:nvSpPr>
        <p:spPr>
          <a:xfrm>
            <a:off x="4182633" y="6620979"/>
            <a:ext cx="3826734" cy="233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*Multiple components are not drawn for simplicity</a:t>
            </a:r>
            <a:endParaRPr lang="en-SG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557C9EEB-970D-09C4-C256-0849A216EE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05267" y="3080102"/>
                <a:ext cx="1323933" cy="38945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-subunit</a:t>
                </a:r>
              </a:p>
            </p:txBody>
          </p:sp>
        </mc:Choice>
        <mc:Fallback xmlns="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557C9EEB-970D-09C4-C256-0849A216E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267" y="3080102"/>
                <a:ext cx="1323933" cy="389451"/>
              </a:xfrm>
              <a:prstGeom prst="rect">
                <a:avLst/>
              </a:prstGeom>
              <a:blipFill>
                <a:blip r:embed="rId2"/>
                <a:stretch>
                  <a:fillRect t="-10938" r="-2765" b="-2656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3D Model 6">
                <a:extLst>
                  <a:ext uri="{FF2B5EF4-FFF2-40B4-BE49-F238E27FC236}">
                    <a16:creationId xmlns:a16="http://schemas.microsoft.com/office/drawing/2014/main" id="{F3792E21-58EA-BFA9-0BA3-72E814B0B6F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rot="21216355">
              <a:off x="4228819" y="1406597"/>
              <a:ext cx="3792857" cy="3721067"/>
            </p:xfrm>
            <a:graphic>
              <a:graphicData uri="http://schemas.microsoft.com/office/drawing/2017/model3d">
                <am3d:model3d r:embed="rId3">
                  <am3d:spPr>
                    <a:xfrm rot="21216355">
                      <a:off x="0" y="0"/>
                      <a:ext cx="3792857" cy="3721067"/>
                    </a:xfrm>
                    <a:prstGeom prst="rect">
                      <a:avLst/>
                    </a:prstGeom>
                  </am3d:spPr>
                  <am3d:camera>
                    <am3d:pos x="0" y="0" z="7348043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650251" d="1000000"/>
                    <am3d:preTrans dx="75331" dy="-42097515" dz="-37979852"/>
                    <am3d:scale>
                      <am3d:sx n="1000000" d="1000000"/>
                      <am3d:sy n="1000000" d="1000000"/>
                      <am3d:sz n="1000000" d="1000000"/>
                    </am3d:scale>
                    <am3d:rot ax="540000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673620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Model 6">
                <a:extLst>
                  <a:ext uri="{FF2B5EF4-FFF2-40B4-BE49-F238E27FC236}">
                    <a16:creationId xmlns:a16="http://schemas.microsoft.com/office/drawing/2014/main" id="{F3792E21-58EA-BFA9-0BA3-72E814B0B6F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1216355">
                <a:off x="4228819" y="1406597"/>
                <a:ext cx="3792857" cy="3721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" name="3D Model 7">
                <a:extLst>
                  <a:ext uri="{FF2B5EF4-FFF2-40B4-BE49-F238E27FC236}">
                    <a16:creationId xmlns:a16="http://schemas.microsoft.com/office/drawing/2014/main" id="{EDDECF25-2178-2A2D-64A2-AE90C09FE9C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34225200"/>
                  </p:ext>
                </p:extLst>
              </p:nvPr>
            </p:nvGraphicFramePr>
            <p:xfrm rot="15511892">
              <a:off x="5419885" y="2505227"/>
              <a:ext cx="1351743" cy="1504052"/>
            </p:xfrm>
            <a:graphic>
              <a:graphicData uri="http://schemas.microsoft.com/office/drawing/2017/model3d">
                <am3d:model3d r:embed="rId5">
                  <am3d:spPr>
                    <a:xfrm rot="15511892">
                      <a:off x="0" y="0"/>
                      <a:ext cx="1351743" cy="1504052"/>
                    </a:xfrm>
                    <a:prstGeom prst="rect">
                      <a:avLst/>
                    </a:prstGeom>
                  </am3d:spPr>
                  <am3d:camera>
                    <am3d:pos x="0" y="0" z="5063644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849004" d="1000000"/>
                    <am3d:preTrans dx="493459" dy="-21797166" dz="-23574198"/>
                    <am3d:scale>
                      <am3d:sx n="1000000" d="1000000"/>
                      <am3d:sy n="1000000" d="1000000"/>
                      <am3d:sz n="1000000" d="1000000"/>
                    </am3d:scale>
                    <am3d:rot ax="54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506427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3D Model 7">
                <a:extLst>
                  <a:ext uri="{FF2B5EF4-FFF2-40B4-BE49-F238E27FC236}">
                    <a16:creationId xmlns:a16="http://schemas.microsoft.com/office/drawing/2014/main" id="{EDDECF25-2178-2A2D-64A2-AE90C09FE9C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5511892">
                <a:off x="5419885" y="2505227"/>
                <a:ext cx="1351743" cy="1504052"/>
              </a:xfrm>
              <a:prstGeom prst="rect">
                <a:avLst/>
              </a:prstGeom>
            </p:spPr>
          </p:pic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DCA7BB4-FA9A-5B21-DE08-84531F0A7C2C}"/>
              </a:ext>
            </a:extLst>
          </p:cNvPr>
          <p:cNvCxnSpPr>
            <a:cxnSpLocks/>
          </p:cNvCxnSpPr>
          <p:nvPr/>
        </p:nvCxnSpPr>
        <p:spPr>
          <a:xfrm flipV="1">
            <a:off x="6134175" y="2175651"/>
            <a:ext cx="1920613" cy="105557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CAE63D-5415-B7E5-702B-FF1426AB7047}"/>
              </a:ext>
            </a:extLst>
          </p:cNvPr>
          <p:cNvCxnSpPr>
            <a:cxnSpLocks/>
          </p:cNvCxnSpPr>
          <p:nvPr/>
        </p:nvCxnSpPr>
        <p:spPr>
          <a:xfrm flipV="1">
            <a:off x="6174529" y="3231229"/>
            <a:ext cx="2318" cy="176173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D220AEE-7E33-8804-88B8-E437DA06D08A}"/>
              </a:ext>
            </a:extLst>
          </p:cNvPr>
          <p:cNvCxnSpPr>
            <a:cxnSpLocks/>
          </p:cNvCxnSpPr>
          <p:nvPr/>
        </p:nvCxnSpPr>
        <p:spPr>
          <a:xfrm>
            <a:off x="4213113" y="2155785"/>
            <a:ext cx="1939421" cy="1092597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>
            <a:extLst>
              <a:ext uri="{FF2B5EF4-FFF2-40B4-BE49-F238E27FC236}">
                <a16:creationId xmlns:a16="http://schemas.microsoft.com/office/drawing/2014/main" id="{A4D93E00-9328-F8CC-F0FC-DD364CA3EEAB}"/>
              </a:ext>
            </a:extLst>
          </p:cNvPr>
          <p:cNvSpPr/>
          <p:nvPr/>
        </p:nvSpPr>
        <p:spPr>
          <a:xfrm rot="4045917">
            <a:off x="5834142" y="2887903"/>
            <a:ext cx="595430" cy="597010"/>
          </a:xfrm>
          <a:prstGeom prst="arc">
            <a:avLst>
              <a:gd name="adj1" fmla="val 16283349"/>
              <a:gd name="adj2" fmla="val 8745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B682E29-C4B6-0DA8-5B67-3430F4B3519E}"/>
              </a:ext>
            </a:extLst>
          </p:cNvPr>
          <p:cNvSpPr txBox="1">
            <a:spLocks/>
          </p:cNvSpPr>
          <p:nvPr/>
        </p:nvSpPr>
        <p:spPr>
          <a:xfrm>
            <a:off x="6126731" y="3127810"/>
            <a:ext cx="790060" cy="57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100" dirty="0">
                <a:sym typeface="Wingdings" panose="05000000000000000000" pitchFamily="2" charset="2"/>
              </a:rPr>
              <a:t>120°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24653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AC6F-541F-39AC-E6AE-06C7F284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baseline="-25000" dirty="0"/>
              <a:t>1</a:t>
            </a:r>
            <a:r>
              <a:rPr lang="en-US" dirty="0"/>
              <a:t>-ATPase: 120° Step Rotation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A556B-2AF3-EE8E-ECFF-80D3A4FAB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pPr/>
              <a:t>14</a:t>
            </a:fld>
            <a:endParaRPr lang="en-S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560882-0BBF-AA98-23C6-B103095AAB2B}"/>
              </a:ext>
            </a:extLst>
          </p:cNvPr>
          <p:cNvSpPr/>
          <p:nvPr/>
        </p:nvSpPr>
        <p:spPr>
          <a:xfrm>
            <a:off x="4137212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The TASAM Model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F373A4-B248-30BA-D4FC-A29135FCEFF8}"/>
              </a:ext>
            </a:extLst>
          </p:cNvPr>
          <p:cNvSpPr/>
          <p:nvPr/>
        </p:nvSpPr>
        <p:spPr>
          <a:xfrm>
            <a:off x="85165" y="6364940"/>
            <a:ext cx="3917576" cy="233082"/>
          </a:xfrm>
          <a:prstGeom prst="rect">
            <a:avLst/>
          </a:prstGeom>
          <a:solidFill>
            <a:srgbClr val="E68A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What is ATPase?</a:t>
            </a:r>
            <a:endParaRPr lang="en-SG" sz="14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BE9243-894D-3C30-77AE-31148BFA282F}"/>
              </a:ext>
            </a:extLst>
          </p:cNvPr>
          <p:cNvSpPr/>
          <p:nvPr/>
        </p:nvSpPr>
        <p:spPr>
          <a:xfrm>
            <a:off x="8189259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Substantiating the W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0A64794-BD7D-58C2-0E14-EFA04FE65F7D}"/>
              </a:ext>
            </a:extLst>
          </p:cNvPr>
          <p:cNvSpPr txBox="1">
            <a:spLocks/>
          </p:cNvSpPr>
          <p:nvPr/>
        </p:nvSpPr>
        <p:spPr>
          <a:xfrm>
            <a:off x="7672892" y="5266606"/>
            <a:ext cx="3886200" cy="389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F</a:t>
            </a:r>
            <a:r>
              <a:rPr lang="en-US" sz="2000" baseline="-25000" dirty="0"/>
              <a:t>1</a:t>
            </a:r>
            <a:r>
              <a:rPr lang="en-US" sz="2000" dirty="0"/>
              <a:t>-ATPase</a:t>
            </a:r>
            <a:r>
              <a:rPr lang="en-US" sz="2000" baseline="30000" dirty="0"/>
              <a:t>*</a:t>
            </a:r>
            <a:r>
              <a:rPr lang="en-US" sz="2000" dirty="0"/>
              <a:t> </a:t>
            </a:r>
          </a:p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1200" dirty="0"/>
              <a:t>(Made in Microsoft Paint3D)</a:t>
            </a:r>
            <a:endParaRPr lang="en-SG" sz="12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96D6172-33D8-59DA-0F32-CA15C92E4D1F}"/>
              </a:ext>
            </a:extLst>
          </p:cNvPr>
          <p:cNvSpPr txBox="1">
            <a:spLocks/>
          </p:cNvSpPr>
          <p:nvPr/>
        </p:nvSpPr>
        <p:spPr>
          <a:xfrm>
            <a:off x="4182633" y="6620979"/>
            <a:ext cx="3826734" cy="233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*Multiple components are not drawn for simplicity</a:t>
            </a:r>
            <a:endParaRPr lang="en-SG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557C9EEB-970D-09C4-C256-0849A216EE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40947" y="3080102"/>
                <a:ext cx="1323933" cy="38945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-subunit</a:t>
                </a:r>
              </a:p>
            </p:txBody>
          </p:sp>
        </mc:Choice>
        <mc:Fallback xmlns="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557C9EEB-970D-09C4-C256-0849A216E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947" y="3080102"/>
                <a:ext cx="1323933" cy="389451"/>
              </a:xfrm>
              <a:prstGeom prst="rect">
                <a:avLst/>
              </a:prstGeom>
              <a:blipFill>
                <a:blip r:embed="rId2"/>
                <a:stretch>
                  <a:fillRect t="-10938" r="-2765" b="-2656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3D Model 6">
                <a:extLst>
                  <a:ext uri="{FF2B5EF4-FFF2-40B4-BE49-F238E27FC236}">
                    <a16:creationId xmlns:a16="http://schemas.microsoft.com/office/drawing/2014/main" id="{F3792E21-58EA-BFA9-0BA3-72E814B0B6F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51211260"/>
                  </p:ext>
                </p:extLst>
              </p:nvPr>
            </p:nvGraphicFramePr>
            <p:xfrm rot="21216355">
              <a:off x="7764499" y="1406597"/>
              <a:ext cx="3792857" cy="3721067"/>
            </p:xfrm>
            <a:graphic>
              <a:graphicData uri="http://schemas.microsoft.com/office/drawing/2017/model3d">
                <am3d:model3d r:embed="rId3">
                  <am3d:spPr>
                    <a:xfrm rot="21216355">
                      <a:off x="0" y="0"/>
                      <a:ext cx="3792857" cy="3721067"/>
                    </a:xfrm>
                    <a:prstGeom prst="rect">
                      <a:avLst/>
                    </a:prstGeom>
                  </am3d:spPr>
                  <am3d:camera>
                    <am3d:pos x="0" y="0" z="7348043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650251" d="1000000"/>
                    <am3d:preTrans dx="75331" dy="-42097515" dz="-37979852"/>
                    <am3d:scale>
                      <am3d:sx n="1000000" d="1000000"/>
                      <am3d:sy n="1000000" d="1000000"/>
                      <am3d:sz n="1000000" d="1000000"/>
                    </am3d:scale>
                    <am3d:rot ax="5400000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673620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Model 6">
                <a:extLst>
                  <a:ext uri="{FF2B5EF4-FFF2-40B4-BE49-F238E27FC236}">
                    <a16:creationId xmlns:a16="http://schemas.microsoft.com/office/drawing/2014/main" id="{F3792E21-58EA-BFA9-0BA3-72E814B0B6F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1216355">
                <a:off x="7764499" y="1406597"/>
                <a:ext cx="3792857" cy="3721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" name="3D Model 7">
                <a:extLst>
                  <a:ext uri="{FF2B5EF4-FFF2-40B4-BE49-F238E27FC236}">
                    <a16:creationId xmlns:a16="http://schemas.microsoft.com/office/drawing/2014/main" id="{EDDECF25-2178-2A2D-64A2-AE90C09FE9C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57505081"/>
                  </p:ext>
                </p:extLst>
              </p:nvPr>
            </p:nvGraphicFramePr>
            <p:xfrm rot="1325384">
              <a:off x="9067325" y="2423947"/>
              <a:ext cx="1351743" cy="1504052"/>
            </p:xfrm>
            <a:graphic>
              <a:graphicData uri="http://schemas.microsoft.com/office/drawing/2017/model3d">
                <am3d:model3d r:embed="rId5">
                  <am3d:spPr>
                    <a:xfrm rot="1325384">
                      <a:off x="0" y="0"/>
                      <a:ext cx="1351743" cy="1504052"/>
                    </a:xfrm>
                    <a:prstGeom prst="rect">
                      <a:avLst/>
                    </a:prstGeom>
                  </am3d:spPr>
                  <am3d:camera>
                    <am3d:pos x="0" y="0" z="5063644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849004" d="1000000"/>
                    <am3d:preTrans dx="493459" dy="-21797166" dz="-23574198"/>
                    <am3d:scale>
                      <am3d:sx n="1000000" d="1000000"/>
                      <am3d:sy n="1000000" d="1000000"/>
                      <am3d:sz n="1000000" d="1000000"/>
                    </am3d:scale>
                    <am3d:rot ax="54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506427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3D Model 7">
                <a:extLst>
                  <a:ext uri="{FF2B5EF4-FFF2-40B4-BE49-F238E27FC236}">
                    <a16:creationId xmlns:a16="http://schemas.microsoft.com/office/drawing/2014/main" id="{EDDECF25-2178-2A2D-64A2-AE90C09FE9C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325384">
                <a:off x="9067325" y="2423947"/>
                <a:ext cx="1351743" cy="1504052"/>
              </a:xfrm>
              <a:prstGeom prst="rect">
                <a:avLst/>
              </a:prstGeom>
            </p:spPr>
          </p:pic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DCA7BB4-FA9A-5B21-DE08-84531F0A7C2C}"/>
              </a:ext>
            </a:extLst>
          </p:cNvPr>
          <p:cNvCxnSpPr>
            <a:cxnSpLocks/>
          </p:cNvCxnSpPr>
          <p:nvPr/>
        </p:nvCxnSpPr>
        <p:spPr>
          <a:xfrm flipV="1">
            <a:off x="9669855" y="2175651"/>
            <a:ext cx="1920613" cy="105557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CAE63D-5415-B7E5-702B-FF1426AB7047}"/>
              </a:ext>
            </a:extLst>
          </p:cNvPr>
          <p:cNvCxnSpPr>
            <a:cxnSpLocks/>
          </p:cNvCxnSpPr>
          <p:nvPr/>
        </p:nvCxnSpPr>
        <p:spPr>
          <a:xfrm flipV="1">
            <a:off x="9710209" y="3231229"/>
            <a:ext cx="2318" cy="176173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D220AEE-7E33-8804-88B8-E437DA06D08A}"/>
              </a:ext>
            </a:extLst>
          </p:cNvPr>
          <p:cNvCxnSpPr>
            <a:cxnSpLocks/>
          </p:cNvCxnSpPr>
          <p:nvPr/>
        </p:nvCxnSpPr>
        <p:spPr>
          <a:xfrm>
            <a:off x="7748793" y="2155785"/>
            <a:ext cx="1939421" cy="1092597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>
            <a:extLst>
              <a:ext uri="{FF2B5EF4-FFF2-40B4-BE49-F238E27FC236}">
                <a16:creationId xmlns:a16="http://schemas.microsoft.com/office/drawing/2014/main" id="{A4D93E00-9328-F8CC-F0FC-DD364CA3EEAB}"/>
              </a:ext>
            </a:extLst>
          </p:cNvPr>
          <p:cNvSpPr/>
          <p:nvPr/>
        </p:nvSpPr>
        <p:spPr>
          <a:xfrm rot="4045917">
            <a:off x="9369822" y="2887903"/>
            <a:ext cx="595430" cy="597010"/>
          </a:xfrm>
          <a:prstGeom prst="arc">
            <a:avLst>
              <a:gd name="adj1" fmla="val 16283349"/>
              <a:gd name="adj2" fmla="val 8745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B682E29-C4B6-0DA8-5B67-3430F4B3519E}"/>
              </a:ext>
            </a:extLst>
          </p:cNvPr>
          <p:cNvSpPr txBox="1">
            <a:spLocks/>
          </p:cNvSpPr>
          <p:nvPr/>
        </p:nvSpPr>
        <p:spPr>
          <a:xfrm>
            <a:off x="9662411" y="3127810"/>
            <a:ext cx="790060" cy="57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100" dirty="0">
                <a:sym typeface="Wingdings" panose="05000000000000000000" pitchFamily="2" charset="2"/>
              </a:rPr>
              <a:t>120° </a:t>
            </a:r>
            <a:endParaRPr lang="en-US" sz="11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FFA949-CE83-B999-FF57-D4BE05172DD3}"/>
              </a:ext>
            </a:extLst>
          </p:cNvPr>
          <p:cNvSpPr txBox="1">
            <a:spLocks/>
          </p:cNvSpPr>
          <p:nvPr/>
        </p:nvSpPr>
        <p:spPr>
          <a:xfrm>
            <a:off x="843282" y="3142144"/>
            <a:ext cx="5625315" cy="57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3 ATP hydrolysed per 360° rotation by ATPase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56527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AC6F-541F-39AC-E6AE-06C7F284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Thermodynamics of ATPase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A556B-2AF3-EE8E-ECFF-80D3A4FAB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pPr/>
              <a:t>15</a:t>
            </a:fld>
            <a:endParaRPr lang="en-S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560882-0BBF-AA98-23C6-B103095AAB2B}"/>
              </a:ext>
            </a:extLst>
          </p:cNvPr>
          <p:cNvSpPr/>
          <p:nvPr/>
        </p:nvSpPr>
        <p:spPr>
          <a:xfrm>
            <a:off x="4137212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The TASAM Model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F373A4-B248-30BA-D4FC-A29135FCEFF8}"/>
              </a:ext>
            </a:extLst>
          </p:cNvPr>
          <p:cNvSpPr/>
          <p:nvPr/>
        </p:nvSpPr>
        <p:spPr>
          <a:xfrm>
            <a:off x="85165" y="6364940"/>
            <a:ext cx="3917576" cy="233082"/>
          </a:xfrm>
          <a:prstGeom prst="rect">
            <a:avLst/>
          </a:prstGeom>
          <a:solidFill>
            <a:srgbClr val="E68A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What is ATPase?</a:t>
            </a:r>
            <a:endParaRPr lang="en-SG" sz="14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BE9243-894D-3C30-77AE-31148BFA282F}"/>
              </a:ext>
            </a:extLst>
          </p:cNvPr>
          <p:cNvSpPr/>
          <p:nvPr/>
        </p:nvSpPr>
        <p:spPr>
          <a:xfrm>
            <a:off x="8189259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Substantiating the W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836065-4EF2-27F6-CC98-0693BC035C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83342" y="2855288"/>
                <a:ext cx="5625315" cy="5737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836065-4EF2-27F6-CC98-0693BC035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342" y="2855288"/>
                <a:ext cx="5625315" cy="5737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838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AC6F-541F-39AC-E6AE-06C7F284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Thermodynamics of ATPase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A556B-2AF3-EE8E-ECFF-80D3A4FAB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pPr/>
              <a:t>16</a:t>
            </a:fld>
            <a:endParaRPr lang="en-S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560882-0BBF-AA98-23C6-B103095AAB2B}"/>
              </a:ext>
            </a:extLst>
          </p:cNvPr>
          <p:cNvSpPr/>
          <p:nvPr/>
        </p:nvSpPr>
        <p:spPr>
          <a:xfrm>
            <a:off x="4137212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The TASAM Model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F373A4-B248-30BA-D4FC-A29135FCEFF8}"/>
              </a:ext>
            </a:extLst>
          </p:cNvPr>
          <p:cNvSpPr/>
          <p:nvPr/>
        </p:nvSpPr>
        <p:spPr>
          <a:xfrm>
            <a:off x="85165" y="6364940"/>
            <a:ext cx="3917576" cy="233082"/>
          </a:xfrm>
          <a:prstGeom prst="rect">
            <a:avLst/>
          </a:prstGeom>
          <a:solidFill>
            <a:srgbClr val="E68A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What is ATPase?</a:t>
            </a:r>
            <a:endParaRPr lang="en-SG" sz="14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BE9243-894D-3C30-77AE-31148BFA282F}"/>
              </a:ext>
            </a:extLst>
          </p:cNvPr>
          <p:cNvSpPr/>
          <p:nvPr/>
        </p:nvSpPr>
        <p:spPr>
          <a:xfrm>
            <a:off x="8189259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Substantiating the W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836065-4EF2-27F6-CC98-0693BC035C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83342" y="2855288"/>
                <a:ext cx="5625315" cy="5737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836065-4EF2-27F6-CC98-0693BC035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342" y="2855288"/>
                <a:ext cx="5625315" cy="5737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88053D1-25BF-0BD9-7322-B2CFC65BFB69}"/>
              </a:ext>
            </a:extLst>
          </p:cNvPr>
          <p:cNvSpPr txBox="1">
            <a:spLocks/>
          </p:cNvSpPr>
          <p:nvPr/>
        </p:nvSpPr>
        <p:spPr>
          <a:xfrm>
            <a:off x="1911742" y="3830691"/>
            <a:ext cx="5625315" cy="57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FF0000"/>
                </a:solidFill>
              </a:rPr>
              <a:t>Energy released by hydrolysis of ATP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7A0B7F7-BD12-0FCF-B3E4-7BA0D43CB554}"/>
              </a:ext>
            </a:extLst>
          </p:cNvPr>
          <p:cNvCxnSpPr>
            <a:cxnSpLocks/>
          </p:cNvCxnSpPr>
          <p:nvPr/>
        </p:nvCxnSpPr>
        <p:spPr>
          <a:xfrm flipV="1">
            <a:off x="4785360" y="3410787"/>
            <a:ext cx="0" cy="4808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050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AC6F-541F-39AC-E6AE-06C7F284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Thermodynamics of ATPase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A556B-2AF3-EE8E-ECFF-80D3A4FAB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pPr/>
              <a:t>17</a:t>
            </a:fld>
            <a:endParaRPr lang="en-S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560882-0BBF-AA98-23C6-B103095AAB2B}"/>
              </a:ext>
            </a:extLst>
          </p:cNvPr>
          <p:cNvSpPr/>
          <p:nvPr/>
        </p:nvSpPr>
        <p:spPr>
          <a:xfrm>
            <a:off x="4137212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The TASAM Model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F373A4-B248-30BA-D4FC-A29135FCEFF8}"/>
              </a:ext>
            </a:extLst>
          </p:cNvPr>
          <p:cNvSpPr/>
          <p:nvPr/>
        </p:nvSpPr>
        <p:spPr>
          <a:xfrm>
            <a:off x="85165" y="6364940"/>
            <a:ext cx="3917576" cy="233082"/>
          </a:xfrm>
          <a:prstGeom prst="rect">
            <a:avLst/>
          </a:prstGeom>
          <a:solidFill>
            <a:srgbClr val="E68A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What is ATPase?</a:t>
            </a:r>
            <a:endParaRPr lang="en-SG" sz="14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BE9243-894D-3C30-77AE-31148BFA282F}"/>
              </a:ext>
            </a:extLst>
          </p:cNvPr>
          <p:cNvSpPr/>
          <p:nvPr/>
        </p:nvSpPr>
        <p:spPr>
          <a:xfrm>
            <a:off x="8189259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Substantiating the W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836065-4EF2-27F6-CC98-0693BC035C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83342" y="2855288"/>
                <a:ext cx="5625315" cy="5737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836065-4EF2-27F6-CC98-0693BC035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342" y="2855288"/>
                <a:ext cx="5625315" cy="5737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88053D1-25BF-0BD9-7322-B2CFC65BFB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0782" y="3871331"/>
                <a:ext cx="5625315" cy="5737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000" dirty="0">
                    <a:solidFill>
                      <a:srgbClr val="FF0000"/>
                    </a:solidFill>
                  </a:rPr>
                  <a:t>Mechanical energy in changing the conformation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𝛼𝛽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</a:rPr>
                  <a:t>subunits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88053D1-25BF-0BD9-7322-B2CFC65BF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782" y="3871331"/>
                <a:ext cx="5625315" cy="573712"/>
              </a:xfrm>
              <a:prstGeom prst="rect">
                <a:avLst/>
              </a:prstGeom>
              <a:blipFill>
                <a:blip r:embed="rId3"/>
                <a:stretch>
                  <a:fillRect t="-15957" b="-2659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7A0B7F7-BD12-0FCF-B3E4-7BA0D43CB554}"/>
              </a:ext>
            </a:extLst>
          </p:cNvPr>
          <p:cNvCxnSpPr>
            <a:cxnSpLocks/>
          </p:cNvCxnSpPr>
          <p:nvPr/>
        </p:nvCxnSpPr>
        <p:spPr>
          <a:xfrm flipV="1">
            <a:off x="5974080" y="3410787"/>
            <a:ext cx="0" cy="4808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557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AC6F-541F-39AC-E6AE-06C7F284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Thermodynamics of ATPase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A556B-2AF3-EE8E-ECFF-80D3A4FAB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pPr/>
              <a:t>18</a:t>
            </a:fld>
            <a:endParaRPr lang="en-S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560882-0BBF-AA98-23C6-B103095AAB2B}"/>
              </a:ext>
            </a:extLst>
          </p:cNvPr>
          <p:cNvSpPr/>
          <p:nvPr/>
        </p:nvSpPr>
        <p:spPr>
          <a:xfrm>
            <a:off x="4137212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The TASAM Model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F373A4-B248-30BA-D4FC-A29135FCEFF8}"/>
              </a:ext>
            </a:extLst>
          </p:cNvPr>
          <p:cNvSpPr/>
          <p:nvPr/>
        </p:nvSpPr>
        <p:spPr>
          <a:xfrm>
            <a:off x="85165" y="6364940"/>
            <a:ext cx="3917576" cy="233082"/>
          </a:xfrm>
          <a:prstGeom prst="rect">
            <a:avLst/>
          </a:prstGeom>
          <a:solidFill>
            <a:srgbClr val="E68A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What is ATPase?</a:t>
            </a:r>
            <a:endParaRPr lang="en-SG" sz="14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BE9243-894D-3C30-77AE-31148BFA282F}"/>
              </a:ext>
            </a:extLst>
          </p:cNvPr>
          <p:cNvSpPr/>
          <p:nvPr/>
        </p:nvSpPr>
        <p:spPr>
          <a:xfrm>
            <a:off x="8189259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Substantiating the W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836065-4EF2-27F6-CC98-0693BC035C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83342" y="2855288"/>
                <a:ext cx="5625315" cy="5737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836065-4EF2-27F6-CC98-0693BC035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342" y="2855288"/>
                <a:ext cx="5625315" cy="5737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88053D1-25BF-0BD9-7322-B2CFC65BFB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80622" y="3871331"/>
                <a:ext cx="5625315" cy="5737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000" dirty="0">
                    <a:solidFill>
                      <a:srgbClr val="FF0000"/>
                    </a:solidFill>
                  </a:rPr>
                  <a:t>Rotational energy of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</a:rPr>
                  <a:t>shaft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88053D1-25BF-0BD9-7322-B2CFC65BF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622" y="3871331"/>
                <a:ext cx="5625315" cy="573712"/>
              </a:xfrm>
              <a:prstGeom prst="rect">
                <a:avLst/>
              </a:prstGeom>
              <a:blipFill>
                <a:blip r:embed="rId3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7A0B7F7-BD12-0FCF-B3E4-7BA0D43CB554}"/>
              </a:ext>
            </a:extLst>
          </p:cNvPr>
          <p:cNvCxnSpPr>
            <a:cxnSpLocks/>
          </p:cNvCxnSpPr>
          <p:nvPr/>
        </p:nvCxnSpPr>
        <p:spPr>
          <a:xfrm flipV="1">
            <a:off x="7172960" y="3441267"/>
            <a:ext cx="0" cy="4808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094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B1FBD-3FA9-4E2E-1522-87C0EE8C2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E36FD-E022-04C9-5D71-5CB7FD253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3873" y="4805082"/>
            <a:ext cx="4444254" cy="55898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The TASAM Model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5CA05-504C-B447-364D-AE27A98A5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pPr/>
              <a:t>1</a:t>
            </a:fld>
            <a:endParaRPr lang="en-SG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3C3D3F-D4B3-D16E-0CBB-82C685D71D78}"/>
              </a:ext>
            </a:extLst>
          </p:cNvPr>
          <p:cNvSpPr txBox="1">
            <a:spLocks/>
          </p:cNvSpPr>
          <p:nvPr/>
        </p:nvSpPr>
        <p:spPr>
          <a:xfrm>
            <a:off x="679657" y="4805082"/>
            <a:ext cx="2828365" cy="558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What is ATPase?</a:t>
            </a:r>
            <a:endParaRPr lang="en-SG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10C205-D4C4-E7BF-BF27-A412B9926667}"/>
              </a:ext>
            </a:extLst>
          </p:cNvPr>
          <p:cNvSpPr txBox="1">
            <a:spLocks/>
          </p:cNvSpPr>
          <p:nvPr/>
        </p:nvSpPr>
        <p:spPr>
          <a:xfrm>
            <a:off x="8139952" y="4805082"/>
            <a:ext cx="3729318" cy="558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Substantiating W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61A984-0265-C4C2-CDF6-06F9433CC6B9}"/>
                  </a:ext>
                </a:extLst>
              </p:cNvPr>
              <p:cNvSpPr txBox="1"/>
              <p:nvPr/>
            </p:nvSpPr>
            <p:spPr>
              <a:xfrm>
                <a:off x="8612820" y="3196500"/>
                <a:ext cx="2783583" cy="464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b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b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61A984-0265-C4C2-CDF6-06F9433CC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820" y="3196500"/>
                <a:ext cx="2783583" cy="464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A8ED319B-B08B-A8C3-B235-22D18BC91F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39" r="4271"/>
          <a:stretch/>
        </p:blipFill>
        <p:spPr>
          <a:xfrm>
            <a:off x="4545106" y="2091139"/>
            <a:ext cx="3101788" cy="2675720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9" name="3D Model 8">
                <a:extLst>
                  <a:ext uri="{FF2B5EF4-FFF2-40B4-BE49-F238E27FC236}">
                    <a16:creationId xmlns:a16="http://schemas.microsoft.com/office/drawing/2014/main" id="{B4D95E8C-59CD-58CF-6CEC-90AF4390134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49595218"/>
                  </p:ext>
                </p:extLst>
              </p:nvPr>
            </p:nvGraphicFramePr>
            <p:xfrm rot="20891085">
              <a:off x="791443" y="2136078"/>
              <a:ext cx="2478096" cy="2585841"/>
            </p:xfrm>
            <a:graphic>
              <a:graphicData uri="http://schemas.microsoft.com/office/drawing/2017/model3d">
                <am3d:model3d r:embed="rId6">
                  <am3d:spPr>
                    <a:xfrm rot="20891085">
                      <a:off x="0" y="0"/>
                      <a:ext cx="2478096" cy="2585841"/>
                    </a:xfrm>
                    <a:prstGeom prst="rect">
                      <a:avLst/>
                    </a:prstGeom>
                  </am3d:spPr>
                  <am3d:camera>
                    <am3d:pos x="0" y="0" z="5948571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069217" d="1000000"/>
                    <am3d:preTrans dx="154760" dy="-15397226" dz="-20813819"/>
                    <am3d:scale>
                      <am3d:sx n="1000000" d="1000000"/>
                      <am3d:sy n="1000000" d="1000000"/>
                      <am3d:sz n="1000000" d="1000000"/>
                    </am3d:scale>
                    <am3d:rot ax="5400000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599052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9" name="3D Model 8">
                <a:extLst>
                  <a:ext uri="{FF2B5EF4-FFF2-40B4-BE49-F238E27FC236}">
                    <a16:creationId xmlns:a16="http://schemas.microsoft.com/office/drawing/2014/main" id="{B4D95E8C-59CD-58CF-6CEC-90AF4390134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0891085">
                <a:off x="791443" y="2136078"/>
                <a:ext cx="2478096" cy="258584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663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AC6F-541F-39AC-E6AE-06C7F284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Thermodynamics of ATPase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A556B-2AF3-EE8E-ECFF-80D3A4FAB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pPr/>
              <a:t>19</a:t>
            </a:fld>
            <a:endParaRPr lang="en-S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560882-0BBF-AA98-23C6-B103095AAB2B}"/>
              </a:ext>
            </a:extLst>
          </p:cNvPr>
          <p:cNvSpPr/>
          <p:nvPr/>
        </p:nvSpPr>
        <p:spPr>
          <a:xfrm>
            <a:off x="4137212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The TASAM Model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F373A4-B248-30BA-D4FC-A29135FCEFF8}"/>
              </a:ext>
            </a:extLst>
          </p:cNvPr>
          <p:cNvSpPr/>
          <p:nvPr/>
        </p:nvSpPr>
        <p:spPr>
          <a:xfrm>
            <a:off x="85165" y="6364940"/>
            <a:ext cx="3917576" cy="233082"/>
          </a:xfrm>
          <a:prstGeom prst="rect">
            <a:avLst/>
          </a:prstGeom>
          <a:solidFill>
            <a:srgbClr val="E68A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What is ATPase?</a:t>
            </a:r>
            <a:endParaRPr lang="en-SG" sz="14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BE9243-894D-3C30-77AE-31148BFA282F}"/>
              </a:ext>
            </a:extLst>
          </p:cNvPr>
          <p:cNvSpPr/>
          <p:nvPr/>
        </p:nvSpPr>
        <p:spPr>
          <a:xfrm>
            <a:off x="8189259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Substantiating the W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836065-4EF2-27F6-CC98-0693BC035C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72349" y="2418408"/>
                <a:ext cx="5647298" cy="5737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836065-4EF2-27F6-CC98-0693BC035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349" y="2418408"/>
                <a:ext cx="5647298" cy="5737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B8EAB1-5689-1FD2-59A0-EE50C97D24D0}"/>
              </a:ext>
            </a:extLst>
          </p:cNvPr>
          <p:cNvSpPr txBox="1">
            <a:spLocks/>
          </p:cNvSpPr>
          <p:nvPr/>
        </p:nvSpPr>
        <p:spPr>
          <a:xfrm>
            <a:off x="3283341" y="1844696"/>
            <a:ext cx="5625315" cy="57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Experimentally,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24EC53F-D90E-DE7A-B0FF-D0DE75830FF5}"/>
              </a:ext>
            </a:extLst>
          </p:cNvPr>
          <p:cNvSpPr txBox="1">
            <a:spLocks/>
          </p:cNvSpPr>
          <p:nvPr/>
        </p:nvSpPr>
        <p:spPr>
          <a:xfrm>
            <a:off x="3283341" y="3431391"/>
            <a:ext cx="5625315" cy="57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Therefore,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3E745F12-B753-3DB6-E7A5-ACDAF32A4D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25310" y="4204533"/>
                <a:ext cx="6541378" cy="5737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×100%≈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100%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3E745F12-B753-3DB6-E7A5-ACDAF32A4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310" y="4204533"/>
                <a:ext cx="6541378" cy="573712"/>
              </a:xfrm>
              <a:prstGeom prst="rect">
                <a:avLst/>
              </a:prstGeom>
              <a:blipFill>
                <a:blip r:embed="rId3"/>
                <a:stretch>
                  <a:fillRect t="-32979" b="-3404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5A057AA-40BA-5C9A-2D20-4E43E3F1908D}"/>
              </a:ext>
            </a:extLst>
          </p:cNvPr>
          <p:cNvSpPr txBox="1">
            <a:spLocks/>
          </p:cNvSpPr>
          <p:nvPr/>
        </p:nvSpPr>
        <p:spPr>
          <a:xfrm>
            <a:off x="5584165" y="5065101"/>
            <a:ext cx="5625315" cy="57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FF0000"/>
                </a:solidFill>
              </a:rPr>
              <a:t>Holy Grail?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2FD5B24-F4A7-F732-9C93-2543ECF7B74C}"/>
              </a:ext>
            </a:extLst>
          </p:cNvPr>
          <p:cNvCxnSpPr>
            <a:cxnSpLocks/>
          </p:cNvCxnSpPr>
          <p:nvPr/>
        </p:nvCxnSpPr>
        <p:spPr>
          <a:xfrm flipV="1">
            <a:off x="8381165" y="4673600"/>
            <a:ext cx="0" cy="3915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65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3378AE-6483-AA82-F230-305EE7DD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pPr/>
              <a:t>20</a:t>
            </a:fld>
            <a:endParaRPr lang="en-S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109F86-D104-2F67-E4BB-2E9E95690E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05" b="25145"/>
          <a:stretch/>
        </p:blipFill>
        <p:spPr>
          <a:xfrm>
            <a:off x="1" y="-9823"/>
            <a:ext cx="12192000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47ABFD-D255-AD51-9F75-B847DB220ADD}"/>
              </a:ext>
            </a:extLst>
          </p:cNvPr>
          <p:cNvSpPr txBox="1">
            <a:spLocks/>
          </p:cNvSpPr>
          <p:nvPr/>
        </p:nvSpPr>
        <p:spPr>
          <a:xfrm>
            <a:off x="4340114" y="48762"/>
            <a:ext cx="7341388" cy="1782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Univers Condensed" panose="020B050602020205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US" sz="7300" dirty="0">
                <a:solidFill>
                  <a:schemeClr val="bg1"/>
                </a:solidFill>
              </a:rPr>
              <a:t>SECTION II</a:t>
            </a:r>
            <a:endParaRPr lang="en-SG" sz="3200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4F7673E-FC7F-9790-5658-224359D8A56D}"/>
              </a:ext>
            </a:extLst>
          </p:cNvPr>
          <p:cNvSpPr txBox="1">
            <a:spLocks/>
          </p:cNvSpPr>
          <p:nvPr/>
        </p:nvSpPr>
        <p:spPr>
          <a:xfrm>
            <a:off x="5396753" y="1255059"/>
            <a:ext cx="6195102" cy="1667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Univers Condensed" panose="020B050602020205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>
                <a:solidFill>
                  <a:schemeClr val="bg1"/>
                </a:solidFill>
              </a:rPr>
              <a:t>Totally ASymmetric Allosteric Model (TASAM)</a:t>
            </a:r>
            <a:endParaRPr lang="en-SG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75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AC6F-541F-39AC-E6AE-06C7F284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the Model Down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A556B-2AF3-EE8E-ECFF-80D3A4FAB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pPr/>
              <a:t>21</a:t>
            </a:fld>
            <a:endParaRPr lang="en-S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560882-0BBF-AA98-23C6-B103095AAB2B}"/>
              </a:ext>
            </a:extLst>
          </p:cNvPr>
          <p:cNvSpPr/>
          <p:nvPr/>
        </p:nvSpPr>
        <p:spPr>
          <a:xfrm>
            <a:off x="4137212" y="6364940"/>
            <a:ext cx="3917576" cy="233082"/>
          </a:xfrm>
          <a:prstGeom prst="rect">
            <a:avLst/>
          </a:prstGeom>
          <a:solidFill>
            <a:srgbClr val="E68A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The TASAM Model</a:t>
            </a:r>
            <a:endParaRPr lang="en-SG" sz="14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F373A4-B248-30BA-D4FC-A29135FCEFF8}"/>
              </a:ext>
            </a:extLst>
          </p:cNvPr>
          <p:cNvSpPr/>
          <p:nvPr/>
        </p:nvSpPr>
        <p:spPr>
          <a:xfrm>
            <a:off x="85165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What is ATPase?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BE9243-894D-3C30-77AE-31148BFA282F}"/>
              </a:ext>
            </a:extLst>
          </p:cNvPr>
          <p:cNvSpPr/>
          <p:nvPr/>
        </p:nvSpPr>
        <p:spPr>
          <a:xfrm>
            <a:off x="8189259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Substantiating the W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297448-984B-2B43-BAF2-310F348F279F}"/>
              </a:ext>
            </a:extLst>
          </p:cNvPr>
          <p:cNvSpPr txBox="1">
            <a:spLocks/>
          </p:cNvSpPr>
          <p:nvPr/>
        </p:nvSpPr>
        <p:spPr>
          <a:xfrm>
            <a:off x="1547149" y="3039549"/>
            <a:ext cx="9097701" cy="389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b="1" dirty="0"/>
              <a:t>T</a:t>
            </a:r>
            <a:r>
              <a:rPr lang="en-US" sz="3600" dirty="0"/>
              <a:t>otally </a:t>
            </a:r>
            <a:r>
              <a:rPr lang="en-US" sz="3600" b="1" dirty="0"/>
              <a:t>AS</a:t>
            </a:r>
            <a:r>
              <a:rPr lang="en-US" sz="3600" dirty="0"/>
              <a:t>ymmetric </a:t>
            </a:r>
            <a:r>
              <a:rPr lang="en-US" sz="3600" b="1" dirty="0"/>
              <a:t>A</a:t>
            </a:r>
            <a:r>
              <a:rPr lang="en-US" sz="3600" dirty="0"/>
              <a:t>llosteric </a:t>
            </a:r>
            <a:r>
              <a:rPr lang="en-US" sz="3600" b="1" dirty="0"/>
              <a:t>M</a:t>
            </a:r>
            <a:r>
              <a:rPr lang="en-US" sz="3600" dirty="0"/>
              <a:t>odel</a:t>
            </a:r>
          </a:p>
        </p:txBody>
      </p:sp>
    </p:spTree>
    <p:extLst>
      <p:ext uri="{BB962C8B-B14F-4D97-AF65-F5344CB8AC3E}">
        <p14:creationId xmlns:p14="http://schemas.microsoft.com/office/powerpoint/2010/main" val="232540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AC6F-541F-39AC-E6AE-06C7F284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the Model Down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A556B-2AF3-EE8E-ECFF-80D3A4FAB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pPr/>
              <a:t>22</a:t>
            </a:fld>
            <a:endParaRPr lang="en-S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560882-0BBF-AA98-23C6-B103095AAB2B}"/>
              </a:ext>
            </a:extLst>
          </p:cNvPr>
          <p:cNvSpPr/>
          <p:nvPr/>
        </p:nvSpPr>
        <p:spPr>
          <a:xfrm>
            <a:off x="4137212" y="6364940"/>
            <a:ext cx="3917576" cy="233082"/>
          </a:xfrm>
          <a:prstGeom prst="rect">
            <a:avLst/>
          </a:prstGeom>
          <a:solidFill>
            <a:srgbClr val="E68A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The TASAM Model</a:t>
            </a:r>
            <a:endParaRPr lang="en-SG" sz="14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F373A4-B248-30BA-D4FC-A29135FCEFF8}"/>
              </a:ext>
            </a:extLst>
          </p:cNvPr>
          <p:cNvSpPr/>
          <p:nvPr/>
        </p:nvSpPr>
        <p:spPr>
          <a:xfrm>
            <a:off x="85165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What is ATPase?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BE9243-894D-3C30-77AE-31148BFA282F}"/>
              </a:ext>
            </a:extLst>
          </p:cNvPr>
          <p:cNvSpPr/>
          <p:nvPr/>
        </p:nvSpPr>
        <p:spPr>
          <a:xfrm>
            <a:off x="8189259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Substantiating the W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297448-984B-2B43-BAF2-310F348F279F}"/>
              </a:ext>
            </a:extLst>
          </p:cNvPr>
          <p:cNvSpPr txBox="1">
            <a:spLocks/>
          </p:cNvSpPr>
          <p:nvPr/>
        </p:nvSpPr>
        <p:spPr>
          <a:xfrm>
            <a:off x="1547149" y="3039549"/>
            <a:ext cx="9097701" cy="389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b="1" dirty="0"/>
              <a:t>T</a:t>
            </a:r>
            <a:r>
              <a:rPr lang="en-US" sz="3600" dirty="0"/>
              <a:t>otally </a:t>
            </a:r>
            <a:r>
              <a:rPr lang="en-US" sz="3600" b="1" dirty="0"/>
              <a:t>AS</a:t>
            </a:r>
            <a:r>
              <a:rPr lang="en-US" sz="3600" dirty="0"/>
              <a:t>ymmetric </a:t>
            </a:r>
            <a:r>
              <a:rPr lang="en-US" sz="3600" b="1" dirty="0"/>
              <a:t>A</a:t>
            </a:r>
            <a:r>
              <a:rPr lang="en-US" sz="3600" dirty="0"/>
              <a:t>llosteric </a:t>
            </a:r>
            <a:r>
              <a:rPr lang="en-US" sz="3600" b="1" dirty="0"/>
              <a:t>M</a:t>
            </a:r>
            <a:r>
              <a:rPr lang="en-US" sz="3600" dirty="0"/>
              <a:t>odel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E44AF1-A976-8CE3-A881-AA9FCB51F1FF}"/>
              </a:ext>
            </a:extLst>
          </p:cNvPr>
          <p:cNvSpPr/>
          <p:nvPr/>
        </p:nvSpPr>
        <p:spPr>
          <a:xfrm>
            <a:off x="6389225" y="2858947"/>
            <a:ext cx="2060294" cy="690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E566240-567A-9EB1-A8EE-79D4639A33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48532" y="3934667"/>
                <a:ext cx="6038136" cy="5737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</a:rPr>
                  <a:t>shaft’s position affecting the </a:t>
                </a:r>
                <a14:m>
                  <m:oMath xmlns:m="http://schemas.openxmlformats.org/officeDocument/2006/math">
                    <m:r>
                      <a:rPr lang="en-SG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𝛼𝛽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</a:rPr>
                  <a:t>subunit’s activity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E566240-567A-9EB1-A8EE-79D4639A3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532" y="3934667"/>
                <a:ext cx="6038136" cy="573712"/>
              </a:xfrm>
              <a:prstGeom prst="rect">
                <a:avLst/>
              </a:prstGeom>
              <a:blipFill>
                <a:blip r:embed="rId2"/>
                <a:stretch>
                  <a:fillRect r="-202" b="-210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06F0E9D-EF56-B02C-8984-3640721CF819}"/>
              </a:ext>
            </a:extLst>
          </p:cNvPr>
          <p:cNvCxnSpPr>
            <a:cxnSpLocks/>
          </p:cNvCxnSpPr>
          <p:nvPr/>
        </p:nvCxnSpPr>
        <p:spPr>
          <a:xfrm flipV="1">
            <a:off x="7480269" y="3631878"/>
            <a:ext cx="0" cy="3915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757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AC6F-541F-39AC-E6AE-06C7F284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the Model Down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A556B-2AF3-EE8E-ECFF-80D3A4FAB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pPr/>
              <a:t>23</a:t>
            </a:fld>
            <a:endParaRPr lang="en-S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560882-0BBF-AA98-23C6-B103095AAB2B}"/>
              </a:ext>
            </a:extLst>
          </p:cNvPr>
          <p:cNvSpPr/>
          <p:nvPr/>
        </p:nvSpPr>
        <p:spPr>
          <a:xfrm>
            <a:off x="4137212" y="6364940"/>
            <a:ext cx="3917576" cy="233082"/>
          </a:xfrm>
          <a:prstGeom prst="rect">
            <a:avLst/>
          </a:prstGeom>
          <a:solidFill>
            <a:srgbClr val="E68A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The TASAM Model</a:t>
            </a:r>
            <a:endParaRPr lang="en-SG" sz="14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F373A4-B248-30BA-D4FC-A29135FCEFF8}"/>
              </a:ext>
            </a:extLst>
          </p:cNvPr>
          <p:cNvSpPr/>
          <p:nvPr/>
        </p:nvSpPr>
        <p:spPr>
          <a:xfrm>
            <a:off x="85165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What is ATPase?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BE9243-894D-3C30-77AE-31148BFA282F}"/>
              </a:ext>
            </a:extLst>
          </p:cNvPr>
          <p:cNvSpPr/>
          <p:nvPr/>
        </p:nvSpPr>
        <p:spPr>
          <a:xfrm>
            <a:off x="8189259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Substantiating the W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297448-984B-2B43-BAF2-310F348F279F}"/>
              </a:ext>
            </a:extLst>
          </p:cNvPr>
          <p:cNvSpPr txBox="1">
            <a:spLocks/>
          </p:cNvSpPr>
          <p:nvPr/>
        </p:nvSpPr>
        <p:spPr>
          <a:xfrm>
            <a:off x="1547149" y="3003368"/>
            <a:ext cx="9097701" cy="389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b="1" dirty="0"/>
              <a:t>TASAM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mickey">
                <a:extLst>
                  <a:ext uri="{FF2B5EF4-FFF2-40B4-BE49-F238E27FC236}">
                    <a16:creationId xmlns:a16="http://schemas.microsoft.com/office/drawing/2014/main" id="{A9A4D7D5-D09A-08A1-C586-E387970B4C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47150" y="3478802"/>
                <a:ext cx="9097701" cy="38945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000" dirty="0"/>
                  <a:t>Explain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SG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SG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SG" sz="2000" b="0" i="1" smtClean="0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  <m:r>
                      <a:rPr lang="en-SG" sz="2000" b="0" i="1" smtClean="0"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US" sz="2000" dirty="0"/>
                  <a:t> at High and Low [ATP] </a:t>
                </a:r>
              </a:p>
            </p:txBody>
          </p:sp>
        </mc:Choice>
        <mc:Fallback xmlns="">
          <p:sp>
            <p:nvSpPr>
              <p:cNvPr id="12" name="mickey">
                <a:extLst>
                  <a:ext uri="{FF2B5EF4-FFF2-40B4-BE49-F238E27FC236}">
                    <a16:creationId xmlns:a16="http://schemas.microsoft.com/office/drawing/2014/main" id="{A9A4D7D5-D09A-08A1-C586-E387970B4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150" y="3478802"/>
                <a:ext cx="9097701" cy="389451"/>
              </a:xfrm>
              <a:prstGeom prst="rect">
                <a:avLst/>
              </a:prstGeom>
              <a:blipFill>
                <a:blip r:embed="rId2"/>
                <a:stretch>
                  <a:fillRect t="-12500" b="-2656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6152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Cha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AC6F-541F-39AC-E6AE-06C7F284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Modelling the F</a:t>
            </a:r>
            <a:r>
              <a:rPr lang="en-US" baseline="-25000" dirty="0"/>
              <a:t>1 </a:t>
            </a:r>
            <a:r>
              <a:rPr lang="en-US" dirty="0"/>
              <a:t>: Funny Rotating Springs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A556B-2AF3-EE8E-ECFF-80D3A4FAB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pPr/>
              <a:t>24</a:t>
            </a:fld>
            <a:endParaRPr lang="en-S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560882-0BBF-AA98-23C6-B103095AAB2B}"/>
              </a:ext>
            </a:extLst>
          </p:cNvPr>
          <p:cNvSpPr/>
          <p:nvPr/>
        </p:nvSpPr>
        <p:spPr>
          <a:xfrm>
            <a:off x="4137212" y="6364940"/>
            <a:ext cx="3917576" cy="233082"/>
          </a:xfrm>
          <a:prstGeom prst="rect">
            <a:avLst/>
          </a:prstGeom>
          <a:solidFill>
            <a:srgbClr val="E68A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The TASAM Model</a:t>
            </a:r>
            <a:endParaRPr lang="en-SG" sz="14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F373A4-B248-30BA-D4FC-A29135FCEFF8}"/>
              </a:ext>
            </a:extLst>
          </p:cNvPr>
          <p:cNvSpPr/>
          <p:nvPr/>
        </p:nvSpPr>
        <p:spPr>
          <a:xfrm>
            <a:off x="85165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What is ATPase?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BE9243-894D-3C30-77AE-31148BFA282F}"/>
              </a:ext>
            </a:extLst>
          </p:cNvPr>
          <p:cNvSpPr/>
          <p:nvPr/>
        </p:nvSpPr>
        <p:spPr>
          <a:xfrm>
            <a:off x="8189259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Substantiating the W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E6476-4504-E5DC-1DC7-40BC962C5134}"/>
              </a:ext>
            </a:extLst>
          </p:cNvPr>
          <p:cNvSpPr txBox="1">
            <a:spLocks/>
          </p:cNvSpPr>
          <p:nvPr/>
        </p:nvSpPr>
        <p:spPr>
          <a:xfrm>
            <a:off x="2021840" y="1277802"/>
            <a:ext cx="8148320" cy="57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/>
              <a:t>Harmonic Oscillators </a:t>
            </a:r>
            <a:r>
              <a:rPr lang="en-US" sz="2000" dirty="0"/>
              <a:t>(simple spring)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969954D-C42B-C49D-D58C-594F236068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21840" y="1979465"/>
                <a:ext cx="8148320" cy="5737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969954D-C42B-C49D-D58C-594F23606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840" y="1979465"/>
                <a:ext cx="8148320" cy="5737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26B909-DB95-40CE-8285-5B35B888F7F2}"/>
              </a:ext>
            </a:extLst>
          </p:cNvPr>
          <p:cNvCxnSpPr/>
          <p:nvPr/>
        </p:nvCxnSpPr>
        <p:spPr>
          <a:xfrm>
            <a:off x="3873052" y="5913120"/>
            <a:ext cx="46105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6D785B-B4ED-142A-C42B-6824689E4C28}"/>
              </a:ext>
            </a:extLst>
          </p:cNvPr>
          <p:cNvCxnSpPr>
            <a:cxnSpLocks/>
          </p:cNvCxnSpPr>
          <p:nvPr/>
        </p:nvCxnSpPr>
        <p:spPr>
          <a:xfrm flipV="1">
            <a:off x="6096000" y="2710657"/>
            <a:ext cx="0" cy="3298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>
            <a:extLst>
              <a:ext uri="{FF2B5EF4-FFF2-40B4-BE49-F238E27FC236}">
                <a16:creationId xmlns:a16="http://schemas.microsoft.com/office/drawing/2014/main" id="{F1DF203F-63CF-A1DE-EB16-AF79B1D8F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11300" y="3229881"/>
            <a:ext cx="4379259" cy="28289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93526D8C-3292-AF12-B59C-8741561E0B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50221" y="5717704"/>
                <a:ext cx="914400" cy="5737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SG" sz="2000" b="0" dirty="0"/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93526D8C-3292-AF12-B59C-8741561E0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221" y="5717704"/>
                <a:ext cx="914400" cy="5737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F86DEABE-DA5E-9B90-2CB1-4A43571640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42000" y="2467915"/>
                <a:ext cx="914400" cy="5737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SG" sz="2000" b="0" dirty="0"/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F86DEABE-DA5E-9B90-2CB1-4A4357164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00" y="2467915"/>
                <a:ext cx="914400" cy="5737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85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AC6F-541F-39AC-E6AE-06C7F284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Modelling the F</a:t>
            </a:r>
            <a:r>
              <a:rPr lang="en-US" baseline="-25000" dirty="0"/>
              <a:t>1 </a:t>
            </a:r>
            <a:r>
              <a:rPr lang="en-US" dirty="0"/>
              <a:t>: Funny Rotating Springs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A556B-2AF3-EE8E-ECFF-80D3A4FAB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pPr/>
              <a:t>25</a:t>
            </a:fld>
            <a:endParaRPr lang="en-S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560882-0BBF-AA98-23C6-B103095AAB2B}"/>
              </a:ext>
            </a:extLst>
          </p:cNvPr>
          <p:cNvSpPr/>
          <p:nvPr/>
        </p:nvSpPr>
        <p:spPr>
          <a:xfrm>
            <a:off x="4137212" y="6364940"/>
            <a:ext cx="3917576" cy="233082"/>
          </a:xfrm>
          <a:prstGeom prst="rect">
            <a:avLst/>
          </a:prstGeom>
          <a:solidFill>
            <a:srgbClr val="E68A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The TASAM Model</a:t>
            </a:r>
            <a:endParaRPr lang="en-SG" sz="14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F373A4-B248-30BA-D4FC-A29135FCEFF8}"/>
              </a:ext>
            </a:extLst>
          </p:cNvPr>
          <p:cNvSpPr/>
          <p:nvPr/>
        </p:nvSpPr>
        <p:spPr>
          <a:xfrm>
            <a:off x="85165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What is ATPase?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BE9243-894D-3C30-77AE-31148BFA282F}"/>
              </a:ext>
            </a:extLst>
          </p:cNvPr>
          <p:cNvSpPr/>
          <p:nvPr/>
        </p:nvSpPr>
        <p:spPr>
          <a:xfrm>
            <a:off x="8189259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Substantiating the W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E6476-4504-E5DC-1DC7-40BC962C5134}"/>
              </a:ext>
            </a:extLst>
          </p:cNvPr>
          <p:cNvSpPr txBox="1">
            <a:spLocks/>
          </p:cNvSpPr>
          <p:nvPr/>
        </p:nvSpPr>
        <p:spPr>
          <a:xfrm>
            <a:off x="2021840" y="1277802"/>
            <a:ext cx="8148320" cy="57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/>
              <a:t>Harmonic Oscillators </a:t>
            </a:r>
            <a:r>
              <a:rPr lang="en-US" sz="2000" dirty="0"/>
              <a:t>(rotating springs)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26B909-DB95-40CE-8285-5B35B888F7F2}"/>
              </a:ext>
            </a:extLst>
          </p:cNvPr>
          <p:cNvCxnSpPr>
            <a:cxnSpLocks/>
          </p:cNvCxnSpPr>
          <p:nvPr/>
        </p:nvCxnSpPr>
        <p:spPr>
          <a:xfrm>
            <a:off x="2021840" y="5913120"/>
            <a:ext cx="86664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6D785B-B4ED-142A-C42B-6824689E4C28}"/>
              </a:ext>
            </a:extLst>
          </p:cNvPr>
          <p:cNvCxnSpPr>
            <a:cxnSpLocks/>
          </p:cNvCxnSpPr>
          <p:nvPr/>
        </p:nvCxnSpPr>
        <p:spPr>
          <a:xfrm flipV="1">
            <a:off x="2387600" y="1999457"/>
            <a:ext cx="0" cy="40593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93526D8C-3292-AF12-B59C-8741561E0B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30989" y="5626264"/>
                <a:ext cx="914400" cy="5737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SG" sz="2000" b="0" i="1" smtClean="0">
                          <a:latin typeface="Cambria Math" panose="02040503050406030204" pitchFamily="18" charset="0"/>
                        </a:rPr>
                        <m:t>/∘</m:t>
                      </m:r>
                    </m:oMath>
                  </m:oMathPara>
                </a14:m>
                <a:endParaRPr lang="en-SG" sz="2000" b="0" dirty="0"/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93526D8C-3292-AF12-B59C-8741561E0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0989" y="5626264"/>
                <a:ext cx="914400" cy="5737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F86DEABE-DA5E-9B90-2CB1-4A43571640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17767" y="1737402"/>
                <a:ext cx="914400" cy="5737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SG" sz="2000" b="0" dirty="0"/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F86DEABE-DA5E-9B90-2CB1-4A4357164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767" y="1737402"/>
                <a:ext cx="914400" cy="5737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>
            <a:extLst>
              <a:ext uri="{FF2B5EF4-FFF2-40B4-BE49-F238E27FC236}">
                <a16:creationId xmlns:a16="http://schemas.microsoft.com/office/drawing/2014/main" id="{CC48A546-8DFB-88A7-77EF-D1B06398EA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24566" y="2068869"/>
            <a:ext cx="3576234" cy="26622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218C3D93-1362-5ADF-29DA-6D19A69DD1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88341" y="2086202"/>
                <a:ext cx="914400" cy="5737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SG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SG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SG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218C3D93-1362-5ADF-29DA-6D19A69DD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341" y="2086202"/>
                <a:ext cx="914400" cy="5737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397AE8B-4362-7CE3-3DA8-3A0B22826B9B}"/>
              </a:ext>
            </a:extLst>
          </p:cNvPr>
          <p:cNvCxnSpPr>
            <a:cxnSpLocks/>
          </p:cNvCxnSpPr>
          <p:nvPr/>
        </p:nvCxnSpPr>
        <p:spPr>
          <a:xfrm>
            <a:off x="5222240" y="4592320"/>
            <a:ext cx="0" cy="1320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841D0E3-BF35-9734-7A24-AEC74944D423}"/>
              </a:ext>
            </a:extLst>
          </p:cNvPr>
          <p:cNvSpPr txBox="1">
            <a:spLocks/>
          </p:cNvSpPr>
          <p:nvPr/>
        </p:nvSpPr>
        <p:spPr>
          <a:xfrm>
            <a:off x="4765040" y="5791228"/>
            <a:ext cx="914400" cy="57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SG" sz="2000" b="0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F0101BB7-07B5-40E7-2F44-E604F14040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46217" y="3113135"/>
                <a:ext cx="4307583" cy="5737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000" dirty="0"/>
                  <a:t>Brownian Motion of Water changes </a:t>
                </a:r>
                <a14:m>
                  <m:oMath xmlns:m="http://schemas.openxmlformats.org/officeDocument/2006/math">
                    <m:r>
                      <a:rPr lang="en-SG" sz="20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/>
                  <a:t> shaft position</a:t>
                </a: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F0101BB7-07B5-40E7-2F44-E604F1404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217" y="3113135"/>
                <a:ext cx="4307583" cy="573712"/>
              </a:xfrm>
              <a:prstGeom prst="rect">
                <a:avLst/>
              </a:prstGeom>
              <a:blipFill>
                <a:blip r:embed="rId7"/>
                <a:stretch>
                  <a:fillRect l="-990" t="-15957" r="-2122" b="-2553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Graphic 24">
            <a:extLst>
              <a:ext uri="{FF2B5EF4-FFF2-40B4-BE49-F238E27FC236}">
                <a16:creationId xmlns:a16="http://schemas.microsoft.com/office/drawing/2014/main" id="{91204B00-559E-3F56-AA18-442319BE6D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20502" y="2066837"/>
            <a:ext cx="3576234" cy="266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921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AC6F-541F-39AC-E6AE-06C7F284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Modelling the F</a:t>
            </a:r>
            <a:r>
              <a:rPr lang="en-US" baseline="-25000" dirty="0"/>
              <a:t>1 </a:t>
            </a:r>
            <a:r>
              <a:rPr lang="en-US" dirty="0"/>
              <a:t>: Funny Rotating Springs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A556B-2AF3-EE8E-ECFF-80D3A4FAB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pPr/>
              <a:t>26</a:t>
            </a:fld>
            <a:endParaRPr lang="en-S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560882-0BBF-AA98-23C6-B103095AAB2B}"/>
              </a:ext>
            </a:extLst>
          </p:cNvPr>
          <p:cNvSpPr/>
          <p:nvPr/>
        </p:nvSpPr>
        <p:spPr>
          <a:xfrm>
            <a:off x="4137212" y="6364940"/>
            <a:ext cx="3917576" cy="233082"/>
          </a:xfrm>
          <a:prstGeom prst="rect">
            <a:avLst/>
          </a:prstGeom>
          <a:solidFill>
            <a:srgbClr val="E68A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The TASAM Model</a:t>
            </a:r>
            <a:endParaRPr lang="en-SG" sz="14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F373A4-B248-30BA-D4FC-A29135FCEFF8}"/>
              </a:ext>
            </a:extLst>
          </p:cNvPr>
          <p:cNvSpPr/>
          <p:nvPr/>
        </p:nvSpPr>
        <p:spPr>
          <a:xfrm>
            <a:off x="85165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What is ATPase?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BE9243-894D-3C30-77AE-31148BFA282F}"/>
              </a:ext>
            </a:extLst>
          </p:cNvPr>
          <p:cNvSpPr/>
          <p:nvPr/>
        </p:nvSpPr>
        <p:spPr>
          <a:xfrm>
            <a:off x="8189259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Substantiating the W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26B909-DB95-40CE-8285-5B35B888F7F2}"/>
              </a:ext>
            </a:extLst>
          </p:cNvPr>
          <p:cNvCxnSpPr>
            <a:cxnSpLocks/>
          </p:cNvCxnSpPr>
          <p:nvPr/>
        </p:nvCxnSpPr>
        <p:spPr>
          <a:xfrm>
            <a:off x="2021840" y="5913120"/>
            <a:ext cx="86664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6D785B-B4ED-142A-C42B-6824689E4C28}"/>
              </a:ext>
            </a:extLst>
          </p:cNvPr>
          <p:cNvCxnSpPr>
            <a:cxnSpLocks/>
          </p:cNvCxnSpPr>
          <p:nvPr/>
        </p:nvCxnSpPr>
        <p:spPr>
          <a:xfrm flipV="1">
            <a:off x="2387600" y="1999457"/>
            <a:ext cx="0" cy="40593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93526D8C-3292-AF12-B59C-8741561E0B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30989" y="5626264"/>
                <a:ext cx="914400" cy="5737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SG" sz="2000" b="0" i="1" smtClean="0">
                          <a:latin typeface="Cambria Math" panose="02040503050406030204" pitchFamily="18" charset="0"/>
                        </a:rPr>
                        <m:t>/∘</m:t>
                      </m:r>
                    </m:oMath>
                  </m:oMathPara>
                </a14:m>
                <a:endParaRPr lang="en-SG" sz="2000" b="0" dirty="0"/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93526D8C-3292-AF12-B59C-8741561E0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0989" y="5626264"/>
                <a:ext cx="914400" cy="5737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F86DEABE-DA5E-9B90-2CB1-4A43571640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17767" y="1737402"/>
                <a:ext cx="914400" cy="5737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SG" sz="2000" b="0" dirty="0"/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F86DEABE-DA5E-9B90-2CB1-4A4357164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767" y="1737402"/>
                <a:ext cx="914400" cy="5737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>
            <a:extLst>
              <a:ext uri="{FF2B5EF4-FFF2-40B4-BE49-F238E27FC236}">
                <a16:creationId xmlns:a16="http://schemas.microsoft.com/office/drawing/2014/main" id="{CC48A546-8DFB-88A7-77EF-D1B06398EA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24566" y="2068869"/>
            <a:ext cx="3576234" cy="26622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218C3D93-1362-5ADF-29DA-6D19A69DD1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19730" y="2094583"/>
                <a:ext cx="914400" cy="5737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SG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SG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SG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218C3D93-1362-5ADF-29DA-6D19A69DD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730" y="2094583"/>
                <a:ext cx="914400" cy="5737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397AE8B-4362-7CE3-3DA8-3A0B22826B9B}"/>
              </a:ext>
            </a:extLst>
          </p:cNvPr>
          <p:cNvCxnSpPr>
            <a:cxnSpLocks/>
          </p:cNvCxnSpPr>
          <p:nvPr/>
        </p:nvCxnSpPr>
        <p:spPr>
          <a:xfrm>
            <a:off x="5222240" y="4592320"/>
            <a:ext cx="0" cy="1320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841D0E3-BF35-9734-7A24-AEC74944D423}"/>
              </a:ext>
            </a:extLst>
          </p:cNvPr>
          <p:cNvSpPr txBox="1">
            <a:spLocks/>
          </p:cNvSpPr>
          <p:nvPr/>
        </p:nvSpPr>
        <p:spPr>
          <a:xfrm>
            <a:off x="4765040" y="5791228"/>
            <a:ext cx="914400" cy="57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SG" sz="2000" b="0" dirty="0"/>
              <a:t>0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81F7DBD-9ED8-3D9C-DE03-82754AE026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44886" y="2719109"/>
            <a:ext cx="3576234" cy="266224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4DCE8F-C80F-ADA4-A398-4C3CE8EBA9A4}"/>
              </a:ext>
            </a:extLst>
          </p:cNvPr>
          <p:cNvCxnSpPr>
            <a:cxnSpLocks/>
          </p:cNvCxnSpPr>
          <p:nvPr/>
        </p:nvCxnSpPr>
        <p:spPr>
          <a:xfrm flipH="1">
            <a:off x="2387600" y="4592320"/>
            <a:ext cx="283464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ADB7236-6870-26C8-CF19-3CF6C8CABD8B}"/>
              </a:ext>
            </a:extLst>
          </p:cNvPr>
          <p:cNvCxnSpPr>
            <a:cxnSpLocks/>
          </p:cNvCxnSpPr>
          <p:nvPr/>
        </p:nvCxnSpPr>
        <p:spPr>
          <a:xfrm flipH="1">
            <a:off x="2387600" y="5237779"/>
            <a:ext cx="283464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25A397C-E5AE-F5D9-196C-44C6BA4E3D23}"/>
              </a:ext>
            </a:extLst>
          </p:cNvPr>
          <p:cNvCxnSpPr/>
          <p:nvPr/>
        </p:nvCxnSpPr>
        <p:spPr>
          <a:xfrm>
            <a:off x="2312670" y="4592320"/>
            <a:ext cx="0" cy="6454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7CBB4522-D368-6B26-C577-94D028F6F7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62530" y="3279933"/>
                <a:ext cx="914400" cy="5737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SG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SG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SG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7CBB4522-D368-6B26-C577-94D028F6F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530" y="3279933"/>
                <a:ext cx="914400" cy="5737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FA349E2D-BE59-1DF0-7AB7-0DE5C92316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25930" y="4635813"/>
                <a:ext cx="914400" cy="5737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SG" sz="16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SG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FA349E2D-BE59-1DF0-7AB7-0DE5C9231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930" y="4635813"/>
                <a:ext cx="914400" cy="5737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D6627A1-3C55-0FD1-F779-F48F148E597A}"/>
              </a:ext>
            </a:extLst>
          </p:cNvPr>
          <p:cNvSpPr txBox="1">
            <a:spLocks/>
          </p:cNvSpPr>
          <p:nvPr/>
        </p:nvSpPr>
        <p:spPr>
          <a:xfrm>
            <a:off x="2021840" y="1234016"/>
            <a:ext cx="8187029" cy="57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ATP consumed</a:t>
            </a:r>
            <a:r>
              <a:rPr lang="en-US" sz="2000" dirty="0">
                <a:sym typeface="Wingdings" panose="05000000000000000000" pitchFamily="2" charset="2"/>
              </a:rPr>
              <a:t>  Decrease in Free Chemical Energy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0494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AC6F-541F-39AC-E6AE-06C7F284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Modelling the F</a:t>
            </a:r>
            <a:r>
              <a:rPr lang="en-US" baseline="-25000" dirty="0"/>
              <a:t>1 </a:t>
            </a:r>
            <a:r>
              <a:rPr lang="en-US" dirty="0"/>
              <a:t>: Funny Rotating Springs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A556B-2AF3-EE8E-ECFF-80D3A4FAB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pPr/>
              <a:t>27</a:t>
            </a:fld>
            <a:endParaRPr lang="en-S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560882-0BBF-AA98-23C6-B103095AAB2B}"/>
              </a:ext>
            </a:extLst>
          </p:cNvPr>
          <p:cNvSpPr/>
          <p:nvPr/>
        </p:nvSpPr>
        <p:spPr>
          <a:xfrm>
            <a:off x="4137212" y="6364940"/>
            <a:ext cx="3917576" cy="233082"/>
          </a:xfrm>
          <a:prstGeom prst="rect">
            <a:avLst/>
          </a:prstGeom>
          <a:solidFill>
            <a:srgbClr val="E68A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The TASAM Model</a:t>
            </a:r>
            <a:endParaRPr lang="en-SG" sz="14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F373A4-B248-30BA-D4FC-A29135FCEFF8}"/>
              </a:ext>
            </a:extLst>
          </p:cNvPr>
          <p:cNvSpPr/>
          <p:nvPr/>
        </p:nvSpPr>
        <p:spPr>
          <a:xfrm>
            <a:off x="85165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What is ATPase?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BE9243-894D-3C30-77AE-31148BFA282F}"/>
              </a:ext>
            </a:extLst>
          </p:cNvPr>
          <p:cNvSpPr/>
          <p:nvPr/>
        </p:nvSpPr>
        <p:spPr>
          <a:xfrm>
            <a:off x="8189259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Substantiating the W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26B909-DB95-40CE-8285-5B35B888F7F2}"/>
              </a:ext>
            </a:extLst>
          </p:cNvPr>
          <p:cNvCxnSpPr>
            <a:cxnSpLocks/>
          </p:cNvCxnSpPr>
          <p:nvPr/>
        </p:nvCxnSpPr>
        <p:spPr>
          <a:xfrm>
            <a:off x="2021840" y="5913120"/>
            <a:ext cx="86664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6D785B-B4ED-142A-C42B-6824689E4C28}"/>
              </a:ext>
            </a:extLst>
          </p:cNvPr>
          <p:cNvCxnSpPr>
            <a:cxnSpLocks/>
          </p:cNvCxnSpPr>
          <p:nvPr/>
        </p:nvCxnSpPr>
        <p:spPr>
          <a:xfrm flipV="1">
            <a:off x="2387600" y="1999457"/>
            <a:ext cx="0" cy="40593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93526D8C-3292-AF12-B59C-8741561E0B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30989" y="5626264"/>
                <a:ext cx="914400" cy="5737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SG" sz="2000" b="0" i="1" smtClean="0">
                          <a:latin typeface="Cambria Math" panose="02040503050406030204" pitchFamily="18" charset="0"/>
                        </a:rPr>
                        <m:t>/∘</m:t>
                      </m:r>
                    </m:oMath>
                  </m:oMathPara>
                </a14:m>
                <a:endParaRPr lang="en-SG" sz="2000" b="0" dirty="0"/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93526D8C-3292-AF12-B59C-8741561E0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0989" y="5626264"/>
                <a:ext cx="914400" cy="5737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F86DEABE-DA5E-9B90-2CB1-4A43571640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17767" y="1737402"/>
                <a:ext cx="914400" cy="5737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SG" sz="2000" b="0" dirty="0"/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F86DEABE-DA5E-9B90-2CB1-4A4357164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767" y="1737402"/>
                <a:ext cx="914400" cy="5737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>
            <a:extLst>
              <a:ext uri="{FF2B5EF4-FFF2-40B4-BE49-F238E27FC236}">
                <a16:creationId xmlns:a16="http://schemas.microsoft.com/office/drawing/2014/main" id="{CC48A546-8DFB-88A7-77EF-D1B06398EA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24566" y="2068869"/>
            <a:ext cx="3576234" cy="26622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218C3D93-1362-5ADF-29DA-6D19A69DD1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88341" y="2086202"/>
                <a:ext cx="914400" cy="5737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SG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SG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SG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218C3D93-1362-5ADF-29DA-6D19A69DD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341" y="2086202"/>
                <a:ext cx="914400" cy="5737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397AE8B-4362-7CE3-3DA8-3A0B22826B9B}"/>
              </a:ext>
            </a:extLst>
          </p:cNvPr>
          <p:cNvCxnSpPr>
            <a:cxnSpLocks/>
          </p:cNvCxnSpPr>
          <p:nvPr/>
        </p:nvCxnSpPr>
        <p:spPr>
          <a:xfrm>
            <a:off x="5222240" y="4592320"/>
            <a:ext cx="0" cy="1320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841D0E3-BF35-9734-7A24-AEC74944D423}"/>
              </a:ext>
            </a:extLst>
          </p:cNvPr>
          <p:cNvSpPr txBox="1">
            <a:spLocks/>
          </p:cNvSpPr>
          <p:nvPr/>
        </p:nvSpPr>
        <p:spPr>
          <a:xfrm>
            <a:off x="4765040" y="5791228"/>
            <a:ext cx="914400" cy="57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SG" sz="2000" b="0" dirty="0"/>
              <a:t>0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81F7DBD-9ED8-3D9C-DE03-82754AE026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63526" y="2719109"/>
            <a:ext cx="3576234" cy="266224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3C10BD-3E0F-EC53-E807-54DB016A6DDD}"/>
              </a:ext>
            </a:extLst>
          </p:cNvPr>
          <p:cNvCxnSpPr>
            <a:cxnSpLocks/>
          </p:cNvCxnSpPr>
          <p:nvPr/>
        </p:nvCxnSpPr>
        <p:spPr>
          <a:xfrm>
            <a:off x="7061200" y="5252720"/>
            <a:ext cx="0" cy="67056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10BE951-943C-9365-CE2C-83F8A205F3BB}"/>
              </a:ext>
            </a:extLst>
          </p:cNvPr>
          <p:cNvSpPr txBox="1">
            <a:spLocks/>
          </p:cNvSpPr>
          <p:nvPr/>
        </p:nvSpPr>
        <p:spPr>
          <a:xfrm>
            <a:off x="6604000" y="5774355"/>
            <a:ext cx="914400" cy="57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SG" sz="2000" b="0" dirty="0"/>
              <a:t>120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0B96DE0-B950-41FF-ECD1-07187D001091}"/>
              </a:ext>
            </a:extLst>
          </p:cNvPr>
          <p:cNvCxnSpPr>
            <a:cxnSpLocks/>
          </p:cNvCxnSpPr>
          <p:nvPr/>
        </p:nvCxnSpPr>
        <p:spPr>
          <a:xfrm flipH="1">
            <a:off x="2387600" y="4592320"/>
            <a:ext cx="283464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F8E5FB-2A0B-C180-2341-BBCF248CC018}"/>
              </a:ext>
            </a:extLst>
          </p:cNvPr>
          <p:cNvCxnSpPr>
            <a:cxnSpLocks/>
          </p:cNvCxnSpPr>
          <p:nvPr/>
        </p:nvCxnSpPr>
        <p:spPr>
          <a:xfrm flipH="1" flipV="1">
            <a:off x="2387600" y="5237779"/>
            <a:ext cx="4673600" cy="1494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A35C454-5537-F67C-B929-0AD2B471CFFD}"/>
              </a:ext>
            </a:extLst>
          </p:cNvPr>
          <p:cNvCxnSpPr/>
          <p:nvPr/>
        </p:nvCxnSpPr>
        <p:spPr>
          <a:xfrm>
            <a:off x="2312670" y="4592320"/>
            <a:ext cx="0" cy="6454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AAFD685C-E96C-F83E-0144-D7F4145ACC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25930" y="4635813"/>
                <a:ext cx="914400" cy="5737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SG" sz="16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SG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AAFD685C-E96C-F83E-0144-D7F4145AC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930" y="4635813"/>
                <a:ext cx="914400" cy="5737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2252F4B-AE95-E29A-457E-CC2C1C0E5AC7}"/>
              </a:ext>
            </a:extLst>
          </p:cNvPr>
          <p:cNvCxnSpPr>
            <a:cxnSpLocks/>
          </p:cNvCxnSpPr>
          <p:nvPr/>
        </p:nvCxnSpPr>
        <p:spPr>
          <a:xfrm>
            <a:off x="5417820" y="6058807"/>
            <a:ext cx="13792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3CB3FF3-BA45-BDEB-2882-03508E1C6264}"/>
              </a:ext>
            </a:extLst>
          </p:cNvPr>
          <p:cNvSpPr txBox="1">
            <a:spLocks/>
          </p:cNvSpPr>
          <p:nvPr/>
        </p:nvSpPr>
        <p:spPr>
          <a:xfrm>
            <a:off x="2021840" y="1234016"/>
            <a:ext cx="8187029" cy="57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1 ATP hydrolysed </a:t>
            </a:r>
            <a:r>
              <a:rPr lang="en-US" sz="2000" dirty="0">
                <a:sym typeface="Wingdings" panose="05000000000000000000" pitchFamily="2" charset="2"/>
              </a:rPr>
              <a:t> 120° step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F79A740C-2DC3-244C-D322-D054E9D288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17304" y="3279933"/>
                <a:ext cx="914400" cy="5737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SG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SG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SG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F79A740C-2DC3-244C-D322-D054E9D28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304" y="3279933"/>
                <a:ext cx="914400" cy="5737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983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AC6F-541F-39AC-E6AE-06C7F284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[ATP] Scenario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A556B-2AF3-EE8E-ECFF-80D3A4FAB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pPr/>
              <a:t>28</a:t>
            </a:fld>
            <a:endParaRPr lang="en-S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560882-0BBF-AA98-23C6-B103095AAB2B}"/>
              </a:ext>
            </a:extLst>
          </p:cNvPr>
          <p:cNvSpPr/>
          <p:nvPr/>
        </p:nvSpPr>
        <p:spPr>
          <a:xfrm>
            <a:off x="4137212" y="6364940"/>
            <a:ext cx="3917576" cy="233082"/>
          </a:xfrm>
          <a:prstGeom prst="rect">
            <a:avLst/>
          </a:prstGeom>
          <a:solidFill>
            <a:srgbClr val="E68A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The TASAM Model</a:t>
            </a:r>
            <a:endParaRPr lang="en-SG" sz="14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F373A4-B248-30BA-D4FC-A29135FCEFF8}"/>
              </a:ext>
            </a:extLst>
          </p:cNvPr>
          <p:cNvSpPr/>
          <p:nvPr/>
        </p:nvSpPr>
        <p:spPr>
          <a:xfrm>
            <a:off x="85165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What is ATPase?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BE9243-894D-3C30-77AE-31148BFA282F}"/>
              </a:ext>
            </a:extLst>
          </p:cNvPr>
          <p:cNvSpPr/>
          <p:nvPr/>
        </p:nvSpPr>
        <p:spPr>
          <a:xfrm>
            <a:off x="8189259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Substantiating the W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26B909-DB95-40CE-8285-5B35B888F7F2}"/>
              </a:ext>
            </a:extLst>
          </p:cNvPr>
          <p:cNvCxnSpPr>
            <a:cxnSpLocks/>
          </p:cNvCxnSpPr>
          <p:nvPr/>
        </p:nvCxnSpPr>
        <p:spPr>
          <a:xfrm>
            <a:off x="2021840" y="5913120"/>
            <a:ext cx="86664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6D785B-B4ED-142A-C42B-6824689E4C28}"/>
              </a:ext>
            </a:extLst>
          </p:cNvPr>
          <p:cNvCxnSpPr>
            <a:cxnSpLocks/>
          </p:cNvCxnSpPr>
          <p:nvPr/>
        </p:nvCxnSpPr>
        <p:spPr>
          <a:xfrm flipV="1">
            <a:off x="2387600" y="1999457"/>
            <a:ext cx="0" cy="40593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93526D8C-3292-AF12-B59C-8741561E0B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30989" y="5626264"/>
                <a:ext cx="914400" cy="5737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SG" sz="2000" b="0" i="1" smtClean="0">
                          <a:latin typeface="Cambria Math" panose="02040503050406030204" pitchFamily="18" charset="0"/>
                        </a:rPr>
                        <m:t>/∘</m:t>
                      </m:r>
                    </m:oMath>
                  </m:oMathPara>
                </a14:m>
                <a:endParaRPr lang="en-SG" sz="2000" b="0" dirty="0"/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93526D8C-3292-AF12-B59C-8741561E0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0989" y="5626264"/>
                <a:ext cx="914400" cy="5737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F86DEABE-DA5E-9B90-2CB1-4A43571640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17767" y="1737402"/>
                <a:ext cx="914400" cy="5737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SG" sz="2000" b="0" dirty="0"/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F86DEABE-DA5E-9B90-2CB1-4A4357164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767" y="1737402"/>
                <a:ext cx="914400" cy="5737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>
            <a:extLst>
              <a:ext uri="{FF2B5EF4-FFF2-40B4-BE49-F238E27FC236}">
                <a16:creationId xmlns:a16="http://schemas.microsoft.com/office/drawing/2014/main" id="{CC48A546-8DFB-88A7-77EF-D1B06398EA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24566" y="2068869"/>
            <a:ext cx="3576234" cy="266224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81F7DBD-9ED8-3D9C-DE03-82754AE026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63526" y="2719109"/>
            <a:ext cx="3576234" cy="26622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0D7175-C75C-7C07-9D0A-0F06804AA0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88341" y="2086202"/>
                <a:ext cx="914400" cy="5737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SG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SG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SG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0D7175-C75C-7C07-9D0A-0F06804AA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341" y="2086202"/>
                <a:ext cx="914400" cy="5737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F86556EE-600F-1B02-1C7C-CB48B72EDB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17304" y="3279933"/>
                <a:ext cx="914400" cy="5737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SG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SG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SG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F86556EE-600F-1B02-1C7C-CB48B72ED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304" y="3279933"/>
                <a:ext cx="914400" cy="5737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FB2526A-B102-1503-3843-60A60726105F}"/>
              </a:ext>
            </a:extLst>
          </p:cNvPr>
          <p:cNvSpPr txBox="1">
            <a:spLocks/>
          </p:cNvSpPr>
          <p:nvPr/>
        </p:nvSpPr>
        <p:spPr>
          <a:xfrm>
            <a:off x="8239760" y="3113135"/>
            <a:ext cx="3114040" cy="57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SG" sz="2000" dirty="0"/>
              <a:t>Downward transition when ATP hydrolyses</a:t>
            </a:r>
            <a:endParaRPr lang="en-US" sz="20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749BF85-BA04-7F6B-CBDA-77958604519D}"/>
              </a:ext>
            </a:extLst>
          </p:cNvPr>
          <p:cNvCxnSpPr>
            <a:cxnSpLocks/>
          </p:cNvCxnSpPr>
          <p:nvPr/>
        </p:nvCxnSpPr>
        <p:spPr>
          <a:xfrm>
            <a:off x="6327648" y="3363415"/>
            <a:ext cx="0" cy="13676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5B17AF63-01D9-A4A3-4BFD-977668FC1B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31704" y="3691710"/>
                <a:ext cx="914400" cy="5737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SG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5B17AF63-01D9-A4A3-4BFD-977668FC1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704" y="3691710"/>
                <a:ext cx="914400" cy="5737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3637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3378AE-6483-AA82-F230-305EE7DD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pPr/>
              <a:t>2</a:t>
            </a:fld>
            <a:endParaRPr lang="en-S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109F86-D104-2F67-E4BB-2E9E95690E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05" b="25145"/>
          <a:stretch/>
        </p:blipFill>
        <p:spPr>
          <a:xfrm>
            <a:off x="1" y="-9823"/>
            <a:ext cx="12192000" cy="685798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169CDA4-1CEA-EFD7-42BC-C420CAD65CF2}"/>
              </a:ext>
            </a:extLst>
          </p:cNvPr>
          <p:cNvSpPr txBox="1">
            <a:spLocks/>
          </p:cNvSpPr>
          <p:nvPr/>
        </p:nvSpPr>
        <p:spPr>
          <a:xfrm>
            <a:off x="4340114" y="48762"/>
            <a:ext cx="7341388" cy="1782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Univers Condensed" panose="020B050602020205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US" sz="7300" dirty="0">
                <a:solidFill>
                  <a:schemeClr val="bg1"/>
                </a:solidFill>
              </a:rPr>
              <a:t>SECTION I</a:t>
            </a:r>
            <a:endParaRPr lang="en-SG" sz="3200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375FDDD-1891-A273-FC18-C75EA31FA3AA}"/>
              </a:ext>
            </a:extLst>
          </p:cNvPr>
          <p:cNvSpPr txBox="1">
            <a:spLocks/>
          </p:cNvSpPr>
          <p:nvPr/>
        </p:nvSpPr>
        <p:spPr>
          <a:xfrm>
            <a:off x="5701553" y="1255059"/>
            <a:ext cx="5890302" cy="1667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Univers Condensed" panose="020B050602020205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>
                <a:solidFill>
                  <a:schemeClr val="bg1"/>
                </a:solidFill>
              </a:rPr>
              <a:t>What is ATPase? </a:t>
            </a:r>
          </a:p>
          <a:p>
            <a:pPr algn="r"/>
            <a:r>
              <a:rPr lang="en-US" sz="3200" dirty="0">
                <a:solidFill>
                  <a:schemeClr val="bg1"/>
                </a:solidFill>
              </a:rPr>
              <a:t>Understanding the F</a:t>
            </a:r>
            <a:r>
              <a:rPr lang="en-US" sz="3200" baseline="-25000" dirty="0">
                <a:solidFill>
                  <a:schemeClr val="bg1"/>
                </a:solidFill>
              </a:rPr>
              <a:t>1</a:t>
            </a:r>
            <a:r>
              <a:rPr lang="en-US" sz="3200" dirty="0">
                <a:solidFill>
                  <a:schemeClr val="bg1"/>
                </a:solidFill>
              </a:rPr>
              <a:t> component and its High Efficiency</a:t>
            </a:r>
            <a:endParaRPr lang="en-SG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2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AC6F-541F-39AC-E6AE-06C7F284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[ATP] Scenario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A556B-2AF3-EE8E-ECFF-80D3A4FAB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pPr/>
              <a:t>29</a:t>
            </a:fld>
            <a:endParaRPr lang="en-S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560882-0BBF-AA98-23C6-B103095AAB2B}"/>
              </a:ext>
            </a:extLst>
          </p:cNvPr>
          <p:cNvSpPr/>
          <p:nvPr/>
        </p:nvSpPr>
        <p:spPr>
          <a:xfrm>
            <a:off x="4137212" y="6364940"/>
            <a:ext cx="3917576" cy="233082"/>
          </a:xfrm>
          <a:prstGeom prst="rect">
            <a:avLst/>
          </a:prstGeom>
          <a:solidFill>
            <a:srgbClr val="E68A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The TASAM Model</a:t>
            </a:r>
            <a:endParaRPr lang="en-SG" sz="14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F373A4-B248-30BA-D4FC-A29135FCEFF8}"/>
              </a:ext>
            </a:extLst>
          </p:cNvPr>
          <p:cNvSpPr/>
          <p:nvPr/>
        </p:nvSpPr>
        <p:spPr>
          <a:xfrm>
            <a:off x="85165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What is ATPase?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BE9243-894D-3C30-77AE-31148BFA282F}"/>
              </a:ext>
            </a:extLst>
          </p:cNvPr>
          <p:cNvSpPr/>
          <p:nvPr/>
        </p:nvSpPr>
        <p:spPr>
          <a:xfrm>
            <a:off x="8189259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Substantiating the W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26B909-DB95-40CE-8285-5B35B888F7F2}"/>
              </a:ext>
            </a:extLst>
          </p:cNvPr>
          <p:cNvCxnSpPr>
            <a:cxnSpLocks/>
          </p:cNvCxnSpPr>
          <p:nvPr/>
        </p:nvCxnSpPr>
        <p:spPr>
          <a:xfrm>
            <a:off x="2021840" y="5913120"/>
            <a:ext cx="86664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6D785B-B4ED-142A-C42B-6824689E4C28}"/>
              </a:ext>
            </a:extLst>
          </p:cNvPr>
          <p:cNvCxnSpPr>
            <a:cxnSpLocks/>
          </p:cNvCxnSpPr>
          <p:nvPr/>
        </p:nvCxnSpPr>
        <p:spPr>
          <a:xfrm flipV="1">
            <a:off x="2387600" y="1999457"/>
            <a:ext cx="0" cy="40593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93526D8C-3292-AF12-B59C-8741561E0B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30989" y="5626264"/>
                <a:ext cx="914400" cy="5737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SG" sz="2000" b="0" i="1" smtClean="0">
                          <a:latin typeface="Cambria Math" panose="02040503050406030204" pitchFamily="18" charset="0"/>
                        </a:rPr>
                        <m:t>/∘</m:t>
                      </m:r>
                    </m:oMath>
                  </m:oMathPara>
                </a14:m>
                <a:endParaRPr lang="en-SG" sz="2000" b="0" dirty="0"/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93526D8C-3292-AF12-B59C-8741561E0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0989" y="5626264"/>
                <a:ext cx="914400" cy="5737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F86DEABE-DA5E-9B90-2CB1-4A43571640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17767" y="1737402"/>
                <a:ext cx="914400" cy="5737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SG" sz="2000" b="0" dirty="0"/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F86DEABE-DA5E-9B90-2CB1-4A4357164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767" y="1737402"/>
                <a:ext cx="914400" cy="5737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>
            <a:extLst>
              <a:ext uri="{FF2B5EF4-FFF2-40B4-BE49-F238E27FC236}">
                <a16:creationId xmlns:a16="http://schemas.microsoft.com/office/drawing/2014/main" id="{CC48A546-8DFB-88A7-77EF-D1B06398EA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24566" y="2068869"/>
            <a:ext cx="3576234" cy="266224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81F7DBD-9ED8-3D9C-DE03-82754AE026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63526" y="2719109"/>
            <a:ext cx="3576234" cy="26622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0D7175-C75C-7C07-9D0A-0F06804AA0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88341" y="2086202"/>
                <a:ext cx="914400" cy="5737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SG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SG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SG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0D7175-C75C-7C07-9D0A-0F06804AA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341" y="2086202"/>
                <a:ext cx="914400" cy="5737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F86556EE-600F-1B02-1C7C-CB48B72EDB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17304" y="3279933"/>
                <a:ext cx="914400" cy="5737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SG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SG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SG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F86556EE-600F-1B02-1C7C-CB48B72ED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304" y="3279933"/>
                <a:ext cx="914400" cy="5737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FB2526A-B102-1503-3843-60A60726105F}"/>
              </a:ext>
            </a:extLst>
          </p:cNvPr>
          <p:cNvSpPr txBox="1">
            <a:spLocks/>
          </p:cNvSpPr>
          <p:nvPr/>
        </p:nvSpPr>
        <p:spPr>
          <a:xfrm>
            <a:off x="8331349" y="3144379"/>
            <a:ext cx="3114040" cy="967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SG" sz="2000" dirty="0"/>
              <a:t>When [ATP] is high, hydrolyses takes place immediately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5B17AF63-01D9-A4A3-4BFD-977668FC1B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20600" y="3925272"/>
                <a:ext cx="1414483" cy="5737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SG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  <m:r>
                        <a:rPr lang="en-SG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≈0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5B17AF63-01D9-A4A3-4BFD-977668FC1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600" y="3925272"/>
                <a:ext cx="1414483" cy="5737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C8865E96-7D60-6DE9-164A-287DC99E39F9}"/>
              </a:ext>
            </a:extLst>
          </p:cNvPr>
          <p:cNvSpPr/>
          <p:nvPr/>
        </p:nvSpPr>
        <p:spPr>
          <a:xfrm>
            <a:off x="5658670" y="3990965"/>
            <a:ext cx="394447" cy="3944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C3449A-E066-101F-D30C-F157C60C9C7D}"/>
              </a:ext>
            </a:extLst>
          </p:cNvPr>
          <p:cNvCxnSpPr>
            <a:endCxn id="8" idx="7"/>
          </p:cNvCxnSpPr>
          <p:nvPr/>
        </p:nvCxnSpPr>
        <p:spPr>
          <a:xfrm flipH="1">
            <a:off x="5995352" y="3628248"/>
            <a:ext cx="2449401" cy="4204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835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AC6F-541F-39AC-E6AE-06C7F284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[ATP] Scenario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A556B-2AF3-EE8E-ECFF-80D3A4FAB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pPr/>
              <a:t>30</a:t>
            </a:fld>
            <a:endParaRPr lang="en-S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560882-0BBF-AA98-23C6-B103095AAB2B}"/>
              </a:ext>
            </a:extLst>
          </p:cNvPr>
          <p:cNvSpPr/>
          <p:nvPr/>
        </p:nvSpPr>
        <p:spPr>
          <a:xfrm>
            <a:off x="4137212" y="6364940"/>
            <a:ext cx="3917576" cy="233082"/>
          </a:xfrm>
          <a:prstGeom prst="rect">
            <a:avLst/>
          </a:prstGeom>
          <a:solidFill>
            <a:srgbClr val="E68A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The TASAM Model</a:t>
            </a:r>
            <a:endParaRPr lang="en-SG" sz="14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F373A4-B248-30BA-D4FC-A29135FCEFF8}"/>
              </a:ext>
            </a:extLst>
          </p:cNvPr>
          <p:cNvSpPr/>
          <p:nvPr/>
        </p:nvSpPr>
        <p:spPr>
          <a:xfrm>
            <a:off x="85165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What is ATPase?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BE9243-894D-3C30-77AE-31148BFA282F}"/>
              </a:ext>
            </a:extLst>
          </p:cNvPr>
          <p:cNvSpPr/>
          <p:nvPr/>
        </p:nvSpPr>
        <p:spPr>
          <a:xfrm>
            <a:off x="8189259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Substantiating the W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26B909-DB95-40CE-8285-5B35B888F7F2}"/>
              </a:ext>
            </a:extLst>
          </p:cNvPr>
          <p:cNvCxnSpPr>
            <a:cxnSpLocks/>
          </p:cNvCxnSpPr>
          <p:nvPr/>
        </p:nvCxnSpPr>
        <p:spPr>
          <a:xfrm>
            <a:off x="2021840" y="5913120"/>
            <a:ext cx="86664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6D785B-B4ED-142A-C42B-6824689E4C28}"/>
              </a:ext>
            </a:extLst>
          </p:cNvPr>
          <p:cNvCxnSpPr>
            <a:cxnSpLocks/>
          </p:cNvCxnSpPr>
          <p:nvPr/>
        </p:nvCxnSpPr>
        <p:spPr>
          <a:xfrm flipV="1">
            <a:off x="2387600" y="1999457"/>
            <a:ext cx="0" cy="40593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93526D8C-3292-AF12-B59C-8741561E0B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30989" y="5626264"/>
                <a:ext cx="914400" cy="5737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SG" sz="2000" b="0" i="1" smtClean="0">
                          <a:latin typeface="Cambria Math" panose="02040503050406030204" pitchFamily="18" charset="0"/>
                        </a:rPr>
                        <m:t>/∘</m:t>
                      </m:r>
                    </m:oMath>
                  </m:oMathPara>
                </a14:m>
                <a:endParaRPr lang="en-SG" sz="2000" b="0" dirty="0"/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93526D8C-3292-AF12-B59C-8741561E0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0989" y="5626264"/>
                <a:ext cx="914400" cy="5737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F86DEABE-DA5E-9B90-2CB1-4A43571640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17767" y="1737402"/>
                <a:ext cx="914400" cy="5737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SG" sz="2000" b="0" dirty="0"/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F86DEABE-DA5E-9B90-2CB1-4A4357164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767" y="1737402"/>
                <a:ext cx="914400" cy="5737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>
            <a:extLst>
              <a:ext uri="{FF2B5EF4-FFF2-40B4-BE49-F238E27FC236}">
                <a16:creationId xmlns:a16="http://schemas.microsoft.com/office/drawing/2014/main" id="{CC48A546-8DFB-88A7-77EF-D1B06398EA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24566" y="2068869"/>
            <a:ext cx="3576234" cy="266224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81F7DBD-9ED8-3D9C-DE03-82754AE026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63526" y="2719109"/>
            <a:ext cx="3576234" cy="26622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0D7175-C75C-7C07-9D0A-0F06804AA0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88341" y="2086202"/>
                <a:ext cx="914400" cy="5737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SG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SG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SG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0D7175-C75C-7C07-9D0A-0F06804AA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341" y="2086202"/>
                <a:ext cx="914400" cy="5737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F86556EE-600F-1B02-1C7C-CB48B72EDB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17304" y="3279933"/>
                <a:ext cx="914400" cy="5737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SG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SG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SG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SG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F86556EE-600F-1B02-1C7C-CB48B72ED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304" y="3279933"/>
                <a:ext cx="914400" cy="5737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FB2526A-B102-1503-3843-60A60726105F}"/>
              </a:ext>
            </a:extLst>
          </p:cNvPr>
          <p:cNvSpPr txBox="1">
            <a:spLocks/>
          </p:cNvSpPr>
          <p:nvPr/>
        </p:nvSpPr>
        <p:spPr>
          <a:xfrm>
            <a:off x="4053317" y="1097267"/>
            <a:ext cx="4085365" cy="967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SG" sz="2000" b="1" dirty="0">
                <a:solidFill>
                  <a:srgbClr val="FF0000"/>
                </a:solidFill>
              </a:rPr>
              <a:t>But what about low [ATP]?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702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AC6F-541F-39AC-E6AE-06C7F284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[ATP] Scenario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A556B-2AF3-EE8E-ECFF-80D3A4FAB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pPr/>
              <a:t>31</a:t>
            </a:fld>
            <a:endParaRPr lang="en-S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560882-0BBF-AA98-23C6-B103095AAB2B}"/>
              </a:ext>
            </a:extLst>
          </p:cNvPr>
          <p:cNvSpPr/>
          <p:nvPr/>
        </p:nvSpPr>
        <p:spPr>
          <a:xfrm>
            <a:off x="4137212" y="6364940"/>
            <a:ext cx="3917576" cy="233082"/>
          </a:xfrm>
          <a:prstGeom prst="rect">
            <a:avLst/>
          </a:prstGeom>
          <a:solidFill>
            <a:srgbClr val="E68A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The TASAM Model</a:t>
            </a:r>
            <a:endParaRPr lang="en-SG" sz="14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F373A4-B248-30BA-D4FC-A29135FCEFF8}"/>
              </a:ext>
            </a:extLst>
          </p:cNvPr>
          <p:cNvSpPr/>
          <p:nvPr/>
        </p:nvSpPr>
        <p:spPr>
          <a:xfrm>
            <a:off x="85165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What is ATPase?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BE9243-894D-3C30-77AE-31148BFA282F}"/>
              </a:ext>
            </a:extLst>
          </p:cNvPr>
          <p:cNvSpPr/>
          <p:nvPr/>
        </p:nvSpPr>
        <p:spPr>
          <a:xfrm>
            <a:off x="8189259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Substantiating the W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AFE529-2D5B-576C-8B5A-85F46C7DAD11}"/>
                  </a:ext>
                </a:extLst>
              </p:cNvPr>
              <p:cNvSpPr txBox="1"/>
              <p:nvPr/>
            </p:nvSpPr>
            <p:spPr>
              <a:xfrm>
                <a:off x="4704208" y="2964001"/>
                <a:ext cx="2783583" cy="464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bSup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bSup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8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AFE529-2D5B-576C-8B5A-85F46C7DA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208" y="2964001"/>
                <a:ext cx="2783583" cy="464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2E7FF0D-FCB9-71C9-6104-54C992C436FB}"/>
              </a:ext>
            </a:extLst>
          </p:cNvPr>
          <p:cNvSpPr txBox="1">
            <a:spLocks/>
          </p:cNvSpPr>
          <p:nvPr/>
        </p:nvSpPr>
        <p:spPr>
          <a:xfrm>
            <a:off x="4055867" y="3995627"/>
            <a:ext cx="2104445" cy="57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FF0000"/>
                </a:solidFill>
              </a:rPr>
              <a:t>Rate of Reaction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90BB758-1B9A-772A-3B3B-0041A7A6E85A}"/>
              </a:ext>
            </a:extLst>
          </p:cNvPr>
          <p:cNvCxnSpPr>
            <a:cxnSpLocks/>
          </p:cNvCxnSpPr>
          <p:nvPr/>
        </p:nvCxnSpPr>
        <p:spPr>
          <a:xfrm flipV="1">
            <a:off x="5108090" y="3514763"/>
            <a:ext cx="0" cy="4808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82DC021-F526-9795-E8FC-EFE9BDC7CAF6}"/>
              </a:ext>
            </a:extLst>
          </p:cNvPr>
          <p:cNvSpPr txBox="1">
            <a:spLocks/>
          </p:cNvSpPr>
          <p:nvPr/>
        </p:nvSpPr>
        <p:spPr>
          <a:xfrm>
            <a:off x="7673789" y="2909644"/>
            <a:ext cx="3917576" cy="57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FF0000"/>
                </a:solidFill>
              </a:rPr>
              <a:t>Function related to ratios of [ATP] and [ADP]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68339EB-A935-E1C2-AC18-6D8C1FD5BDFD}"/>
              </a:ext>
            </a:extLst>
          </p:cNvPr>
          <p:cNvCxnSpPr>
            <a:cxnSpLocks/>
          </p:cNvCxnSpPr>
          <p:nvPr/>
        </p:nvCxnSpPr>
        <p:spPr>
          <a:xfrm flipH="1">
            <a:off x="7427258" y="3217529"/>
            <a:ext cx="54236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EACEC00-0E19-0206-6C75-FF25376961F0}"/>
              </a:ext>
            </a:extLst>
          </p:cNvPr>
          <p:cNvSpPr txBox="1">
            <a:spLocks/>
          </p:cNvSpPr>
          <p:nvPr/>
        </p:nvSpPr>
        <p:spPr>
          <a:xfrm>
            <a:off x="5275069" y="1959317"/>
            <a:ext cx="2104445" cy="57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FF0000"/>
                </a:solidFill>
              </a:rPr>
              <a:t>Dependent on [ATP]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3C257FD-C44C-EAA8-302A-39CA243D979C}"/>
              </a:ext>
            </a:extLst>
          </p:cNvPr>
          <p:cNvCxnSpPr>
            <a:cxnSpLocks/>
          </p:cNvCxnSpPr>
          <p:nvPr/>
        </p:nvCxnSpPr>
        <p:spPr>
          <a:xfrm>
            <a:off x="6327291" y="2483137"/>
            <a:ext cx="0" cy="4808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353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AC6F-541F-39AC-E6AE-06C7F284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[ATP] Scenario: Introducing the Asymmetry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A556B-2AF3-EE8E-ECFF-80D3A4FAB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pPr/>
              <a:t>32</a:t>
            </a:fld>
            <a:endParaRPr lang="en-S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560882-0BBF-AA98-23C6-B103095AAB2B}"/>
              </a:ext>
            </a:extLst>
          </p:cNvPr>
          <p:cNvSpPr/>
          <p:nvPr/>
        </p:nvSpPr>
        <p:spPr>
          <a:xfrm>
            <a:off x="4137212" y="6364940"/>
            <a:ext cx="3917576" cy="233082"/>
          </a:xfrm>
          <a:prstGeom prst="rect">
            <a:avLst/>
          </a:prstGeom>
          <a:solidFill>
            <a:srgbClr val="E68A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The TASAM Model</a:t>
            </a:r>
            <a:endParaRPr lang="en-SG" sz="14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F373A4-B248-30BA-D4FC-A29135FCEFF8}"/>
              </a:ext>
            </a:extLst>
          </p:cNvPr>
          <p:cNvSpPr/>
          <p:nvPr/>
        </p:nvSpPr>
        <p:spPr>
          <a:xfrm>
            <a:off x="85165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What is ATPase?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BE9243-894D-3C30-77AE-31148BFA282F}"/>
              </a:ext>
            </a:extLst>
          </p:cNvPr>
          <p:cNvSpPr/>
          <p:nvPr/>
        </p:nvSpPr>
        <p:spPr>
          <a:xfrm>
            <a:off x="8189259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Substantiating the W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35B711-5558-64F1-E0EC-64C9B2317D0F}"/>
                  </a:ext>
                </a:extLst>
              </p:cNvPr>
              <p:cNvSpPr txBox="1"/>
              <p:nvPr/>
            </p:nvSpPr>
            <p:spPr>
              <a:xfrm>
                <a:off x="3269855" y="2477467"/>
                <a:ext cx="6814045" cy="961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SG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SG" sz="2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SG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SG" sz="28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SG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SG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SG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SG" sz="2800" b="0" i="1" smtClean="0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SG" sz="2800" b="0" i="1" smtClean="0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SG" sz="2800" b="0" i="1" smtClean="0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SG" sz="2800" b="0" i="1" smtClean="0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  <m:r>
                                <a:rPr lang="en-SG" sz="28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SG" sz="28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G" sz="28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SG" sz="28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SG" sz="28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SG" sz="28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SG" sz="28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SG" sz="28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G" sz="28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SG" sz="28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SG" sz="28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SG" sz="28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SG" sz="28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SG" sz="28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SG" sz="280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SG" sz="28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SG" sz="28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35B711-5558-64F1-E0EC-64C9B2317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855" y="2477467"/>
                <a:ext cx="6814045" cy="9611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20C174-2F66-00E5-3B3C-3B10FF9C6588}"/>
                  </a:ext>
                </a:extLst>
              </p:cNvPr>
              <p:cNvSpPr txBox="1"/>
              <p:nvPr/>
            </p:nvSpPr>
            <p:spPr>
              <a:xfrm>
                <a:off x="3269854" y="3580126"/>
                <a:ext cx="7025193" cy="961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SG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SG" sz="2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SG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SG" sz="28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SG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SG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SG" sz="28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SG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SG" sz="2800" b="0" i="1" smtClean="0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SG" sz="2800" b="0" i="1" smtClean="0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SG" sz="2800" b="0" i="1" smtClean="0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SG" sz="2800" b="0" i="1" smtClean="0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  <m:r>
                                <a:rPr lang="en-SG" sz="28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SG" sz="28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G" sz="28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SG" sz="28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SG" sz="28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SG" sz="28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SG" sz="28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SG" sz="28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SG" sz="28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SG" sz="28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SG" sz="28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SG" sz="28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SG" sz="2800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SG" sz="28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SG" sz="280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SG" sz="2800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SG" sz="2800" b="0" i="1" smtClean="0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20C174-2F66-00E5-3B3C-3B10FF9C6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854" y="3580126"/>
                <a:ext cx="7025193" cy="9611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CB287ED-A103-E56D-AA8A-4B818C9A69D8}"/>
              </a:ext>
            </a:extLst>
          </p:cNvPr>
          <p:cNvSpPr txBox="1">
            <a:spLocks/>
          </p:cNvSpPr>
          <p:nvPr/>
        </p:nvSpPr>
        <p:spPr>
          <a:xfrm>
            <a:off x="699248" y="2671191"/>
            <a:ext cx="2626922" cy="57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FF0000"/>
                </a:solidFill>
              </a:rPr>
              <a:t>Hydrolysis Reaction: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A87E33D-1658-6567-2993-9E1A8958779B}"/>
              </a:ext>
            </a:extLst>
          </p:cNvPr>
          <p:cNvSpPr txBox="1">
            <a:spLocks/>
          </p:cNvSpPr>
          <p:nvPr/>
        </p:nvSpPr>
        <p:spPr>
          <a:xfrm>
            <a:off x="838200" y="3773851"/>
            <a:ext cx="2487969" cy="57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FF0000"/>
                </a:solidFill>
              </a:rPr>
              <a:t>Synthesis Reaction:</a:t>
            </a:r>
          </a:p>
        </p:txBody>
      </p:sp>
    </p:spTree>
    <p:extLst>
      <p:ext uri="{BB962C8B-B14F-4D97-AF65-F5344CB8AC3E}">
        <p14:creationId xmlns:p14="http://schemas.microsoft.com/office/powerpoint/2010/main" val="359915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AC6F-541F-39AC-E6AE-06C7F284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[ATP] Scenario: Introducing the Asymmetry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A556B-2AF3-EE8E-ECFF-80D3A4FAB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pPr/>
              <a:t>33</a:t>
            </a:fld>
            <a:endParaRPr lang="en-S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560882-0BBF-AA98-23C6-B103095AAB2B}"/>
              </a:ext>
            </a:extLst>
          </p:cNvPr>
          <p:cNvSpPr/>
          <p:nvPr/>
        </p:nvSpPr>
        <p:spPr>
          <a:xfrm>
            <a:off x="4137212" y="6364940"/>
            <a:ext cx="3917576" cy="233082"/>
          </a:xfrm>
          <a:prstGeom prst="rect">
            <a:avLst/>
          </a:prstGeom>
          <a:solidFill>
            <a:srgbClr val="E68A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The TASAM Model</a:t>
            </a:r>
            <a:endParaRPr lang="en-SG" sz="14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F373A4-B248-30BA-D4FC-A29135FCEFF8}"/>
              </a:ext>
            </a:extLst>
          </p:cNvPr>
          <p:cNvSpPr/>
          <p:nvPr/>
        </p:nvSpPr>
        <p:spPr>
          <a:xfrm>
            <a:off x="85165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What is ATPase?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BE9243-894D-3C30-77AE-31148BFA282F}"/>
              </a:ext>
            </a:extLst>
          </p:cNvPr>
          <p:cNvSpPr/>
          <p:nvPr/>
        </p:nvSpPr>
        <p:spPr>
          <a:xfrm>
            <a:off x="8189259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Substantiating the W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6BA517BB-9D85-69F6-8427-AFEE204DC2E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6824" y="3142143"/>
                <a:ext cx="3917576" cy="5737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000" dirty="0"/>
                  <a:t>Numerically, </a:t>
                </a:r>
                <a14:m>
                  <m:oMath xmlns:m="http://schemas.openxmlformats.org/officeDocument/2006/math">
                    <m:r>
                      <a:rPr lang="en-SG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SG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/>
                  <a:t>best fits the experimental data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6BA517BB-9D85-69F6-8427-AFEE204DC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4" y="3142143"/>
                <a:ext cx="3917576" cy="573712"/>
              </a:xfrm>
              <a:prstGeom prst="rect">
                <a:avLst/>
              </a:prstGeom>
              <a:blipFill>
                <a:blip r:embed="rId2"/>
                <a:stretch>
                  <a:fillRect t="-14737" r="-311" b="-2526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3CABF63A-DBD0-4AD1-A94F-3DF1F8B3F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126" y="1353451"/>
            <a:ext cx="4961050" cy="472480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1A67A9E-A046-2F28-3951-A6563ACD1697}"/>
              </a:ext>
            </a:extLst>
          </p:cNvPr>
          <p:cNvSpPr/>
          <p:nvPr/>
        </p:nvSpPr>
        <p:spPr>
          <a:xfrm>
            <a:off x="6424126" y="2366682"/>
            <a:ext cx="442839" cy="2241177"/>
          </a:xfrm>
          <a:prstGeom prst="rect">
            <a:avLst/>
          </a:prstGeom>
          <a:solidFill>
            <a:schemeClr val="bg1">
              <a:lumMod val="7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805080-D869-DC90-3C35-F73F5F28136B}"/>
              </a:ext>
            </a:extLst>
          </p:cNvPr>
          <p:cNvSpPr/>
          <p:nvPr/>
        </p:nvSpPr>
        <p:spPr>
          <a:xfrm>
            <a:off x="6424126" y="2366682"/>
            <a:ext cx="442839" cy="2241177"/>
          </a:xfrm>
          <a:prstGeom prst="rect">
            <a:avLst/>
          </a:prstGeom>
          <a:solidFill>
            <a:schemeClr val="bg1">
              <a:lumMod val="7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FECD4B-0027-08D8-CDA9-C6BB7F1BF60A}"/>
              </a:ext>
            </a:extLst>
          </p:cNvPr>
          <p:cNvSpPr/>
          <p:nvPr/>
        </p:nvSpPr>
        <p:spPr>
          <a:xfrm rot="5400000">
            <a:off x="9213934" y="4840505"/>
            <a:ext cx="336221" cy="2139290"/>
          </a:xfrm>
          <a:prstGeom prst="rect">
            <a:avLst/>
          </a:prstGeom>
          <a:solidFill>
            <a:schemeClr val="bg1">
              <a:lumMod val="7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8611551-0468-B8CB-6495-B79B486E35F6}"/>
              </a:ext>
            </a:extLst>
          </p:cNvPr>
          <p:cNvSpPr/>
          <p:nvPr/>
        </p:nvSpPr>
        <p:spPr>
          <a:xfrm rot="5400000">
            <a:off x="9213934" y="4840505"/>
            <a:ext cx="336221" cy="2139290"/>
          </a:xfrm>
          <a:prstGeom prst="rect">
            <a:avLst/>
          </a:prstGeom>
          <a:solidFill>
            <a:schemeClr val="bg1">
              <a:lumMod val="7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1863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AC6F-541F-39AC-E6AE-06C7F284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 of q=0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A556B-2AF3-EE8E-ECFF-80D3A4FAB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pPr/>
              <a:t>34</a:t>
            </a:fld>
            <a:endParaRPr lang="en-S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560882-0BBF-AA98-23C6-B103095AAB2B}"/>
              </a:ext>
            </a:extLst>
          </p:cNvPr>
          <p:cNvSpPr/>
          <p:nvPr/>
        </p:nvSpPr>
        <p:spPr>
          <a:xfrm>
            <a:off x="4137212" y="6364940"/>
            <a:ext cx="3917576" cy="233082"/>
          </a:xfrm>
          <a:prstGeom prst="rect">
            <a:avLst/>
          </a:prstGeom>
          <a:solidFill>
            <a:srgbClr val="E68A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The TASAM Model</a:t>
            </a:r>
            <a:endParaRPr lang="en-SG" sz="14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F373A4-B248-30BA-D4FC-A29135FCEFF8}"/>
              </a:ext>
            </a:extLst>
          </p:cNvPr>
          <p:cNvSpPr/>
          <p:nvPr/>
        </p:nvSpPr>
        <p:spPr>
          <a:xfrm>
            <a:off x="85165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What is ATPase?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BE9243-894D-3C30-77AE-31148BFA282F}"/>
              </a:ext>
            </a:extLst>
          </p:cNvPr>
          <p:cNvSpPr/>
          <p:nvPr/>
        </p:nvSpPr>
        <p:spPr>
          <a:xfrm>
            <a:off x="8189259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Substantiating the W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BA517BB-9D85-69F6-8427-AFEE204DC2E8}"/>
              </a:ext>
            </a:extLst>
          </p:cNvPr>
          <p:cNvSpPr txBox="1">
            <a:spLocks/>
          </p:cNvSpPr>
          <p:nvPr/>
        </p:nvSpPr>
        <p:spPr>
          <a:xfrm>
            <a:off x="1093695" y="2347887"/>
            <a:ext cx="3917576" cy="57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SG" sz="2000" b="1" dirty="0"/>
              <a:t>Hydrolysis Reaction</a:t>
            </a:r>
            <a:endParaRPr lang="en-US" sz="2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4F22F-9423-1843-CE22-C482A9D1DA08}"/>
              </a:ext>
            </a:extLst>
          </p:cNvPr>
          <p:cNvSpPr txBox="1">
            <a:spLocks/>
          </p:cNvSpPr>
          <p:nvPr/>
        </p:nvSpPr>
        <p:spPr>
          <a:xfrm>
            <a:off x="7180729" y="2347885"/>
            <a:ext cx="3917576" cy="57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SG" sz="2000" b="1" dirty="0"/>
              <a:t>Synthesis Reaction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74BFD1-E3E0-E616-8867-14877730800C}"/>
                  </a:ext>
                </a:extLst>
              </p:cNvPr>
              <p:cNvSpPr txBox="1"/>
              <p:nvPr/>
            </p:nvSpPr>
            <p:spPr>
              <a:xfrm>
                <a:off x="2391981" y="2921597"/>
                <a:ext cx="13210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SG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C74BFD1-E3E0-E616-8867-148777308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981" y="2921597"/>
                <a:ext cx="1321003" cy="307777"/>
              </a:xfrm>
              <a:prstGeom prst="rect">
                <a:avLst/>
              </a:prstGeom>
              <a:blipFill>
                <a:blip r:embed="rId2"/>
                <a:stretch>
                  <a:fillRect l="-3687" r="-3687" b="-980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93A109-91FF-278F-D2AB-DEC9FACD5BAB}"/>
                  </a:ext>
                </a:extLst>
              </p:cNvPr>
              <p:cNvSpPr txBox="1"/>
              <p:nvPr/>
            </p:nvSpPr>
            <p:spPr>
              <a:xfrm>
                <a:off x="8149406" y="2921596"/>
                <a:ext cx="19802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SG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sSubSup>
                        <m:sSubSupPr>
                          <m:ctrlPr>
                            <a:rPr lang="en-SG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SG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SG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SG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SG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SG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SG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93A109-91FF-278F-D2AB-DEC9FACD5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406" y="2921596"/>
                <a:ext cx="1980222" cy="307777"/>
              </a:xfrm>
              <a:prstGeom prst="rect">
                <a:avLst/>
              </a:prstGeom>
              <a:blipFill>
                <a:blip r:embed="rId3"/>
                <a:stretch>
                  <a:fillRect l="-2769" t="-1961" r="-4000" b="-3333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8573EAC-59CD-F130-2600-E39B66173E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3694" y="3432160"/>
                <a:ext cx="3917576" cy="5737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SG" sz="2000" dirty="0"/>
                  <a:t>Independent of position of </a:t>
                </a:r>
                <a14:m>
                  <m:oMath xmlns:m="http://schemas.openxmlformats.org/officeDocument/2006/math">
                    <m:r>
                      <a:rPr lang="en-SG" sz="20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/>
                  <a:t> shaft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8573EAC-59CD-F130-2600-E39B66173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694" y="3432160"/>
                <a:ext cx="3917576" cy="573712"/>
              </a:xfrm>
              <a:prstGeom prst="rect">
                <a:avLst/>
              </a:prstGeom>
              <a:blipFill>
                <a:blip r:embed="rId4"/>
                <a:stretch>
                  <a:fillRect t="-15957" b="-2659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860E7026-9A9F-5465-C2BC-0D5D3339C6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80729" y="3429000"/>
                <a:ext cx="3917576" cy="5737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SG" sz="2000" dirty="0"/>
                  <a:t>Heavily dependent on position of </a:t>
                </a:r>
                <a14:m>
                  <m:oMath xmlns:m="http://schemas.openxmlformats.org/officeDocument/2006/math">
                    <m:r>
                      <a:rPr lang="en-SG" sz="20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/>
                  <a:t> shaft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860E7026-9A9F-5465-C2BC-0D5D3339C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729" y="3429000"/>
                <a:ext cx="3917576" cy="573712"/>
              </a:xfrm>
              <a:prstGeom prst="rect">
                <a:avLst/>
              </a:prstGeom>
              <a:blipFill>
                <a:blip r:embed="rId5"/>
                <a:stretch>
                  <a:fillRect t="-15957" r="-933" b="-2553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68EE29F-D51E-0CAF-6504-9A957DC5DA88}"/>
              </a:ext>
            </a:extLst>
          </p:cNvPr>
          <p:cNvSpPr txBox="1">
            <a:spLocks/>
          </p:cNvSpPr>
          <p:nvPr/>
        </p:nvSpPr>
        <p:spPr>
          <a:xfrm>
            <a:off x="4137212" y="5206388"/>
            <a:ext cx="3917576" cy="573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SG" sz="2000" dirty="0">
                <a:solidFill>
                  <a:srgbClr val="FF0000"/>
                </a:solidFill>
              </a:rPr>
              <a:t>Model is </a:t>
            </a:r>
            <a:r>
              <a:rPr lang="en-SG" sz="2000" b="1" dirty="0">
                <a:solidFill>
                  <a:srgbClr val="FF0000"/>
                </a:solidFill>
              </a:rPr>
              <a:t>T</a:t>
            </a:r>
            <a:r>
              <a:rPr lang="en-SG" sz="2000" dirty="0">
                <a:solidFill>
                  <a:srgbClr val="FF0000"/>
                </a:solidFill>
              </a:rPr>
              <a:t>otally </a:t>
            </a:r>
            <a:r>
              <a:rPr lang="en-SG" sz="2000" b="1" dirty="0">
                <a:solidFill>
                  <a:srgbClr val="FF0000"/>
                </a:solidFill>
              </a:rPr>
              <a:t>AS</a:t>
            </a:r>
            <a:r>
              <a:rPr lang="en-SG" sz="2000" dirty="0">
                <a:solidFill>
                  <a:srgbClr val="FF0000"/>
                </a:solidFill>
              </a:rPr>
              <a:t>ymmetrical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ED25A0-182F-CD2B-C3AE-BABC6F430952}"/>
              </a:ext>
            </a:extLst>
          </p:cNvPr>
          <p:cNvSpPr/>
          <p:nvPr/>
        </p:nvSpPr>
        <p:spPr>
          <a:xfrm>
            <a:off x="838200" y="2240280"/>
            <a:ext cx="4410456" cy="20944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962452F-BD02-4E3F-7FF9-9877F651FBFC}"/>
              </a:ext>
            </a:extLst>
          </p:cNvPr>
          <p:cNvSpPr/>
          <p:nvPr/>
        </p:nvSpPr>
        <p:spPr>
          <a:xfrm>
            <a:off x="6943346" y="2240280"/>
            <a:ext cx="4410456" cy="20944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BAB38015-B536-342A-97CA-C8937E531DFE}"/>
              </a:ext>
            </a:extLst>
          </p:cNvPr>
          <p:cNvCxnSpPr>
            <a:stCxn id="21" idx="2"/>
            <a:endCxn id="20" idx="0"/>
          </p:cNvCxnSpPr>
          <p:nvPr/>
        </p:nvCxnSpPr>
        <p:spPr>
          <a:xfrm rot="16200000" flipH="1">
            <a:off x="4133866" y="3244254"/>
            <a:ext cx="871696" cy="3052572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48FA0688-C6CC-49DC-0F34-D846154FF434}"/>
              </a:ext>
            </a:extLst>
          </p:cNvPr>
          <p:cNvCxnSpPr>
            <a:stCxn id="22" idx="2"/>
            <a:endCxn id="20" idx="0"/>
          </p:cNvCxnSpPr>
          <p:nvPr/>
        </p:nvCxnSpPr>
        <p:spPr>
          <a:xfrm rot="5400000">
            <a:off x="7186439" y="3244253"/>
            <a:ext cx="871696" cy="3052574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51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3378AE-6483-AA82-F230-305EE7DD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pPr/>
              <a:t>35</a:t>
            </a:fld>
            <a:endParaRPr lang="en-S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109F86-D104-2F67-E4BB-2E9E95690E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05" b="25145"/>
          <a:stretch/>
        </p:blipFill>
        <p:spPr>
          <a:xfrm>
            <a:off x="1" y="-9823"/>
            <a:ext cx="12192000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2CEE9E-9240-EF8F-D8FA-62E0BDC8C948}"/>
              </a:ext>
            </a:extLst>
          </p:cNvPr>
          <p:cNvSpPr txBox="1">
            <a:spLocks/>
          </p:cNvSpPr>
          <p:nvPr/>
        </p:nvSpPr>
        <p:spPr>
          <a:xfrm>
            <a:off x="4340114" y="39797"/>
            <a:ext cx="7341388" cy="1782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Univers Condensed" panose="020B050602020205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US" sz="7300" dirty="0">
                <a:solidFill>
                  <a:schemeClr val="bg1"/>
                </a:solidFill>
              </a:rPr>
              <a:t>SECTION III</a:t>
            </a:r>
            <a:endParaRPr lang="en-SG" sz="3200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A99C261-EFCB-F3F9-D554-056496F3BB6D}"/>
              </a:ext>
            </a:extLst>
          </p:cNvPr>
          <p:cNvSpPr txBox="1">
            <a:spLocks/>
          </p:cNvSpPr>
          <p:nvPr/>
        </p:nvSpPr>
        <p:spPr>
          <a:xfrm>
            <a:off x="5800165" y="1255059"/>
            <a:ext cx="5791690" cy="1667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Univers Condensed" panose="020B050602020205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>
                <a:solidFill>
                  <a:schemeClr val="bg1"/>
                </a:solidFill>
              </a:rPr>
              <a:t>Filling the gaps of the rate variable, W</a:t>
            </a:r>
            <a:endParaRPr lang="en-SG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63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AC6F-541F-39AC-E6AE-06C7F284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Need for 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A556B-2AF3-EE8E-ECFF-80D3A4FAB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pPr/>
              <a:t>36</a:t>
            </a:fld>
            <a:endParaRPr lang="en-S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560882-0BBF-AA98-23C6-B103095AAB2B}"/>
              </a:ext>
            </a:extLst>
          </p:cNvPr>
          <p:cNvSpPr/>
          <p:nvPr/>
        </p:nvSpPr>
        <p:spPr>
          <a:xfrm>
            <a:off x="4137212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The TASAM Model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F373A4-B248-30BA-D4FC-A29135FCEFF8}"/>
              </a:ext>
            </a:extLst>
          </p:cNvPr>
          <p:cNvSpPr/>
          <p:nvPr/>
        </p:nvSpPr>
        <p:spPr>
          <a:xfrm>
            <a:off x="85165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What is ATPase?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BE9243-894D-3C30-77AE-31148BFA282F}"/>
              </a:ext>
            </a:extLst>
          </p:cNvPr>
          <p:cNvSpPr/>
          <p:nvPr/>
        </p:nvSpPr>
        <p:spPr>
          <a:xfrm>
            <a:off x="8189259" y="6364940"/>
            <a:ext cx="3917576" cy="233082"/>
          </a:xfrm>
          <a:prstGeom prst="rect">
            <a:avLst/>
          </a:prstGeom>
          <a:solidFill>
            <a:srgbClr val="E68A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Substantiating the W</a:t>
            </a:r>
            <a:endParaRPr lang="en-SG" sz="14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C2880-A2B4-9C55-22C4-230F857D1201}"/>
              </a:ext>
            </a:extLst>
          </p:cNvPr>
          <p:cNvSpPr txBox="1">
            <a:spLocks/>
          </p:cNvSpPr>
          <p:nvPr/>
        </p:nvSpPr>
        <p:spPr>
          <a:xfrm>
            <a:off x="2106706" y="2193668"/>
            <a:ext cx="7978588" cy="1519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SG" sz="2000" dirty="0"/>
              <a:t>“…The low velocity dependence of Q</a:t>
            </a:r>
            <a:r>
              <a:rPr lang="en-SG" sz="2000" baseline="-25000" dirty="0"/>
              <a:t>ext </a:t>
            </a:r>
            <a:r>
              <a:rPr lang="en-SG" sz="2000" dirty="0"/>
              <a:t>could be understood through the existence of time scale which </a:t>
            </a:r>
            <a:r>
              <a:rPr lang="en-SG" sz="2000" u="sng" dirty="0"/>
              <a:t>determines the minimal value of W</a:t>
            </a:r>
            <a:r>
              <a:rPr lang="en-SG" sz="2000" dirty="0"/>
              <a:t>…”</a:t>
            </a:r>
            <a:endParaRPr lang="en-US" sz="2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1C54DAB-D20C-351F-245B-B8610E2600C8}"/>
              </a:ext>
            </a:extLst>
          </p:cNvPr>
          <p:cNvSpPr txBox="1">
            <a:spLocks/>
          </p:cNvSpPr>
          <p:nvPr/>
        </p:nvSpPr>
        <p:spPr>
          <a:xfrm>
            <a:off x="2106706" y="3713462"/>
            <a:ext cx="7978588" cy="1519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But what is </a:t>
            </a:r>
            <a:r>
              <a:rPr lang="en-US" sz="2000" b="1" dirty="0"/>
              <a:t>W</a:t>
            </a:r>
            <a:r>
              <a:rPr lang="en-US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384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AC6F-541F-39AC-E6AE-06C7F284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Analysing 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A556B-2AF3-EE8E-ECFF-80D3A4FAB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pPr/>
              <a:t>37</a:t>
            </a:fld>
            <a:endParaRPr lang="en-S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560882-0BBF-AA98-23C6-B103095AAB2B}"/>
              </a:ext>
            </a:extLst>
          </p:cNvPr>
          <p:cNvSpPr/>
          <p:nvPr/>
        </p:nvSpPr>
        <p:spPr>
          <a:xfrm>
            <a:off x="4137212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The TASAM Model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F373A4-B248-30BA-D4FC-A29135FCEFF8}"/>
              </a:ext>
            </a:extLst>
          </p:cNvPr>
          <p:cNvSpPr/>
          <p:nvPr/>
        </p:nvSpPr>
        <p:spPr>
          <a:xfrm>
            <a:off x="85165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What is ATPase?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BE9243-894D-3C30-77AE-31148BFA282F}"/>
              </a:ext>
            </a:extLst>
          </p:cNvPr>
          <p:cNvSpPr/>
          <p:nvPr/>
        </p:nvSpPr>
        <p:spPr>
          <a:xfrm>
            <a:off x="8189259" y="6364940"/>
            <a:ext cx="3917576" cy="233082"/>
          </a:xfrm>
          <a:prstGeom prst="rect">
            <a:avLst/>
          </a:prstGeom>
          <a:solidFill>
            <a:srgbClr val="E68A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Substantiating the W</a:t>
            </a:r>
            <a:endParaRPr lang="en-SG" sz="14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E608AA-2E61-41BF-33B9-5FB7114B5113}"/>
                  </a:ext>
                </a:extLst>
              </p:cNvPr>
              <p:cNvSpPr txBox="1"/>
              <p:nvPr/>
            </p:nvSpPr>
            <p:spPr>
              <a:xfrm>
                <a:off x="4704208" y="2148256"/>
                <a:ext cx="2783583" cy="464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b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b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E608AA-2E61-41BF-33B9-5FB7114B5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208" y="2148256"/>
                <a:ext cx="2783583" cy="464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1C2880-A2B4-9C55-22C4-230F857D12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69459" y="3072516"/>
                <a:ext cx="7978588" cy="151979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000" dirty="0"/>
                  <a:t>Does </a:t>
                </a:r>
                <a:r>
                  <a:rPr lang="en-US" sz="2000" b="1" dirty="0"/>
                  <a:t>not</a:t>
                </a:r>
                <a:r>
                  <a:rPr lang="en-US" sz="2000" dirty="0"/>
                  <a:t> depend on the position of the </a:t>
                </a:r>
                <a14:m>
                  <m:oMath xmlns:m="http://schemas.openxmlformats.org/officeDocument/2006/math">
                    <m:r>
                      <a:rPr lang="en-SG" sz="20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/>
                  <a:t> shaft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SG" sz="2000" dirty="0"/>
                  <a:t>Related to the </a:t>
                </a:r>
                <a:r>
                  <a:rPr lang="en-SG" sz="2000" b="1" dirty="0"/>
                  <a:t>Chemical Reaction</a:t>
                </a:r>
                <a:r>
                  <a:rPr lang="en-SG" sz="2000" dirty="0"/>
                  <a:t> taking place</a:t>
                </a:r>
                <a:endParaRPr lang="en-US" sz="2000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000" dirty="0"/>
                  <a:t>Used analogous to </a:t>
                </a:r>
                <a:r>
                  <a:rPr lang="en-US" sz="2000" b="1" dirty="0"/>
                  <a:t>[ATP]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1C2880-A2B4-9C55-22C4-230F857D1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459" y="3072516"/>
                <a:ext cx="7978588" cy="15197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457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AC6F-541F-39AC-E6AE-06C7F284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Satisfying the Detailed Balance Equation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A556B-2AF3-EE8E-ECFF-80D3A4FAB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pPr/>
              <a:t>38</a:t>
            </a:fld>
            <a:endParaRPr lang="en-S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560882-0BBF-AA98-23C6-B103095AAB2B}"/>
              </a:ext>
            </a:extLst>
          </p:cNvPr>
          <p:cNvSpPr/>
          <p:nvPr/>
        </p:nvSpPr>
        <p:spPr>
          <a:xfrm>
            <a:off x="4137212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The TASAM Model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F373A4-B248-30BA-D4FC-A29135FCEFF8}"/>
              </a:ext>
            </a:extLst>
          </p:cNvPr>
          <p:cNvSpPr/>
          <p:nvPr/>
        </p:nvSpPr>
        <p:spPr>
          <a:xfrm>
            <a:off x="85165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What is ATPase?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BE9243-894D-3C30-77AE-31148BFA282F}"/>
              </a:ext>
            </a:extLst>
          </p:cNvPr>
          <p:cNvSpPr/>
          <p:nvPr/>
        </p:nvSpPr>
        <p:spPr>
          <a:xfrm>
            <a:off x="8189259" y="6364940"/>
            <a:ext cx="3917576" cy="233082"/>
          </a:xfrm>
          <a:prstGeom prst="rect">
            <a:avLst/>
          </a:prstGeom>
          <a:solidFill>
            <a:srgbClr val="E68A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Substantiating the W</a:t>
            </a:r>
            <a:endParaRPr lang="en-SG" sz="14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1C2880-A2B4-9C55-22C4-230F857D12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06706" y="2276760"/>
                <a:ext cx="7978588" cy="151979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SG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SG" sz="20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SG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SG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SG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SG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SG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SG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Sup>
                            <m:sSubSupPr>
                              <m:ctrlPr>
                                <a:rPr lang="en-SG" sz="20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SG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SG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SG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  <m:r>
                            <a:rPr lang="en-SG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SG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SG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SG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SG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SG" sz="20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SG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SG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SG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SG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SG" sz="20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SG" sz="2000" b="0" i="1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SG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SG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SG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SG" sz="2000" b="0" i="1" smtClean="0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SG" sz="20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SG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SG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SG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SG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SG" sz="2000" b="0" i="1" smtClean="0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SG" sz="20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SG" sz="2000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SG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SG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SG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SG" sz="2000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SG" sz="20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1C2880-A2B4-9C55-22C4-230F857D1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706" y="2276760"/>
                <a:ext cx="7978588" cy="15197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A589CD-F26A-7E2A-8352-FC44BB10055F}"/>
                  </a:ext>
                </a:extLst>
              </p:cNvPr>
              <p:cNvSpPr txBox="1"/>
              <p:nvPr/>
            </p:nvSpPr>
            <p:spPr>
              <a:xfrm>
                <a:off x="5111007" y="2205625"/>
                <a:ext cx="1987915" cy="3321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b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A589CD-F26A-7E2A-8352-FC44BB100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007" y="2205625"/>
                <a:ext cx="1987915" cy="332142"/>
              </a:xfrm>
              <a:prstGeom prst="rect">
                <a:avLst/>
              </a:prstGeom>
              <a:blipFill>
                <a:blip r:embed="rId3"/>
                <a:stretch>
                  <a:fillRect l="-2446" t="-5556" b="-3148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298230E-5178-5FC4-182D-ABAD242D88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47047" y="4215140"/>
                <a:ext cx="7978588" cy="40579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SG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SG" sz="2000" dirty="0">
                    <a:solidFill>
                      <a:srgbClr val="FF0000"/>
                    </a:solidFill>
                  </a:rPr>
                  <a:t> is the </a:t>
                </a:r>
                <a:r>
                  <a:rPr lang="en-SG" sz="2000" b="1" dirty="0">
                    <a:solidFill>
                      <a:srgbClr val="FF0000"/>
                    </a:solidFill>
                  </a:rPr>
                  <a:t>same </a:t>
                </a:r>
                <a:r>
                  <a:rPr lang="en-SG" sz="2000" dirty="0">
                    <a:solidFill>
                      <a:srgbClr val="FF0000"/>
                    </a:solidFill>
                  </a:rPr>
                  <a:t>for hydrolysis and synthesis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298230E-5178-5FC4-182D-ABAD242D8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047" y="4215140"/>
                <a:ext cx="7978588" cy="405790"/>
              </a:xfrm>
              <a:prstGeom prst="rect">
                <a:avLst/>
              </a:prstGeom>
              <a:blipFill>
                <a:blip r:embed="rId4"/>
                <a:stretch>
                  <a:fillRect t="-8955" b="-2388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C46E1639-1464-258F-754F-71D035BDC232}"/>
              </a:ext>
            </a:extLst>
          </p:cNvPr>
          <p:cNvSpPr/>
          <p:nvPr/>
        </p:nvSpPr>
        <p:spPr>
          <a:xfrm>
            <a:off x="3397624" y="1899056"/>
            <a:ext cx="5477435" cy="18661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3DE5EF2-C840-ED1D-5121-2350B2EF2957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6136342" y="3765178"/>
            <a:ext cx="0" cy="4840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0990298-7D40-0B5F-0B35-9FE3BB34D87F}"/>
              </a:ext>
            </a:extLst>
          </p:cNvPr>
          <p:cNvSpPr txBox="1">
            <a:spLocks/>
          </p:cNvSpPr>
          <p:nvPr/>
        </p:nvSpPr>
        <p:spPr>
          <a:xfrm>
            <a:off x="2147047" y="5070893"/>
            <a:ext cx="7978588" cy="4057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FF0000"/>
                </a:solidFill>
              </a:rPr>
              <a:t>The rate of chemical reaction is same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D315B12-6822-E2A2-E357-AA14CAE12CB5}"/>
              </a:ext>
            </a:extLst>
          </p:cNvPr>
          <p:cNvCxnSpPr>
            <a:cxnSpLocks/>
          </p:cNvCxnSpPr>
          <p:nvPr/>
        </p:nvCxnSpPr>
        <p:spPr>
          <a:xfrm>
            <a:off x="6140824" y="4586799"/>
            <a:ext cx="0" cy="4840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49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AC6F-541F-39AC-E6AE-06C7F284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of Cell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94CD7-6C2B-5142-7EC1-EE79F1816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2900" y="3041930"/>
            <a:ext cx="3886200" cy="77414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ADP + P</a:t>
            </a:r>
            <a:r>
              <a:rPr lang="en-US" sz="3600" baseline="-25000" dirty="0"/>
              <a:t>i</a:t>
            </a:r>
            <a:r>
              <a:rPr lang="en-US" sz="3600" dirty="0"/>
              <a:t> </a:t>
            </a:r>
            <a:r>
              <a:rPr lang="en-SG" sz="3600" dirty="0"/>
              <a:t>⇋ ATP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A556B-2AF3-EE8E-ECFF-80D3A4FAB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pPr/>
              <a:t>3</a:t>
            </a:fld>
            <a:endParaRPr lang="en-S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560882-0BBF-AA98-23C6-B103095AAB2B}"/>
              </a:ext>
            </a:extLst>
          </p:cNvPr>
          <p:cNvSpPr/>
          <p:nvPr/>
        </p:nvSpPr>
        <p:spPr>
          <a:xfrm>
            <a:off x="4137212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The TASAM Model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F373A4-B248-30BA-D4FC-A29135FCEFF8}"/>
              </a:ext>
            </a:extLst>
          </p:cNvPr>
          <p:cNvSpPr/>
          <p:nvPr/>
        </p:nvSpPr>
        <p:spPr>
          <a:xfrm>
            <a:off x="85165" y="6364940"/>
            <a:ext cx="3917576" cy="233082"/>
          </a:xfrm>
          <a:prstGeom prst="rect">
            <a:avLst/>
          </a:prstGeom>
          <a:solidFill>
            <a:srgbClr val="E68A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What is ATPase?</a:t>
            </a:r>
            <a:endParaRPr lang="en-SG" sz="14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BE9243-894D-3C30-77AE-31148BFA282F}"/>
              </a:ext>
            </a:extLst>
          </p:cNvPr>
          <p:cNvSpPr/>
          <p:nvPr/>
        </p:nvSpPr>
        <p:spPr>
          <a:xfrm>
            <a:off x="8189259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Substantiating the W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ED09FC-E677-7C06-3BF9-845ADEF08DA3}"/>
              </a:ext>
            </a:extLst>
          </p:cNvPr>
          <p:cNvSpPr/>
          <p:nvPr/>
        </p:nvSpPr>
        <p:spPr>
          <a:xfrm>
            <a:off x="4347882" y="3110753"/>
            <a:ext cx="1165412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2AB198-5A43-6596-59D9-16658B9E150D}"/>
              </a:ext>
            </a:extLst>
          </p:cNvPr>
          <p:cNvSpPr/>
          <p:nvPr/>
        </p:nvSpPr>
        <p:spPr>
          <a:xfrm>
            <a:off x="5853953" y="3115235"/>
            <a:ext cx="519953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20BE9D-864F-0F67-4826-F99FA29A2EFD}"/>
              </a:ext>
            </a:extLst>
          </p:cNvPr>
          <p:cNvSpPr/>
          <p:nvPr/>
        </p:nvSpPr>
        <p:spPr>
          <a:xfrm>
            <a:off x="6813176" y="3115235"/>
            <a:ext cx="959223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09F7C83-2170-9812-2428-214AA072A2C5}"/>
              </a:ext>
            </a:extLst>
          </p:cNvPr>
          <p:cNvSpPr txBox="1">
            <a:spLocks/>
          </p:cNvSpPr>
          <p:nvPr/>
        </p:nvSpPr>
        <p:spPr>
          <a:xfrm>
            <a:off x="2194112" y="2369389"/>
            <a:ext cx="3886200" cy="389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FF0000"/>
                </a:solidFill>
              </a:rPr>
              <a:t>Adenosine Diphosphate</a:t>
            </a:r>
            <a:endParaRPr lang="en-SG" sz="2000" dirty="0">
              <a:solidFill>
                <a:srgbClr val="FF0000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257ED7B-A132-E5EF-3207-4DBE852CAFB8}"/>
              </a:ext>
            </a:extLst>
          </p:cNvPr>
          <p:cNvSpPr txBox="1">
            <a:spLocks/>
          </p:cNvSpPr>
          <p:nvPr/>
        </p:nvSpPr>
        <p:spPr>
          <a:xfrm>
            <a:off x="4152900" y="4099160"/>
            <a:ext cx="3886200" cy="389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FF0000"/>
                </a:solidFill>
              </a:rPr>
              <a:t>Inorganic Phosphate</a:t>
            </a:r>
            <a:endParaRPr lang="en-SG" sz="2000" dirty="0">
              <a:solidFill>
                <a:srgbClr val="FF0000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28B2EEF-10DF-ED24-2A0B-0572AB25988C}"/>
              </a:ext>
            </a:extLst>
          </p:cNvPr>
          <p:cNvSpPr txBox="1">
            <a:spLocks/>
          </p:cNvSpPr>
          <p:nvPr/>
        </p:nvSpPr>
        <p:spPr>
          <a:xfrm>
            <a:off x="6293220" y="2369389"/>
            <a:ext cx="3886200" cy="389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FF0000"/>
                </a:solidFill>
              </a:rPr>
              <a:t>Adenosine Triphosphate</a:t>
            </a:r>
            <a:endParaRPr lang="en-SG" sz="2000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136651E-0A2A-08F5-844B-6D290E200951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4930588" y="2701290"/>
            <a:ext cx="0" cy="4094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DB94FDF-BE6D-08C1-A12E-FEA8902EA970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6113930" y="3724835"/>
            <a:ext cx="0" cy="441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506934F-C71B-F379-827F-31ACC320A968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7292787" y="2715160"/>
            <a:ext cx="1" cy="4000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41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AC6F-541F-39AC-E6AE-06C7F284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Reaction Kinetics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A556B-2AF3-EE8E-ECFF-80D3A4FAB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pPr/>
              <a:t>39</a:t>
            </a:fld>
            <a:endParaRPr lang="en-S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560882-0BBF-AA98-23C6-B103095AAB2B}"/>
              </a:ext>
            </a:extLst>
          </p:cNvPr>
          <p:cNvSpPr/>
          <p:nvPr/>
        </p:nvSpPr>
        <p:spPr>
          <a:xfrm>
            <a:off x="4137212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The TASAM Model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F373A4-B248-30BA-D4FC-A29135FCEFF8}"/>
              </a:ext>
            </a:extLst>
          </p:cNvPr>
          <p:cNvSpPr/>
          <p:nvPr/>
        </p:nvSpPr>
        <p:spPr>
          <a:xfrm>
            <a:off x="85165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What is ATPase?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BE9243-894D-3C30-77AE-31148BFA282F}"/>
              </a:ext>
            </a:extLst>
          </p:cNvPr>
          <p:cNvSpPr/>
          <p:nvPr/>
        </p:nvSpPr>
        <p:spPr>
          <a:xfrm>
            <a:off x="8189259" y="6364940"/>
            <a:ext cx="3917576" cy="233082"/>
          </a:xfrm>
          <a:prstGeom prst="rect">
            <a:avLst/>
          </a:prstGeom>
          <a:solidFill>
            <a:srgbClr val="E68A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Substantiating the W</a:t>
            </a:r>
            <a:endParaRPr lang="en-SG" sz="14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61A178-4779-1134-02A8-BDF6C9E4BF1B}"/>
              </a:ext>
            </a:extLst>
          </p:cNvPr>
          <p:cNvSpPr txBox="1">
            <a:spLocks/>
          </p:cNvSpPr>
          <p:nvPr/>
        </p:nvSpPr>
        <p:spPr>
          <a:xfrm>
            <a:off x="493061" y="2732640"/>
            <a:ext cx="3639669" cy="478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ATP + H</a:t>
            </a:r>
            <a:r>
              <a:rPr lang="en-US" sz="2000" baseline="-25000" dirty="0"/>
              <a:t>2</a:t>
            </a:r>
            <a:r>
              <a:rPr lang="en-US" sz="2000" dirty="0"/>
              <a:t>O </a:t>
            </a:r>
            <a:r>
              <a:rPr lang="en-US" sz="2000" dirty="0">
                <a:sym typeface="Wingdings" panose="05000000000000000000" pitchFamily="2" charset="2"/>
              </a:rPr>
              <a:t> ADP + P</a:t>
            </a:r>
            <a:r>
              <a:rPr lang="en-US" sz="2000" baseline="-25000" dirty="0">
                <a:sym typeface="Wingdings" panose="05000000000000000000" pitchFamily="2" charset="2"/>
              </a:rPr>
              <a:t>i</a:t>
            </a:r>
            <a:endParaRPr lang="en-US" sz="2000" baseline="-25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CFB1470-A9BC-9ED5-28F6-FB1EBF706EC3}"/>
              </a:ext>
            </a:extLst>
          </p:cNvPr>
          <p:cNvSpPr txBox="1">
            <a:spLocks/>
          </p:cNvSpPr>
          <p:nvPr/>
        </p:nvSpPr>
        <p:spPr>
          <a:xfrm>
            <a:off x="775447" y="3325901"/>
            <a:ext cx="3074894" cy="759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Reaction is </a:t>
            </a:r>
            <a:r>
              <a:rPr lang="en-US" sz="2000" b="1" dirty="0"/>
              <a:t>first order</a:t>
            </a:r>
            <a:r>
              <a:rPr lang="en-US" sz="2000" dirty="0"/>
              <a:t> with respect to [ATP] </a:t>
            </a:r>
            <a:r>
              <a:rPr lang="en-US" sz="2000" baseline="30000" dirty="0"/>
              <a:t>[1]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0D0962-423F-984B-3BA1-AA1AA8620143}"/>
              </a:ext>
            </a:extLst>
          </p:cNvPr>
          <p:cNvSpPr txBox="1"/>
          <p:nvPr/>
        </p:nvSpPr>
        <p:spPr>
          <a:xfrm>
            <a:off x="42582" y="6068885"/>
            <a:ext cx="1210683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050" dirty="0">
                <a:latin typeface="Avenir Next LT Pro" panose="020B0504020202020204" pitchFamily="34" charset="0"/>
              </a:rPr>
              <a:t>[1] Moeller, C.; Schmidt, C.; Guyot, F.; Wilke, M. Hydrolysis rate constants of ATP determined in situ at elevated temperatures. </a:t>
            </a:r>
            <a:r>
              <a:rPr lang="en-SG" sz="1050" i="1" dirty="0">
                <a:latin typeface="Avenir Next LT Pro" panose="020B0504020202020204" pitchFamily="34" charset="0"/>
              </a:rPr>
              <a:t>Biophys. Chem.</a:t>
            </a:r>
            <a:r>
              <a:rPr lang="en-SG" sz="1050" dirty="0">
                <a:latin typeface="Avenir Next LT Pro" panose="020B0504020202020204" pitchFamily="34" charset="0"/>
              </a:rPr>
              <a:t> 2022, </a:t>
            </a:r>
            <a:r>
              <a:rPr lang="en-SG" sz="1050" b="1" dirty="0">
                <a:latin typeface="Avenir Next LT Pro" panose="020B0504020202020204" pitchFamily="34" charset="0"/>
              </a:rPr>
              <a:t>290</a:t>
            </a:r>
            <a:r>
              <a:rPr lang="en-SG" sz="1050" dirty="0">
                <a:latin typeface="Avenir Next LT Pro" panose="020B0504020202020204" pitchFamily="34" charset="0"/>
              </a:rPr>
              <a:t>. DOI: 10.1016/j.bpc.2022.106878. 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D57796E-7ACE-F85F-EDE0-E332C8B00FA9}"/>
              </a:ext>
            </a:extLst>
          </p:cNvPr>
          <p:cNvSpPr txBox="1">
            <a:spLocks/>
          </p:cNvSpPr>
          <p:nvPr/>
        </p:nvSpPr>
        <p:spPr>
          <a:xfrm>
            <a:off x="4966451" y="3049051"/>
            <a:ext cx="2250140" cy="759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SG" sz="2000" b="0" dirty="0"/>
              <a:t>Rate = k</a:t>
            </a:r>
            <a:r>
              <a:rPr lang="en-SG" sz="2000" b="0" dirty="0">
                <a:solidFill>
                  <a:srgbClr val="FF0000"/>
                </a:solidFill>
              </a:rPr>
              <a:t>[ATP]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SG" sz="2000" b="0" dirty="0"/>
              <a:t>Units of Rate: </a:t>
            </a:r>
            <a:r>
              <a:rPr lang="en-SG" sz="2000" b="0" dirty="0">
                <a:solidFill>
                  <a:srgbClr val="FF0000"/>
                </a:solidFill>
              </a:rPr>
              <a:t>s</a:t>
            </a:r>
            <a:r>
              <a:rPr lang="en-SG" sz="2000" b="0" baseline="30000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E9C8E-3712-4553-7D74-A3E664CCF0AA}"/>
              </a:ext>
            </a:extLst>
          </p:cNvPr>
          <p:cNvSpPr/>
          <p:nvPr/>
        </p:nvSpPr>
        <p:spPr>
          <a:xfrm>
            <a:off x="654424" y="2617823"/>
            <a:ext cx="3316941" cy="16223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9F5FE2-4E89-FF74-C97F-B9B81A39CBF0}"/>
              </a:ext>
            </a:extLst>
          </p:cNvPr>
          <p:cNvSpPr/>
          <p:nvPr/>
        </p:nvSpPr>
        <p:spPr>
          <a:xfrm>
            <a:off x="4433050" y="2617823"/>
            <a:ext cx="3316941" cy="16223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0D560F3-D2CD-F500-3276-3941E4A57A83}"/>
              </a:ext>
            </a:extLst>
          </p:cNvPr>
          <p:cNvCxnSpPr>
            <a:stCxn id="19" idx="3"/>
            <a:endCxn id="20" idx="1"/>
          </p:cNvCxnSpPr>
          <p:nvPr/>
        </p:nvCxnSpPr>
        <p:spPr>
          <a:xfrm>
            <a:off x="3971365" y="3428999"/>
            <a:ext cx="46168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E17DF4A-B8AA-A1D4-2135-4EC91CD7C196}"/>
              </a:ext>
            </a:extLst>
          </p:cNvPr>
          <p:cNvSpPr txBox="1">
            <a:spLocks/>
          </p:cNvSpPr>
          <p:nvPr/>
        </p:nvSpPr>
        <p:spPr>
          <a:xfrm>
            <a:off x="8328214" y="2617823"/>
            <a:ext cx="3316941" cy="16223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SG" sz="2000" b="0" dirty="0">
                <a:solidFill>
                  <a:srgbClr val="FF0000"/>
                </a:solidFill>
              </a:rPr>
              <a:t>W could be Rate</a:t>
            </a:r>
            <a:br>
              <a:rPr lang="en-SG" sz="2000" b="0" dirty="0">
                <a:solidFill>
                  <a:srgbClr val="FF0000"/>
                </a:solidFill>
              </a:rPr>
            </a:br>
            <a:r>
              <a:rPr lang="en-SG" sz="2000" b="1" dirty="0">
                <a:solidFill>
                  <a:srgbClr val="FF0000"/>
                </a:solidFill>
              </a:rPr>
              <a:t>(with enzymatic activity)</a:t>
            </a:r>
            <a:endParaRPr lang="en-SG" sz="2000" b="1" baseline="30000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94A63BB-6938-0BF4-EEDB-E27D7C9928B1}"/>
              </a:ext>
            </a:extLst>
          </p:cNvPr>
          <p:cNvCxnSpPr>
            <a:cxnSpLocks/>
            <a:stCxn id="20" idx="3"/>
          </p:cNvCxnSpPr>
          <p:nvPr/>
        </p:nvCxnSpPr>
        <p:spPr>
          <a:xfrm flipV="1">
            <a:off x="7749991" y="3428998"/>
            <a:ext cx="703727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89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AC6F-541F-39AC-E6AE-06C7F284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Future Possibility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A556B-2AF3-EE8E-ECFF-80D3A4FAB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pPr/>
              <a:t>40</a:t>
            </a:fld>
            <a:endParaRPr lang="en-S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560882-0BBF-AA98-23C6-B103095AAB2B}"/>
              </a:ext>
            </a:extLst>
          </p:cNvPr>
          <p:cNvSpPr/>
          <p:nvPr/>
        </p:nvSpPr>
        <p:spPr>
          <a:xfrm>
            <a:off x="4137212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The TASAM Model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F373A4-B248-30BA-D4FC-A29135FCEFF8}"/>
              </a:ext>
            </a:extLst>
          </p:cNvPr>
          <p:cNvSpPr/>
          <p:nvPr/>
        </p:nvSpPr>
        <p:spPr>
          <a:xfrm>
            <a:off x="85165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What is ATPase?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BE9243-894D-3C30-77AE-31148BFA282F}"/>
              </a:ext>
            </a:extLst>
          </p:cNvPr>
          <p:cNvSpPr/>
          <p:nvPr/>
        </p:nvSpPr>
        <p:spPr>
          <a:xfrm>
            <a:off x="8189259" y="6364940"/>
            <a:ext cx="3917576" cy="233082"/>
          </a:xfrm>
          <a:prstGeom prst="rect">
            <a:avLst/>
          </a:prstGeom>
          <a:solidFill>
            <a:srgbClr val="E68A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Substantiating the W</a:t>
            </a:r>
            <a:endParaRPr lang="en-SG" sz="14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2E17DF4A-B8AA-A1D4-2135-4EC91CD7C1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0598" y="2617824"/>
                <a:ext cx="10210802" cy="162235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SG" sz="2000" b="0" dirty="0"/>
                  <a:t>Finding the variables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SG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SG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SG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SG" sz="2000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bSup>
                    <m:r>
                      <a:rPr lang="en-SG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SG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SG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G" sz="2000" b="0" dirty="0"/>
                  <a:t> depends on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SG" sz="2000" dirty="0"/>
                  <a:t>Biomimicry (?)</a:t>
                </a:r>
                <a:r>
                  <a:rPr lang="en-SG" sz="2000" b="0" dirty="0"/>
                  <a:t> </a:t>
                </a:r>
                <a:endParaRPr lang="en-SG" sz="2000" b="1" baseline="30000" dirty="0"/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2E17DF4A-B8AA-A1D4-2135-4EC91CD7C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598" y="2617824"/>
                <a:ext cx="10210802" cy="16223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162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AC6F-541F-39AC-E6AE-06C7F284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A556B-2AF3-EE8E-ECFF-80D3A4FAB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pPr/>
              <a:t>41</a:t>
            </a:fld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87B2E-3B53-84DF-D965-C5EEB2AD76E7}"/>
              </a:ext>
            </a:extLst>
          </p:cNvPr>
          <p:cNvSpPr txBox="1">
            <a:spLocks/>
          </p:cNvSpPr>
          <p:nvPr/>
        </p:nvSpPr>
        <p:spPr>
          <a:xfrm>
            <a:off x="990599" y="2169589"/>
            <a:ext cx="10210802" cy="3236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SG" sz="2000" dirty="0"/>
              <a:t>[1] Moeller, C.; Schmidt, C.; Guyot, F.; Wilke, M. Hydrolysis rate constants of ATP determined in situ at elevated temperatures. </a:t>
            </a:r>
            <a:r>
              <a:rPr lang="en-SG" sz="2000" i="1" dirty="0"/>
              <a:t>Biophys. Chem.</a:t>
            </a:r>
            <a:r>
              <a:rPr lang="en-SG" sz="2000" dirty="0"/>
              <a:t> </a:t>
            </a:r>
            <a:r>
              <a:rPr lang="en-SG" sz="2000" b="1" dirty="0"/>
              <a:t>2022</a:t>
            </a:r>
            <a:r>
              <a:rPr lang="en-SG" sz="2000" dirty="0"/>
              <a:t>,</a:t>
            </a:r>
            <a:r>
              <a:rPr lang="en-SG" sz="2000" i="1" dirty="0"/>
              <a:t> 290</a:t>
            </a:r>
            <a:r>
              <a:rPr lang="en-SG" sz="2000" dirty="0"/>
              <a:t>. DOI: 10.1016/j.bpc.2022.106878.</a:t>
            </a:r>
          </a:p>
          <a:p>
            <a:pPr marL="0" indent="0" algn="just">
              <a:buNone/>
            </a:pPr>
            <a:r>
              <a:rPr lang="en-US" sz="2000" dirty="0">
                <a:latin typeface="Avenir Next LT Pro" panose="020B0504020202020204" pitchFamily="34" charset="0"/>
              </a:rPr>
              <a:t>[2] Sobti, M.; Ueno, H.; Noji, H.; Stewart, A. G. The six steps of the complete F1-ATPase rotary catalytic cycle. </a:t>
            </a:r>
            <a:r>
              <a:rPr lang="en-US" sz="2000" i="1" dirty="0">
                <a:latin typeface="Avenir Next LT Pro" panose="020B0504020202020204" pitchFamily="34" charset="0"/>
              </a:rPr>
              <a:t>Nat. Com.</a:t>
            </a:r>
            <a:r>
              <a:rPr lang="en-US" sz="2000" dirty="0">
                <a:latin typeface="Avenir Next LT Pro" panose="020B0504020202020204" pitchFamily="34" charset="0"/>
              </a:rPr>
              <a:t> </a:t>
            </a:r>
            <a:r>
              <a:rPr lang="en-US" sz="2000" b="1" dirty="0">
                <a:latin typeface="Avenir Next LT Pro" panose="020B0504020202020204" pitchFamily="34" charset="0"/>
              </a:rPr>
              <a:t>2021</a:t>
            </a:r>
            <a:r>
              <a:rPr lang="en-US" sz="2000" dirty="0">
                <a:latin typeface="Avenir Next LT Pro" panose="020B0504020202020204" pitchFamily="34" charset="0"/>
              </a:rPr>
              <a:t>, </a:t>
            </a:r>
            <a:r>
              <a:rPr lang="en-US" sz="2000" i="1" dirty="0">
                <a:latin typeface="Avenir Next LT Pro" panose="020B0504020202020204" pitchFamily="34" charset="0"/>
              </a:rPr>
              <a:t>12</a:t>
            </a:r>
            <a:r>
              <a:rPr lang="en-US" sz="2000" dirty="0">
                <a:latin typeface="Avenir Next LT Pro" panose="020B0504020202020204" pitchFamily="34" charset="0"/>
              </a:rPr>
              <a:t> (1) DOI: 10.1038/s41467-021-25029-0. </a:t>
            </a:r>
          </a:p>
          <a:p>
            <a:pPr marL="0" indent="0" algn="just">
              <a:buNone/>
            </a:pPr>
            <a:r>
              <a:rPr lang="en-SG" sz="2000" dirty="0"/>
              <a:t>[3] </a:t>
            </a:r>
            <a:r>
              <a:rPr lang="en-SG" sz="2000" dirty="0">
                <a:effectLst/>
              </a:rPr>
              <a:t>Kawaguchi, K.; Sasa, S.; Sagawa, T. Nonequilibrium dissipation-free transport in F1-ATPase and the thermodynamic role of asymmetric allosterism. </a:t>
            </a:r>
            <a:r>
              <a:rPr lang="en-SG" sz="2000" i="1" dirty="0">
                <a:effectLst/>
              </a:rPr>
              <a:t>Biophys. J.</a:t>
            </a:r>
            <a:r>
              <a:rPr lang="en-SG" sz="2000" dirty="0">
                <a:effectLst/>
              </a:rPr>
              <a:t> </a:t>
            </a:r>
            <a:r>
              <a:rPr lang="en-SG" sz="2000" b="1" dirty="0">
                <a:effectLst/>
              </a:rPr>
              <a:t>2014</a:t>
            </a:r>
            <a:r>
              <a:rPr lang="en-SG" sz="2000" dirty="0">
                <a:effectLst/>
              </a:rPr>
              <a:t>, </a:t>
            </a:r>
            <a:r>
              <a:rPr lang="en-SG" sz="2000" i="1" dirty="0">
                <a:effectLst/>
              </a:rPr>
              <a:t>106</a:t>
            </a:r>
            <a:r>
              <a:rPr lang="en-SG" sz="2000" dirty="0">
                <a:effectLst/>
              </a:rPr>
              <a:t> (11), 2450–2457 DOI: 10.1016/j.bpj.2014.04.034</a:t>
            </a:r>
            <a:r>
              <a:rPr lang="en-SG" sz="1400" dirty="0">
                <a:effectLst/>
              </a:rPr>
              <a:t>. </a:t>
            </a:r>
          </a:p>
          <a:p>
            <a:pPr marL="0" indent="0" algn="just">
              <a:buNone/>
            </a:pPr>
            <a:endParaRPr lang="en-SG" sz="2000" dirty="0"/>
          </a:p>
        </p:txBody>
      </p:sp>
    </p:spTree>
    <p:extLst>
      <p:ext uri="{BB962C8B-B14F-4D97-AF65-F5344CB8AC3E}">
        <p14:creationId xmlns:p14="http://schemas.microsoft.com/office/powerpoint/2010/main" val="269370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ky with orange and red clouds&#10;&#10;Description automatically generated">
            <a:extLst>
              <a:ext uri="{FF2B5EF4-FFF2-40B4-BE49-F238E27FC236}">
                <a16:creationId xmlns:a16="http://schemas.microsoft.com/office/drawing/2014/main" id="{E7A9F3A9-5F2F-8AC0-15EC-DEE8D0ECE7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18605" b="25145"/>
          <a:stretch/>
        </p:blipFill>
        <p:spPr>
          <a:xfrm>
            <a:off x="-29560" y="-20499"/>
            <a:ext cx="12264877" cy="689898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2A57A2-FFDB-D48A-A093-6833024E8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403" y="1056403"/>
            <a:ext cx="12188952" cy="4745182"/>
          </a:xfrm>
          <a:prstGeom prst="rect">
            <a:avLst/>
          </a:prstGeom>
          <a:gradFill>
            <a:gsLst>
              <a:gs pos="35000">
                <a:srgbClr val="000000">
                  <a:alpha val="41000"/>
                </a:srgbClr>
              </a:gs>
              <a:gs pos="0">
                <a:srgbClr val="000000">
                  <a:alpha val="0"/>
                </a:srgbClr>
              </a:gs>
              <a:gs pos="47744">
                <a:srgbClr val="000000">
                  <a:alpha val="51000"/>
                </a:srgbClr>
              </a:gs>
              <a:gs pos="7000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D8F4F3-3D54-8044-202A-C7BBA739E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149" y="1780927"/>
            <a:ext cx="7341388" cy="1209594"/>
          </a:xfrm>
        </p:spPr>
        <p:txBody>
          <a:bodyPr>
            <a:normAutofit/>
          </a:bodyPr>
          <a:lstStyle/>
          <a:p>
            <a:pPr algn="r"/>
            <a:r>
              <a:rPr lang="en-US" sz="7300" b="1" dirty="0">
                <a:solidFill>
                  <a:schemeClr val="bg1"/>
                </a:solidFill>
                <a:latin typeface="Univers Condensed" panose="020B0506020202050204" pitchFamily="34" charset="0"/>
              </a:rPr>
              <a:t>Thank You</a:t>
            </a:r>
            <a:r>
              <a:rPr lang="en-US" sz="3200" dirty="0">
                <a:solidFill>
                  <a:schemeClr val="bg1"/>
                </a:solidFill>
                <a:latin typeface="Univers Condensed" panose="020B0506020202050204" pitchFamily="34" charset="0"/>
              </a:rPr>
              <a:t> </a:t>
            </a:r>
            <a:endParaRPr lang="en-SG" sz="3200" dirty="0">
              <a:solidFill>
                <a:schemeClr val="bg1"/>
              </a:solidFill>
              <a:latin typeface="Univers Condensed" panose="020B050602020205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12C8B67-5EBC-69B8-E128-FEA5FB74C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Aspec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15300" y="1780927"/>
            <a:ext cx="0" cy="3390901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sx="88000" sy="88000" algn="tl" rotWithShape="0">
              <a:prstClr val="black">
                <a:alpha val="2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1">
            <a:extLst>
              <a:ext uri="{FF2B5EF4-FFF2-40B4-BE49-F238E27FC236}">
                <a16:creationId xmlns:a16="http://schemas.microsoft.com/office/drawing/2014/main" id="{4994A8E4-0C7F-825B-DC72-BD5CF8401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4064" y="1723381"/>
            <a:ext cx="3102616" cy="3390901"/>
          </a:xfrm>
        </p:spPr>
        <p:txBody>
          <a:bodyPr anchor="b">
            <a:normAutofit/>
          </a:bodyPr>
          <a:lstStyle/>
          <a:p>
            <a:pPr algn="just"/>
            <a:r>
              <a:rPr lang="en-US" sz="1600" b="1" dirty="0">
                <a:solidFill>
                  <a:srgbClr val="FFFFFF"/>
                </a:solidFill>
                <a:latin typeface="Calisto MT" panose="02040603050505030304" pitchFamily="18" charset="0"/>
              </a:rPr>
              <a:t>This text is to make the page look Totally Asymmetrical.</a:t>
            </a:r>
            <a:endParaRPr lang="en-US" sz="2400" b="1" dirty="0">
              <a:solidFill>
                <a:srgbClr val="FFFFFF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1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6DB61F-72EC-C53B-03EA-30AC1CBBE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pPr/>
              <a:t>43</a:t>
            </a:fld>
            <a:r>
              <a:rPr lang="en-SG" dirty="0"/>
              <a:t> (not in presentation)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Model 4">
                <a:extLst>
                  <a:ext uri="{FF2B5EF4-FFF2-40B4-BE49-F238E27FC236}">
                    <a16:creationId xmlns:a16="http://schemas.microsoft.com/office/drawing/2014/main" id="{F9511F65-C94E-F21E-A240-37655026636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70926709"/>
                  </p:ext>
                </p:extLst>
              </p:nvPr>
            </p:nvGraphicFramePr>
            <p:xfrm>
              <a:off x="5231271" y="1352432"/>
              <a:ext cx="1998393" cy="4529646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998393" cy="4529646"/>
                    </a:xfrm>
                    <a:prstGeom prst="rect">
                      <a:avLst/>
                    </a:prstGeom>
                  </am3d:spPr>
                  <am3d:camera>
                    <am3d:pos x="0" y="0" z="5431849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303903" d="1000000"/>
                    <am3d:preTrans dx="32533" dy="-19798472" dz="-14951556"/>
                    <am3d:scale>
                      <am3d:sx n="1000000" d="1000000"/>
                      <am3d:sy n="1000000" d="1000000"/>
                      <am3d:sz n="1000000" d="1000000"/>
                    </am3d:scale>
                    <am3d:rot ax="-10268767" ay="4839169" az="-10275702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40517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Model 4">
                <a:extLst>
                  <a:ext uri="{FF2B5EF4-FFF2-40B4-BE49-F238E27FC236}">
                    <a16:creationId xmlns:a16="http://schemas.microsoft.com/office/drawing/2014/main" id="{F9511F65-C94E-F21E-A240-37655026636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31271" y="1352432"/>
                <a:ext cx="1998393" cy="4529646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AA17D17A-4A07-EA58-71A6-AAC60A447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4703"/>
            <a:ext cx="10515600" cy="690880"/>
          </a:xfrm>
        </p:spPr>
        <p:txBody>
          <a:bodyPr/>
          <a:lstStyle/>
          <a:p>
            <a:r>
              <a:rPr lang="en-SG" dirty="0"/>
              <a:t>Probe Beads</a:t>
            </a:r>
          </a:p>
        </p:txBody>
      </p:sp>
    </p:spTree>
    <p:extLst>
      <p:ext uri="{BB962C8B-B14F-4D97-AF65-F5344CB8AC3E}">
        <p14:creationId xmlns:p14="http://schemas.microsoft.com/office/powerpoint/2010/main" val="2524168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6DB61F-72EC-C53B-03EA-30AC1CBBE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pPr/>
              <a:t>44</a:t>
            </a:fld>
            <a:r>
              <a:rPr lang="en-SG" dirty="0"/>
              <a:t> (not in presentation)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17D17A-4A07-EA58-71A6-AAC60A447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4703"/>
            <a:ext cx="10515600" cy="690880"/>
          </a:xfrm>
        </p:spPr>
        <p:txBody>
          <a:bodyPr/>
          <a:lstStyle/>
          <a:p>
            <a:r>
              <a:rPr lang="en-SG" dirty="0"/>
              <a:t>High [ATP] Switching Model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1A35C5-57A9-77C0-7EA8-B19993A92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464" y="1285583"/>
            <a:ext cx="4587638" cy="528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380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6DB61F-72EC-C53B-03EA-30AC1CBBE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pPr/>
              <a:t>45</a:t>
            </a:fld>
            <a:r>
              <a:rPr lang="en-SG" dirty="0"/>
              <a:t> (not in presentation)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17D17A-4A07-EA58-71A6-AAC60A447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4703"/>
            <a:ext cx="10515600" cy="690880"/>
          </a:xfrm>
        </p:spPr>
        <p:txBody>
          <a:bodyPr/>
          <a:lstStyle/>
          <a:p>
            <a:r>
              <a:rPr lang="en-SG" dirty="0"/>
              <a:t>Switching Model with q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C695B8-2C09-7551-7F5B-D1C412A51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423" y="1466399"/>
            <a:ext cx="4999153" cy="502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986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6DB61F-72EC-C53B-03EA-30AC1CBBE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pPr/>
              <a:t>46</a:t>
            </a:fld>
            <a:r>
              <a:rPr lang="en-SG" dirty="0"/>
              <a:t> (not in presentation)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17D17A-4A07-EA58-71A6-AAC60A447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4703"/>
            <a:ext cx="10515600" cy="690880"/>
          </a:xfrm>
        </p:spPr>
        <p:txBody>
          <a:bodyPr/>
          <a:lstStyle/>
          <a:p>
            <a:r>
              <a:rPr lang="en-SG" dirty="0"/>
              <a:t>Structure of ATPase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E34953-2D46-FFA8-4FDF-6562D9835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785" y="1466399"/>
            <a:ext cx="4732430" cy="46486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26BC5E-9F6C-CEB7-7C4E-D7B00AAB4598}"/>
              </a:ext>
            </a:extLst>
          </p:cNvPr>
          <p:cNvSpPr txBox="1"/>
          <p:nvPr/>
        </p:nvSpPr>
        <p:spPr>
          <a:xfrm>
            <a:off x="349623" y="6448972"/>
            <a:ext cx="119140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Avenir Next LT Pro" panose="020B0504020202020204" pitchFamily="34" charset="0"/>
              </a:rPr>
              <a:t>Sobti, M.; Ueno, H.; Noji, H.; Stewart, A. G. The six steps of the complete F1-ATPase rotary catalytic cycle. Nature Communications 2021, 12 (1) DOI: 10.1038/s41467-021-25029-0. </a:t>
            </a:r>
          </a:p>
        </p:txBody>
      </p:sp>
    </p:spTree>
    <p:extLst>
      <p:ext uri="{BB962C8B-B14F-4D97-AF65-F5344CB8AC3E}">
        <p14:creationId xmlns:p14="http://schemas.microsoft.com/office/powerpoint/2010/main" val="17383678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6DB61F-72EC-C53B-03EA-30AC1CBBE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pPr/>
              <a:t>47</a:t>
            </a:fld>
            <a:r>
              <a:rPr lang="en-SG" dirty="0"/>
              <a:t> (not in presentation)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17D17A-4A07-EA58-71A6-AAC60A447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4703"/>
            <a:ext cx="10515600" cy="690880"/>
          </a:xfrm>
        </p:spPr>
        <p:txBody>
          <a:bodyPr/>
          <a:lstStyle/>
          <a:p>
            <a:r>
              <a:rPr lang="en-SG" dirty="0"/>
              <a:t>Full reaction scheme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BBE167-7DD2-450C-40A5-A5B614F86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937" y="1086122"/>
            <a:ext cx="5601185" cy="57231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29C8D0-1F60-BB3C-55DA-61C58809247B}"/>
              </a:ext>
            </a:extLst>
          </p:cNvPr>
          <p:cNvSpPr txBox="1"/>
          <p:nvPr/>
        </p:nvSpPr>
        <p:spPr>
          <a:xfrm>
            <a:off x="8851768" y="6039797"/>
            <a:ext cx="350159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Avenir Next LT Pro" panose="020B0504020202020204" pitchFamily="34" charset="0"/>
              </a:rPr>
              <a:t>Sobti, M.; Ueno, H.; Noji, H.; Stewart, A. G. The six steps of the complete F1-ATPase rotary catalytic cycle. Nature Communications 2021, 12 (1) DOI: 10.1038/s41467-021-25029-0. </a:t>
            </a:r>
          </a:p>
        </p:txBody>
      </p:sp>
    </p:spTree>
    <p:extLst>
      <p:ext uri="{BB962C8B-B14F-4D97-AF65-F5344CB8AC3E}">
        <p14:creationId xmlns:p14="http://schemas.microsoft.com/office/powerpoint/2010/main" val="1986954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AC6F-541F-39AC-E6AE-06C7F284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of Cell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94CD7-6C2B-5142-7EC1-EE79F1816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2900" y="3041930"/>
            <a:ext cx="3886200" cy="77414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ADP + P</a:t>
            </a:r>
            <a:r>
              <a:rPr lang="en-US" sz="3600" baseline="-25000" dirty="0"/>
              <a:t>i</a:t>
            </a:r>
            <a:r>
              <a:rPr lang="en-US" sz="3600" dirty="0"/>
              <a:t> </a:t>
            </a:r>
            <a:r>
              <a:rPr lang="en-SG" sz="3600" dirty="0"/>
              <a:t>⇋ ATP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A556B-2AF3-EE8E-ECFF-80D3A4FAB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pPr/>
              <a:t>4</a:t>
            </a:fld>
            <a:endParaRPr lang="en-S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560882-0BBF-AA98-23C6-B103095AAB2B}"/>
              </a:ext>
            </a:extLst>
          </p:cNvPr>
          <p:cNvSpPr/>
          <p:nvPr/>
        </p:nvSpPr>
        <p:spPr>
          <a:xfrm>
            <a:off x="4137212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The TASAM Model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F373A4-B248-30BA-D4FC-A29135FCEFF8}"/>
              </a:ext>
            </a:extLst>
          </p:cNvPr>
          <p:cNvSpPr/>
          <p:nvPr/>
        </p:nvSpPr>
        <p:spPr>
          <a:xfrm>
            <a:off x="85165" y="6364940"/>
            <a:ext cx="3917576" cy="233082"/>
          </a:xfrm>
          <a:prstGeom prst="rect">
            <a:avLst/>
          </a:prstGeom>
          <a:solidFill>
            <a:srgbClr val="E68A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What is ATPase?</a:t>
            </a:r>
            <a:endParaRPr lang="en-SG" sz="14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BE9243-894D-3C30-77AE-31148BFA282F}"/>
              </a:ext>
            </a:extLst>
          </p:cNvPr>
          <p:cNvSpPr/>
          <p:nvPr/>
        </p:nvSpPr>
        <p:spPr>
          <a:xfrm>
            <a:off x="8189259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Substantiating the W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94DFB90-C226-7859-D01B-B3F03D7A7346}"/>
              </a:ext>
            </a:extLst>
          </p:cNvPr>
          <p:cNvCxnSpPr/>
          <p:nvPr/>
        </p:nvCxnSpPr>
        <p:spPr>
          <a:xfrm>
            <a:off x="4545330" y="2941320"/>
            <a:ext cx="310134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2AFDF49-C05A-89D3-5A9C-4976A366C6BB}"/>
              </a:ext>
            </a:extLst>
          </p:cNvPr>
          <p:cNvCxnSpPr>
            <a:cxnSpLocks/>
          </p:cNvCxnSpPr>
          <p:nvPr/>
        </p:nvCxnSpPr>
        <p:spPr>
          <a:xfrm flipH="1">
            <a:off x="4545330" y="3892270"/>
            <a:ext cx="310134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BF4F346-E497-B166-0AF7-E6A92745A7FD}"/>
              </a:ext>
            </a:extLst>
          </p:cNvPr>
          <p:cNvSpPr txBox="1">
            <a:spLocks/>
          </p:cNvSpPr>
          <p:nvPr/>
        </p:nvSpPr>
        <p:spPr>
          <a:xfrm>
            <a:off x="4168588" y="2551869"/>
            <a:ext cx="3886200" cy="389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FF0000"/>
                </a:solidFill>
              </a:rPr>
              <a:t>ATP Synthesis</a:t>
            </a:r>
            <a:endParaRPr lang="en-SG" sz="2000" dirty="0">
              <a:solidFill>
                <a:srgbClr val="FF0000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E83C5E7-1320-BAA5-E72C-7B11B27F51A1}"/>
              </a:ext>
            </a:extLst>
          </p:cNvPr>
          <p:cNvSpPr txBox="1">
            <a:spLocks/>
          </p:cNvSpPr>
          <p:nvPr/>
        </p:nvSpPr>
        <p:spPr>
          <a:xfrm>
            <a:off x="4152900" y="3892270"/>
            <a:ext cx="3886200" cy="389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FF0000"/>
                </a:solidFill>
              </a:rPr>
              <a:t>ATP Hydrolysis</a:t>
            </a:r>
            <a:endParaRPr lang="en-SG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0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AC6F-541F-39AC-E6AE-06C7F284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ATPase: The Molecular Motor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94CD7-6C2B-5142-7EC1-EE79F1816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216" y="3060945"/>
            <a:ext cx="3886200" cy="77414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ADP + P</a:t>
            </a:r>
            <a:r>
              <a:rPr lang="en-US" sz="3600" baseline="-25000" dirty="0"/>
              <a:t>i</a:t>
            </a:r>
            <a:r>
              <a:rPr lang="en-US" sz="3600" dirty="0"/>
              <a:t> </a:t>
            </a:r>
            <a:r>
              <a:rPr lang="en-SG" sz="3600" dirty="0"/>
              <a:t>⇋ ATP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A556B-2AF3-EE8E-ECFF-80D3A4FAB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pPr/>
              <a:t>5</a:t>
            </a:fld>
            <a:endParaRPr lang="en-S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560882-0BBF-AA98-23C6-B103095AAB2B}"/>
              </a:ext>
            </a:extLst>
          </p:cNvPr>
          <p:cNvSpPr/>
          <p:nvPr/>
        </p:nvSpPr>
        <p:spPr>
          <a:xfrm>
            <a:off x="4137212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The TASAM Model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F373A4-B248-30BA-D4FC-A29135FCEFF8}"/>
              </a:ext>
            </a:extLst>
          </p:cNvPr>
          <p:cNvSpPr/>
          <p:nvPr/>
        </p:nvSpPr>
        <p:spPr>
          <a:xfrm>
            <a:off x="85165" y="6364940"/>
            <a:ext cx="3917576" cy="233082"/>
          </a:xfrm>
          <a:prstGeom prst="rect">
            <a:avLst/>
          </a:prstGeom>
          <a:solidFill>
            <a:srgbClr val="E68A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What is ATPase?</a:t>
            </a:r>
            <a:endParaRPr lang="en-SG" sz="14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BE9243-894D-3C30-77AE-31148BFA282F}"/>
              </a:ext>
            </a:extLst>
          </p:cNvPr>
          <p:cNvSpPr/>
          <p:nvPr/>
        </p:nvSpPr>
        <p:spPr>
          <a:xfrm>
            <a:off x="8189259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Substantiating the W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94DFB90-C226-7859-D01B-B3F03D7A7346}"/>
              </a:ext>
            </a:extLst>
          </p:cNvPr>
          <p:cNvCxnSpPr/>
          <p:nvPr/>
        </p:nvCxnSpPr>
        <p:spPr>
          <a:xfrm>
            <a:off x="1654646" y="2960335"/>
            <a:ext cx="310134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2AFDF49-C05A-89D3-5A9C-4976A366C6BB}"/>
              </a:ext>
            </a:extLst>
          </p:cNvPr>
          <p:cNvCxnSpPr>
            <a:cxnSpLocks/>
          </p:cNvCxnSpPr>
          <p:nvPr/>
        </p:nvCxnSpPr>
        <p:spPr>
          <a:xfrm flipH="1">
            <a:off x="1654646" y="3911285"/>
            <a:ext cx="310134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BF4F346-E497-B166-0AF7-E6A92745A7FD}"/>
              </a:ext>
            </a:extLst>
          </p:cNvPr>
          <p:cNvSpPr txBox="1">
            <a:spLocks/>
          </p:cNvSpPr>
          <p:nvPr/>
        </p:nvSpPr>
        <p:spPr>
          <a:xfrm>
            <a:off x="1277904" y="2570884"/>
            <a:ext cx="3886200" cy="389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FF0000"/>
                </a:solidFill>
              </a:rPr>
              <a:t>ATP Synthesis</a:t>
            </a:r>
            <a:endParaRPr lang="en-SG" sz="2000" dirty="0">
              <a:solidFill>
                <a:srgbClr val="FF0000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E83C5E7-1320-BAA5-E72C-7B11B27F51A1}"/>
              </a:ext>
            </a:extLst>
          </p:cNvPr>
          <p:cNvSpPr txBox="1">
            <a:spLocks/>
          </p:cNvSpPr>
          <p:nvPr/>
        </p:nvSpPr>
        <p:spPr>
          <a:xfrm>
            <a:off x="1262216" y="3911285"/>
            <a:ext cx="3886200" cy="389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FF0000"/>
                </a:solidFill>
              </a:rPr>
              <a:t>ATP Hydrolysis</a:t>
            </a:r>
            <a:endParaRPr lang="en-SG" sz="2000" dirty="0">
              <a:solidFill>
                <a:srgbClr val="FF000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0A64794-BD7D-58C2-0E14-EFA04FE65F7D}"/>
              </a:ext>
            </a:extLst>
          </p:cNvPr>
          <p:cNvSpPr txBox="1">
            <a:spLocks/>
          </p:cNvSpPr>
          <p:nvPr/>
        </p:nvSpPr>
        <p:spPr>
          <a:xfrm>
            <a:off x="7509362" y="5755452"/>
            <a:ext cx="3886200" cy="389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ATPase</a:t>
            </a:r>
            <a:r>
              <a:rPr lang="en-US" sz="2000" baseline="30000" dirty="0"/>
              <a:t>*</a:t>
            </a:r>
            <a:r>
              <a:rPr lang="en-US" sz="2000" dirty="0"/>
              <a:t> </a:t>
            </a:r>
          </a:p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1200" dirty="0"/>
              <a:t>(Made in Microsoft Paint3D)</a:t>
            </a:r>
            <a:endParaRPr lang="en-SG" sz="12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96D6172-33D8-59DA-0F32-CA15C92E4D1F}"/>
              </a:ext>
            </a:extLst>
          </p:cNvPr>
          <p:cNvSpPr txBox="1">
            <a:spLocks/>
          </p:cNvSpPr>
          <p:nvPr/>
        </p:nvSpPr>
        <p:spPr>
          <a:xfrm>
            <a:off x="4182633" y="6620979"/>
            <a:ext cx="3826734" cy="233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*Multiple components are not drawn for simplicity</a:t>
            </a:r>
            <a:endParaRPr lang="en-SG" sz="1600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3" name="3D Model 12">
                <a:extLst>
                  <a:ext uri="{FF2B5EF4-FFF2-40B4-BE49-F238E27FC236}">
                    <a16:creationId xmlns:a16="http://schemas.microsoft.com/office/drawing/2014/main" id="{B06C1AA1-5245-108B-42D1-93FCE71D715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221471343"/>
                  </p:ext>
                </p:extLst>
              </p:nvPr>
            </p:nvGraphicFramePr>
            <p:xfrm>
              <a:off x="8324451" y="1011036"/>
              <a:ext cx="2256021" cy="4744416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256021" cy="4744416"/>
                    </a:xfrm>
                    <a:prstGeom prst="rect">
                      <a:avLst/>
                    </a:prstGeom>
                  </am3d:spPr>
                  <am3d:camera>
                    <am3d:pos x="0" y="0" z="5948571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069217" d="1000000"/>
                    <am3d:preTrans dx="154760" dy="-15397226" dz="-20813819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29256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3" name="3D Model 12">
                <a:extLst>
                  <a:ext uri="{FF2B5EF4-FFF2-40B4-BE49-F238E27FC236}">
                    <a16:creationId xmlns:a16="http://schemas.microsoft.com/office/drawing/2014/main" id="{B06C1AA1-5245-108B-42D1-93FCE71D715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24451" y="1011036"/>
                <a:ext cx="2256021" cy="474441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6135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AC6F-541F-39AC-E6AE-06C7F284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ATPase: The Molecular Motor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A556B-2AF3-EE8E-ECFF-80D3A4FAB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pPr/>
              <a:t>6</a:t>
            </a:fld>
            <a:endParaRPr lang="en-S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560882-0BBF-AA98-23C6-B103095AAB2B}"/>
              </a:ext>
            </a:extLst>
          </p:cNvPr>
          <p:cNvSpPr/>
          <p:nvPr/>
        </p:nvSpPr>
        <p:spPr>
          <a:xfrm>
            <a:off x="4137212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The TASAM Model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F373A4-B248-30BA-D4FC-A29135FCEFF8}"/>
              </a:ext>
            </a:extLst>
          </p:cNvPr>
          <p:cNvSpPr/>
          <p:nvPr/>
        </p:nvSpPr>
        <p:spPr>
          <a:xfrm>
            <a:off x="85165" y="6364940"/>
            <a:ext cx="3917576" cy="233082"/>
          </a:xfrm>
          <a:prstGeom prst="rect">
            <a:avLst/>
          </a:prstGeom>
          <a:solidFill>
            <a:srgbClr val="E68A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What is ATPase?</a:t>
            </a:r>
            <a:endParaRPr lang="en-SG" sz="14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BE9243-894D-3C30-77AE-31148BFA282F}"/>
              </a:ext>
            </a:extLst>
          </p:cNvPr>
          <p:cNvSpPr/>
          <p:nvPr/>
        </p:nvSpPr>
        <p:spPr>
          <a:xfrm>
            <a:off x="8189259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Substantiating the W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0A64794-BD7D-58C2-0E14-EFA04FE65F7D}"/>
              </a:ext>
            </a:extLst>
          </p:cNvPr>
          <p:cNvSpPr txBox="1">
            <a:spLocks/>
          </p:cNvSpPr>
          <p:nvPr/>
        </p:nvSpPr>
        <p:spPr>
          <a:xfrm>
            <a:off x="4168588" y="5751505"/>
            <a:ext cx="3886200" cy="389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ATPase</a:t>
            </a:r>
            <a:r>
              <a:rPr lang="en-US" sz="2000" baseline="30000" dirty="0"/>
              <a:t>*</a:t>
            </a:r>
            <a:r>
              <a:rPr lang="en-US" sz="2000" dirty="0"/>
              <a:t> </a:t>
            </a:r>
          </a:p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1200" dirty="0"/>
              <a:t>(Made in Microsoft Paint3D)</a:t>
            </a:r>
            <a:endParaRPr lang="en-SG" sz="12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96D6172-33D8-59DA-0F32-CA15C92E4D1F}"/>
              </a:ext>
            </a:extLst>
          </p:cNvPr>
          <p:cNvSpPr txBox="1">
            <a:spLocks/>
          </p:cNvSpPr>
          <p:nvPr/>
        </p:nvSpPr>
        <p:spPr>
          <a:xfrm>
            <a:off x="4182633" y="6620979"/>
            <a:ext cx="3826734" cy="233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*Multiple components are not drawn for simplicity</a:t>
            </a:r>
            <a:endParaRPr lang="en-SG" sz="1600" dirty="0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FEBE96AE-EF61-6DBB-4B18-56616FEF36FF}"/>
              </a:ext>
            </a:extLst>
          </p:cNvPr>
          <p:cNvSpPr/>
          <p:nvPr/>
        </p:nvSpPr>
        <p:spPr>
          <a:xfrm>
            <a:off x="4634753" y="1604684"/>
            <a:ext cx="426124" cy="2370495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CD81F3C4-FAA0-1335-4A20-5140B10A03D5}"/>
              </a:ext>
            </a:extLst>
          </p:cNvPr>
          <p:cNvSpPr/>
          <p:nvPr/>
        </p:nvSpPr>
        <p:spPr>
          <a:xfrm>
            <a:off x="4634753" y="4043081"/>
            <a:ext cx="426124" cy="158159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2AAB503-64F9-A27E-4BC9-B7EB0D1476D0}"/>
              </a:ext>
            </a:extLst>
          </p:cNvPr>
          <p:cNvSpPr txBox="1">
            <a:spLocks/>
          </p:cNvSpPr>
          <p:nvPr/>
        </p:nvSpPr>
        <p:spPr>
          <a:xfrm>
            <a:off x="1667435" y="2173291"/>
            <a:ext cx="2967318" cy="1223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FF0000"/>
                </a:solidFill>
              </a:rPr>
              <a:t>F</a:t>
            </a:r>
            <a:r>
              <a:rPr lang="en-US" sz="2000" baseline="-25000" dirty="0">
                <a:solidFill>
                  <a:srgbClr val="FF0000"/>
                </a:solidFill>
              </a:rPr>
              <a:t>1</a:t>
            </a:r>
            <a:r>
              <a:rPr lang="en-US" sz="2000" dirty="0">
                <a:solidFill>
                  <a:srgbClr val="FF0000"/>
                </a:solidFill>
              </a:rPr>
              <a:t> component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FF0000"/>
                </a:solidFill>
              </a:rPr>
              <a:t>(Enzymatic Activity Site)</a:t>
            </a:r>
            <a:endParaRPr lang="en-SG" sz="2000" dirty="0">
              <a:solidFill>
                <a:srgbClr val="FF0000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87F5DD9-2787-6B87-701F-D6AF3C4C987D}"/>
              </a:ext>
            </a:extLst>
          </p:cNvPr>
          <p:cNvSpPr txBox="1">
            <a:spLocks/>
          </p:cNvSpPr>
          <p:nvPr/>
        </p:nvSpPr>
        <p:spPr>
          <a:xfrm>
            <a:off x="2286000" y="4029089"/>
            <a:ext cx="2348753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FF0000"/>
                </a:solidFill>
              </a:rPr>
              <a:t>F</a:t>
            </a:r>
            <a:r>
              <a:rPr lang="en-US" sz="2000" baseline="-25000" dirty="0">
                <a:solidFill>
                  <a:srgbClr val="FF0000"/>
                </a:solidFill>
              </a:rPr>
              <a:t>0</a:t>
            </a:r>
            <a:r>
              <a:rPr lang="en-US" sz="2000" dirty="0">
                <a:solidFill>
                  <a:srgbClr val="FF0000"/>
                </a:solidFill>
              </a:rPr>
              <a:t> component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FF0000"/>
                </a:solidFill>
              </a:rPr>
              <a:t>(Rotatory Motor)</a:t>
            </a:r>
            <a:endParaRPr lang="en-SG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" name="3D Model 2">
                <a:extLst>
                  <a:ext uri="{FF2B5EF4-FFF2-40B4-BE49-F238E27FC236}">
                    <a16:creationId xmlns:a16="http://schemas.microsoft.com/office/drawing/2014/main" id="{6C9B1D68-1A4B-F032-5FAE-949F401FE0D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08884431"/>
                  </p:ext>
                </p:extLst>
              </p:nvPr>
            </p:nvGraphicFramePr>
            <p:xfrm>
              <a:off x="4967989" y="940143"/>
              <a:ext cx="2256021" cy="4744416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256021" cy="4744416"/>
                    </a:xfrm>
                    <a:prstGeom prst="rect">
                      <a:avLst/>
                    </a:prstGeom>
                  </am3d:spPr>
                  <am3d:camera>
                    <am3d:pos x="0" y="0" z="5948571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069217" d="1000000"/>
                    <am3d:preTrans dx="154760" dy="-15397226" dz="-20813819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29256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3D Model 2">
                <a:extLst>
                  <a:ext uri="{FF2B5EF4-FFF2-40B4-BE49-F238E27FC236}">
                    <a16:creationId xmlns:a16="http://schemas.microsoft.com/office/drawing/2014/main" id="{6C9B1D68-1A4B-F032-5FAE-949F401FE0D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7989" y="940143"/>
                <a:ext cx="2256021" cy="474441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8917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Model 4">
                <a:extLst>
                  <a:ext uri="{FF2B5EF4-FFF2-40B4-BE49-F238E27FC236}">
                    <a16:creationId xmlns:a16="http://schemas.microsoft.com/office/drawing/2014/main" id="{B70F2FD4-EEBA-9CFA-ADF3-04A3D93B690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69223869"/>
                  </p:ext>
                </p:extLst>
              </p:nvPr>
            </p:nvGraphicFramePr>
            <p:xfrm rot="20891085">
              <a:off x="4135567" y="1403915"/>
              <a:ext cx="3847707" cy="4015001"/>
            </p:xfrm>
            <a:graphic>
              <a:graphicData uri="http://schemas.microsoft.com/office/drawing/2017/model3d">
                <am3d:model3d r:embed="rId2">
                  <am3d:spPr>
                    <a:xfrm rot="20891085">
                      <a:off x="0" y="0"/>
                      <a:ext cx="3847707" cy="4015001"/>
                    </a:xfrm>
                    <a:prstGeom prst="rect">
                      <a:avLst/>
                    </a:prstGeom>
                  </am3d:spPr>
                  <am3d:camera>
                    <am3d:pos x="0" y="0" z="5948571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069217" d="1000000"/>
                    <am3d:preTrans dx="154760" dy="-15397226" dz="-20813819"/>
                    <am3d:scale>
                      <am3d:sx n="1000000" d="1000000"/>
                      <am3d:sy n="1000000" d="1000000"/>
                      <am3d:sz n="1000000" d="1000000"/>
                    </am3d:scale>
                    <am3d:rot ax="540000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930141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Model 4">
                <a:extLst>
                  <a:ext uri="{FF2B5EF4-FFF2-40B4-BE49-F238E27FC236}">
                    <a16:creationId xmlns:a16="http://schemas.microsoft.com/office/drawing/2014/main" id="{B70F2FD4-EEBA-9CFA-ADF3-04A3D93B690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0891085">
                <a:off x="4135567" y="1403915"/>
                <a:ext cx="3847707" cy="4015001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CB0EAC6F-541F-39AC-E6AE-06C7F284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baseline="-25000" dirty="0"/>
              <a:t>1</a:t>
            </a:r>
            <a:r>
              <a:rPr lang="en-US" dirty="0"/>
              <a:t>-ATPase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A556B-2AF3-EE8E-ECFF-80D3A4FAB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pPr/>
              <a:t>7</a:t>
            </a:fld>
            <a:endParaRPr lang="en-S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560882-0BBF-AA98-23C6-B103095AAB2B}"/>
              </a:ext>
            </a:extLst>
          </p:cNvPr>
          <p:cNvSpPr/>
          <p:nvPr/>
        </p:nvSpPr>
        <p:spPr>
          <a:xfrm>
            <a:off x="4137212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The TASAM Model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F373A4-B248-30BA-D4FC-A29135FCEFF8}"/>
              </a:ext>
            </a:extLst>
          </p:cNvPr>
          <p:cNvSpPr/>
          <p:nvPr/>
        </p:nvSpPr>
        <p:spPr>
          <a:xfrm>
            <a:off x="85165" y="6364940"/>
            <a:ext cx="3917576" cy="233082"/>
          </a:xfrm>
          <a:prstGeom prst="rect">
            <a:avLst/>
          </a:prstGeom>
          <a:solidFill>
            <a:srgbClr val="E68A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What is ATPase?</a:t>
            </a:r>
            <a:endParaRPr lang="en-SG" sz="14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BE9243-894D-3C30-77AE-31148BFA282F}"/>
              </a:ext>
            </a:extLst>
          </p:cNvPr>
          <p:cNvSpPr/>
          <p:nvPr/>
        </p:nvSpPr>
        <p:spPr>
          <a:xfrm>
            <a:off x="8189259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Substantiating the W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0A64794-BD7D-58C2-0E14-EFA04FE65F7D}"/>
              </a:ext>
            </a:extLst>
          </p:cNvPr>
          <p:cNvSpPr txBox="1">
            <a:spLocks/>
          </p:cNvSpPr>
          <p:nvPr/>
        </p:nvSpPr>
        <p:spPr>
          <a:xfrm>
            <a:off x="4137212" y="5266606"/>
            <a:ext cx="3886200" cy="389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ATPase</a:t>
            </a:r>
            <a:r>
              <a:rPr lang="en-US" sz="2000" baseline="30000" dirty="0"/>
              <a:t>*</a:t>
            </a:r>
            <a:r>
              <a:rPr lang="en-US" sz="2000" dirty="0"/>
              <a:t> </a:t>
            </a:r>
          </a:p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1200" dirty="0"/>
              <a:t>(Made in Microsoft Paint3D)</a:t>
            </a:r>
            <a:endParaRPr lang="en-SG" sz="12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96D6172-33D8-59DA-0F32-CA15C92E4D1F}"/>
              </a:ext>
            </a:extLst>
          </p:cNvPr>
          <p:cNvSpPr txBox="1">
            <a:spLocks/>
          </p:cNvSpPr>
          <p:nvPr/>
        </p:nvSpPr>
        <p:spPr>
          <a:xfrm>
            <a:off x="4182633" y="6620979"/>
            <a:ext cx="3826734" cy="233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*Multiple components are not drawn for simplicity</a:t>
            </a:r>
            <a:endParaRPr lang="en-SG" sz="16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ACD1CAD-1EB1-13A8-E257-66A345DBA32D}"/>
              </a:ext>
            </a:extLst>
          </p:cNvPr>
          <p:cNvGrpSpPr/>
          <p:nvPr/>
        </p:nvGrpSpPr>
        <p:grpSpPr>
          <a:xfrm>
            <a:off x="5600700" y="2381250"/>
            <a:ext cx="3886200" cy="1866900"/>
            <a:chOff x="5600700" y="2381250"/>
            <a:chExt cx="3886200" cy="186690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8203BCD-2F48-975B-61A8-9DBA2B165D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00700" y="2381250"/>
              <a:ext cx="3886200" cy="9427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28BF74F-04CC-0FF5-2FB2-4FF4135113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86425" y="3324030"/>
              <a:ext cx="3800475" cy="92412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FF0461A-9010-E036-DC66-B5E5AD14AA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15200" y="3324030"/>
              <a:ext cx="21717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9C7ED7D-EE61-C354-7F81-833286299021}"/>
              </a:ext>
            </a:extLst>
          </p:cNvPr>
          <p:cNvGrpSpPr/>
          <p:nvPr/>
        </p:nvGrpSpPr>
        <p:grpSpPr>
          <a:xfrm flipH="1">
            <a:off x="2705100" y="2409678"/>
            <a:ext cx="3886200" cy="1866900"/>
            <a:chOff x="5600700" y="2381250"/>
            <a:chExt cx="3886200" cy="1866900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6EC51FF-8F0E-F6D2-30C6-C42C18C2F8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00700" y="2381250"/>
              <a:ext cx="3886200" cy="942779"/>
            </a:xfrm>
            <a:prstGeom prst="straightConnector1">
              <a:avLst/>
            </a:prstGeom>
            <a:ln>
              <a:solidFill>
                <a:schemeClr val="tx1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9CC28BC-F5B3-6279-15F2-C5F579AFF6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86425" y="3324030"/>
              <a:ext cx="3800475" cy="924120"/>
            </a:xfrm>
            <a:prstGeom prst="straightConnector1">
              <a:avLst/>
            </a:prstGeom>
            <a:ln>
              <a:solidFill>
                <a:schemeClr val="tx1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B893FA7-4772-C520-6D96-6CD68E4E98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15200" y="3324030"/>
              <a:ext cx="2171700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C4437B7-F45D-4E8F-1293-6971627458D8}"/>
              </a:ext>
            </a:extLst>
          </p:cNvPr>
          <p:cNvSpPr txBox="1">
            <a:spLocks/>
          </p:cNvSpPr>
          <p:nvPr/>
        </p:nvSpPr>
        <p:spPr>
          <a:xfrm>
            <a:off x="922244" y="3157731"/>
            <a:ext cx="2117912" cy="389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105FB3B7-E388-5A0F-8E31-0A74ED26FB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5063" y="3140598"/>
                <a:ext cx="1680924" cy="38945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-subunits</a:t>
                </a:r>
              </a:p>
            </p:txBody>
          </p:sp>
        </mc:Choice>
        <mc:Fallback xmlns="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105FB3B7-E388-5A0F-8E31-0A74ED26F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063" y="3140598"/>
                <a:ext cx="1680924" cy="389451"/>
              </a:xfrm>
              <a:prstGeom prst="rect">
                <a:avLst/>
              </a:prstGeom>
              <a:blipFill>
                <a:blip r:embed="rId4"/>
                <a:stretch>
                  <a:fillRect t="-10938" b="-2656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AD8484C7-A280-6AA5-DB7A-D504FA8271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86012" y="3129304"/>
                <a:ext cx="2067788" cy="38945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3237A9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>
                    <a:solidFill>
                      <a:srgbClr val="3237A9"/>
                    </a:solidFill>
                  </a:rPr>
                  <a:t>-subunits</a:t>
                </a:r>
              </a:p>
            </p:txBody>
          </p:sp>
        </mc:Choice>
        <mc:Fallback xmlns="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AD8484C7-A280-6AA5-DB7A-D504FA827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6012" y="3129304"/>
                <a:ext cx="2067788" cy="389451"/>
              </a:xfrm>
              <a:prstGeom prst="rect">
                <a:avLst/>
              </a:prstGeom>
              <a:blipFill>
                <a:blip r:embed="rId5"/>
                <a:stretch>
                  <a:fillRect t="-10938" b="-2656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557C9EEB-970D-09C4-C256-0849A216EE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05267" y="3080102"/>
                <a:ext cx="1323933" cy="38945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-subunit</a:t>
                </a:r>
              </a:p>
            </p:txBody>
          </p:sp>
        </mc:Choice>
        <mc:Fallback xmlns="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557C9EEB-970D-09C4-C256-0849A216E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267" y="3080102"/>
                <a:ext cx="1323933" cy="389451"/>
              </a:xfrm>
              <a:prstGeom prst="rect">
                <a:avLst/>
              </a:prstGeom>
              <a:blipFill>
                <a:blip r:embed="rId6"/>
                <a:stretch>
                  <a:fillRect t="-10938" r="-2765" b="-2656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4690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Model 4">
                <a:extLst>
                  <a:ext uri="{FF2B5EF4-FFF2-40B4-BE49-F238E27FC236}">
                    <a16:creationId xmlns:a16="http://schemas.microsoft.com/office/drawing/2014/main" id="{B70F2FD4-EEBA-9CFA-ADF3-04A3D93B690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61892527"/>
                  </p:ext>
                </p:extLst>
              </p:nvPr>
            </p:nvGraphicFramePr>
            <p:xfrm rot="20891085">
              <a:off x="4135567" y="1735609"/>
              <a:ext cx="3847707" cy="4015001"/>
            </p:xfrm>
            <a:graphic>
              <a:graphicData uri="http://schemas.microsoft.com/office/drawing/2017/model3d">
                <am3d:model3d r:embed="rId2">
                  <am3d:spPr>
                    <a:xfrm rot="20891085">
                      <a:off x="0" y="0"/>
                      <a:ext cx="3847707" cy="4015001"/>
                    </a:xfrm>
                    <a:prstGeom prst="rect">
                      <a:avLst/>
                    </a:prstGeom>
                  </am3d:spPr>
                  <am3d:camera>
                    <am3d:pos x="0" y="0" z="5948571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069217" d="1000000"/>
                    <am3d:preTrans dx="154760" dy="-15397226" dz="-20813819"/>
                    <am3d:scale>
                      <am3d:sx n="1000000" d="1000000"/>
                      <am3d:sy n="1000000" d="1000000"/>
                      <am3d:sz n="1000000" d="1000000"/>
                    </am3d:scale>
                    <am3d:rot ax="540000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930141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Model 4">
                <a:extLst>
                  <a:ext uri="{FF2B5EF4-FFF2-40B4-BE49-F238E27FC236}">
                    <a16:creationId xmlns:a16="http://schemas.microsoft.com/office/drawing/2014/main" id="{B70F2FD4-EEBA-9CFA-ADF3-04A3D93B690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0891085">
                <a:off x="4135567" y="1735609"/>
                <a:ext cx="3847707" cy="4015001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CB0EAC6F-541F-39AC-E6AE-06C7F284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baseline="-25000" dirty="0"/>
              <a:t>1</a:t>
            </a:r>
            <a:r>
              <a:rPr lang="en-US" dirty="0"/>
              <a:t>-ATPase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A556B-2AF3-EE8E-ECFF-80D3A4FAB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2E2BC-0FC1-4FB4-AE1C-A8AC40C93E2A}" type="slidenum">
              <a:rPr lang="en-SG" smtClean="0"/>
              <a:pPr/>
              <a:t>8</a:t>
            </a:fld>
            <a:endParaRPr lang="en-S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560882-0BBF-AA98-23C6-B103095AAB2B}"/>
              </a:ext>
            </a:extLst>
          </p:cNvPr>
          <p:cNvSpPr/>
          <p:nvPr/>
        </p:nvSpPr>
        <p:spPr>
          <a:xfrm>
            <a:off x="4137212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The TASAM Model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F373A4-B248-30BA-D4FC-A29135FCEFF8}"/>
              </a:ext>
            </a:extLst>
          </p:cNvPr>
          <p:cNvSpPr/>
          <p:nvPr/>
        </p:nvSpPr>
        <p:spPr>
          <a:xfrm>
            <a:off x="85165" y="6364940"/>
            <a:ext cx="3917576" cy="233082"/>
          </a:xfrm>
          <a:prstGeom prst="rect">
            <a:avLst/>
          </a:prstGeom>
          <a:solidFill>
            <a:srgbClr val="E68A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venir Next LT Pro" panose="020B0504020202020204" pitchFamily="34" charset="0"/>
              </a:rPr>
              <a:t>What is ATPase?</a:t>
            </a:r>
            <a:endParaRPr lang="en-SG" sz="14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BE9243-894D-3C30-77AE-31148BFA282F}"/>
              </a:ext>
            </a:extLst>
          </p:cNvPr>
          <p:cNvSpPr/>
          <p:nvPr/>
        </p:nvSpPr>
        <p:spPr>
          <a:xfrm>
            <a:off x="8189259" y="6364940"/>
            <a:ext cx="3917576" cy="233082"/>
          </a:xfrm>
          <a:prstGeom prst="rect">
            <a:avLst/>
          </a:prstGeom>
          <a:solidFill>
            <a:srgbClr val="F1BD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0"/>
              </a:rPr>
              <a:t>Substantiating the W</a:t>
            </a:r>
            <a:endParaRPr lang="en-SG" sz="1400" dirty="0">
              <a:solidFill>
                <a:schemeClr val="tx1">
                  <a:lumMod val="75000"/>
                  <a:lumOff val="2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0A64794-BD7D-58C2-0E14-EFA04FE65F7D}"/>
              </a:ext>
            </a:extLst>
          </p:cNvPr>
          <p:cNvSpPr txBox="1">
            <a:spLocks/>
          </p:cNvSpPr>
          <p:nvPr/>
        </p:nvSpPr>
        <p:spPr>
          <a:xfrm>
            <a:off x="4137212" y="5598300"/>
            <a:ext cx="3886200" cy="389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ATPase</a:t>
            </a:r>
            <a:r>
              <a:rPr lang="en-US" sz="2000" baseline="30000" dirty="0"/>
              <a:t>*</a:t>
            </a:r>
            <a:r>
              <a:rPr lang="en-US" sz="2000" dirty="0"/>
              <a:t> </a:t>
            </a:r>
          </a:p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1200" dirty="0"/>
              <a:t>(Made in Microsoft Paint3D)</a:t>
            </a:r>
            <a:endParaRPr lang="en-SG" sz="12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96D6172-33D8-59DA-0F32-CA15C92E4D1F}"/>
              </a:ext>
            </a:extLst>
          </p:cNvPr>
          <p:cNvSpPr txBox="1">
            <a:spLocks/>
          </p:cNvSpPr>
          <p:nvPr/>
        </p:nvSpPr>
        <p:spPr>
          <a:xfrm>
            <a:off x="4182633" y="6620979"/>
            <a:ext cx="3826734" cy="233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*Multiple components are not drawn for simplicity</a:t>
            </a:r>
            <a:endParaRPr lang="en-SG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105FB3B7-E388-5A0F-8E31-0A74ED26FB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54306" y="2211913"/>
                <a:ext cx="2182906" cy="5737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/>
                  <a:t>-subunits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000" dirty="0"/>
                  <a:t>(Reaction Sites)</a:t>
                </a:r>
              </a:p>
            </p:txBody>
          </p:sp>
        </mc:Choice>
        <mc:Fallback xmlns="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105FB3B7-E388-5A0F-8E31-0A74ED26F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306" y="2211913"/>
                <a:ext cx="2182906" cy="573712"/>
              </a:xfrm>
              <a:prstGeom prst="rect">
                <a:avLst/>
              </a:prstGeom>
              <a:blipFill>
                <a:blip r:embed="rId4"/>
                <a:stretch>
                  <a:fillRect t="-27660" b="-3723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557C9EEB-970D-09C4-C256-0849A216EE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05267" y="3411796"/>
                <a:ext cx="1323933" cy="38945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-subunit</a:t>
                </a:r>
              </a:p>
            </p:txBody>
          </p:sp>
        </mc:Choice>
        <mc:Fallback xmlns="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557C9EEB-970D-09C4-C256-0849A216E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267" y="3411796"/>
                <a:ext cx="1323933" cy="389451"/>
              </a:xfrm>
              <a:prstGeom prst="rect">
                <a:avLst/>
              </a:prstGeom>
              <a:blipFill>
                <a:blip r:embed="rId5"/>
                <a:stretch>
                  <a:fillRect t="-12500" r="-2765" b="-2656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>
            <a:extLst>
              <a:ext uri="{FF2B5EF4-FFF2-40B4-BE49-F238E27FC236}">
                <a16:creationId xmlns:a16="http://schemas.microsoft.com/office/drawing/2014/main" id="{E3ECE6D1-E1F0-9E9F-C9F5-9BDC04A1FFE0}"/>
              </a:ext>
            </a:extLst>
          </p:cNvPr>
          <p:cNvSpPr/>
          <p:nvPr/>
        </p:nvSpPr>
        <p:spPr>
          <a:xfrm rot="1465880">
            <a:off x="4002741" y="1830204"/>
            <a:ext cx="426124" cy="158159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2916E88-171A-9C0B-297B-03CC30A683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92623" y="1199929"/>
                <a:ext cx="9206753" cy="5737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000" dirty="0"/>
                  <a:t>Rotation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/>
                  <a:t> shaft </a:t>
                </a:r>
                <a:r>
                  <a:rPr lang="en-US" sz="2000" dirty="0">
                    <a:sym typeface="Wingdings" panose="05000000000000000000" pitchFamily="2" charset="2"/>
                  </a:rPr>
                  <a:t> Conformational change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𝛼𝛽</m:t>
                    </m:r>
                  </m:oMath>
                </a14:m>
                <a:r>
                  <a:rPr lang="en-US" sz="2000" dirty="0"/>
                  <a:t> subunits </a:t>
                </a:r>
                <a:r>
                  <a:rPr lang="en-US" sz="2000" dirty="0">
                    <a:sym typeface="Wingdings" panose="05000000000000000000" pitchFamily="2" charset="2"/>
                  </a:rPr>
                  <a:t> Reaction</a:t>
                </a:r>
                <a:endParaRPr lang="en-US" sz="20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2916E88-171A-9C0B-297B-03CC30A68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623" y="1199929"/>
                <a:ext cx="9206753" cy="573712"/>
              </a:xfrm>
              <a:prstGeom prst="rect">
                <a:avLst/>
              </a:prstGeom>
              <a:blipFill>
                <a:blip r:embed="rId6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9220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2945</TotalTime>
  <Words>1719</Words>
  <Application>Microsoft Office PowerPoint</Application>
  <PresentationFormat>Widescreen</PresentationFormat>
  <Paragraphs>377</Paragraphs>
  <Slides>48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Avenir Next LT Pro</vt:lpstr>
      <vt:lpstr>Cambria Math</vt:lpstr>
      <vt:lpstr>Univers Condensed</vt:lpstr>
      <vt:lpstr>Calisto MT</vt:lpstr>
      <vt:lpstr>Calibri</vt:lpstr>
      <vt:lpstr>Arial</vt:lpstr>
      <vt:lpstr>Office Theme</vt:lpstr>
      <vt:lpstr>GETTING THE W Substantiating the rate variable, W, introduced by Kawaguchi et al. to model F1-ATPase </vt:lpstr>
      <vt:lpstr>Content</vt:lpstr>
      <vt:lpstr>PowerPoint Presentation</vt:lpstr>
      <vt:lpstr>Energy of Cell</vt:lpstr>
      <vt:lpstr>Energy of Cell</vt:lpstr>
      <vt:lpstr>ATPase: The Molecular Motor</vt:lpstr>
      <vt:lpstr>ATPase: The Molecular Motor</vt:lpstr>
      <vt:lpstr>F1-ATPase</vt:lpstr>
      <vt:lpstr>F1-ATPase</vt:lpstr>
      <vt:lpstr>F1-ATPase: Gamma Shaft’s Rotational Motion</vt:lpstr>
      <vt:lpstr>F1-ATPase: Gamma Shaft’s Rotational Motion</vt:lpstr>
      <vt:lpstr>F1-ATPase: 120° Step Rotation</vt:lpstr>
      <vt:lpstr>F1-ATPase: 120° Step Rotation</vt:lpstr>
      <vt:lpstr>F1-ATPase: 120° Step Rotation</vt:lpstr>
      <vt:lpstr>F1-ATPase: 120° Step Rotation</vt:lpstr>
      <vt:lpstr>Thermodynamics of ATPase</vt:lpstr>
      <vt:lpstr>Thermodynamics of ATPase</vt:lpstr>
      <vt:lpstr>Thermodynamics of ATPase</vt:lpstr>
      <vt:lpstr>Thermodynamics of ATPase</vt:lpstr>
      <vt:lpstr>Thermodynamics of ATPase</vt:lpstr>
      <vt:lpstr>PowerPoint Presentation</vt:lpstr>
      <vt:lpstr>Breaking the Model Down</vt:lpstr>
      <vt:lpstr>Breaking the Model Down</vt:lpstr>
      <vt:lpstr>Breaking the Model Down</vt:lpstr>
      <vt:lpstr>Modelling the F1 : Funny Rotating Springs</vt:lpstr>
      <vt:lpstr>Modelling the F1 : Funny Rotating Springs</vt:lpstr>
      <vt:lpstr>Modelling the F1 : Funny Rotating Springs</vt:lpstr>
      <vt:lpstr>Modelling the F1 : Funny Rotating Springs</vt:lpstr>
      <vt:lpstr>High [ATP] Scenario</vt:lpstr>
      <vt:lpstr>High [ATP] Scenario</vt:lpstr>
      <vt:lpstr>High [ATP] Scenario</vt:lpstr>
      <vt:lpstr>Low [ATP] Scenario</vt:lpstr>
      <vt:lpstr>Low [ATP] Scenario: Introducing the Asymmetry</vt:lpstr>
      <vt:lpstr>Low [ATP] Scenario: Introducing the Asymmetry</vt:lpstr>
      <vt:lpstr>Implication of q=0</vt:lpstr>
      <vt:lpstr>PowerPoint Presentation</vt:lpstr>
      <vt:lpstr>Need for W</vt:lpstr>
      <vt:lpstr>Analysing W</vt:lpstr>
      <vt:lpstr>Satisfying the Detailed Balance Equation</vt:lpstr>
      <vt:lpstr>Reaction Kinetics</vt:lpstr>
      <vt:lpstr>Future Possibility</vt:lpstr>
      <vt:lpstr>References</vt:lpstr>
      <vt:lpstr>Thank You </vt:lpstr>
      <vt:lpstr>Probe Beads</vt:lpstr>
      <vt:lpstr>High [ATP] Switching Model</vt:lpstr>
      <vt:lpstr>Switching Model with q</vt:lpstr>
      <vt:lpstr>Structure of ATPase</vt:lpstr>
      <vt:lpstr>Full reaction scheme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THE W Substantiating the rate variable, W, introduced by Kawaguchi et al. to model F1-ATPase</dc:title>
  <dc:creator>God Boy</dc:creator>
  <cp:lastModifiedBy>God Boy</cp:lastModifiedBy>
  <cp:revision>48</cp:revision>
  <dcterms:created xsi:type="dcterms:W3CDTF">2023-10-30T15:37:49Z</dcterms:created>
  <dcterms:modified xsi:type="dcterms:W3CDTF">2023-11-05T20:26:59Z</dcterms:modified>
</cp:coreProperties>
</file>