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258" r:id="rId4"/>
    <p:sldId id="259" r:id="rId5"/>
    <p:sldId id="260" r:id="rId6"/>
    <p:sldId id="305" r:id="rId7"/>
    <p:sldId id="307" r:id="rId8"/>
    <p:sldId id="261" r:id="rId9"/>
    <p:sldId id="279" r:id="rId10"/>
    <p:sldId id="264" r:id="rId11"/>
    <p:sldId id="308" r:id="rId12"/>
    <p:sldId id="265" r:id="rId13"/>
    <p:sldId id="263" r:id="rId14"/>
    <p:sldId id="266" r:id="rId15"/>
    <p:sldId id="281" r:id="rId16"/>
    <p:sldId id="285" r:id="rId17"/>
    <p:sldId id="282" r:id="rId18"/>
    <p:sldId id="283" r:id="rId19"/>
    <p:sldId id="284" r:id="rId20"/>
    <p:sldId id="303" r:id="rId21"/>
    <p:sldId id="286" r:id="rId22"/>
    <p:sldId id="309" r:id="rId23"/>
    <p:sldId id="288" r:id="rId24"/>
    <p:sldId id="313" r:id="rId25"/>
    <p:sldId id="312" r:id="rId26"/>
    <p:sldId id="314" r:id="rId27"/>
    <p:sldId id="315" r:id="rId28"/>
    <p:sldId id="299" r:id="rId29"/>
    <p:sldId id="274" r:id="rId30"/>
    <p:sldId id="300" r:id="rId31"/>
    <p:sldId id="301" r:id="rId32"/>
    <p:sldId id="275" r:id="rId33"/>
    <p:sldId id="302" r:id="rId34"/>
    <p:sldId id="276" r:id="rId35"/>
    <p:sldId id="304" r:id="rId36"/>
    <p:sldId id="327" r:id="rId37"/>
    <p:sldId id="311" r:id="rId38"/>
    <p:sldId id="277" r:id="rId39"/>
    <p:sldId id="278" r:id="rId40"/>
    <p:sldId id="318" r:id="rId41"/>
    <p:sldId id="319" r:id="rId42"/>
    <p:sldId id="262" r:id="rId43"/>
    <p:sldId id="317" r:id="rId44"/>
    <p:sldId id="328" r:id="rId45"/>
    <p:sldId id="332" r:id="rId46"/>
    <p:sldId id="333" r:id="rId47"/>
    <p:sldId id="329" r:id="rId48"/>
    <p:sldId id="330" r:id="rId49"/>
    <p:sldId id="287" r:id="rId50"/>
    <p:sldId id="320" r:id="rId51"/>
    <p:sldId id="321" r:id="rId52"/>
    <p:sldId id="322" r:id="rId53"/>
    <p:sldId id="323" r:id="rId54"/>
    <p:sldId id="324" r:id="rId55"/>
    <p:sldId id="325" r:id="rId56"/>
    <p:sldId id="32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B84A2B1-DC9F-4CA4-B4D6-15476EECA515}">
          <p14:sldIdLst>
            <p14:sldId id="256"/>
            <p14:sldId id="257"/>
            <p14:sldId id="258"/>
            <p14:sldId id="259"/>
            <p14:sldId id="260"/>
            <p14:sldId id="305"/>
            <p14:sldId id="307"/>
            <p14:sldId id="261"/>
            <p14:sldId id="279"/>
            <p14:sldId id="264"/>
            <p14:sldId id="308"/>
            <p14:sldId id="265"/>
            <p14:sldId id="263"/>
          </p14:sldIdLst>
        </p14:section>
        <p14:section name="Untitled Section" id="{4B77FC69-5AEA-43F4-AE42-FC374BE9083C}">
          <p14:sldIdLst>
            <p14:sldId id="266"/>
            <p14:sldId id="281"/>
            <p14:sldId id="285"/>
            <p14:sldId id="282"/>
            <p14:sldId id="283"/>
            <p14:sldId id="284"/>
            <p14:sldId id="303"/>
            <p14:sldId id="286"/>
            <p14:sldId id="309"/>
            <p14:sldId id="288"/>
            <p14:sldId id="313"/>
            <p14:sldId id="312"/>
            <p14:sldId id="314"/>
            <p14:sldId id="315"/>
            <p14:sldId id="299"/>
            <p14:sldId id="274"/>
            <p14:sldId id="300"/>
            <p14:sldId id="301"/>
            <p14:sldId id="275"/>
            <p14:sldId id="302"/>
            <p14:sldId id="276"/>
            <p14:sldId id="304"/>
          </p14:sldIdLst>
        </p14:section>
        <p14:section name="Untitled Section" id="{26498233-5554-4E03-A445-24771B314B40}">
          <p14:sldIdLst>
            <p14:sldId id="327"/>
            <p14:sldId id="311"/>
            <p14:sldId id="277"/>
            <p14:sldId id="278"/>
            <p14:sldId id="318"/>
            <p14:sldId id="319"/>
            <p14:sldId id="262"/>
            <p14:sldId id="317"/>
            <p14:sldId id="328"/>
            <p14:sldId id="332"/>
            <p14:sldId id="333"/>
            <p14:sldId id="329"/>
            <p14:sldId id="330"/>
            <p14:sldId id="287"/>
            <p14:sldId id="320"/>
            <p14:sldId id="321"/>
            <p14:sldId id="322"/>
            <p14:sldId id="323"/>
            <p14:sldId id="324"/>
            <p14:sldId id="325"/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u Hong Son" initials="CHS" lastIdx="8" clrIdx="0">
    <p:extLst>
      <p:ext uri="{19B8F6BF-5375-455C-9EA6-DF929625EA0E}">
        <p15:presenceInfo xmlns:p15="http://schemas.microsoft.com/office/powerpoint/2012/main" userId="S-1-5-21-1756324412-2664434351-3916626435-23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2E"/>
    <a:srgbClr val="9F2B39"/>
    <a:srgbClr val="616EF8"/>
    <a:srgbClr val="C9C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68" autoAdjust="0"/>
  </p:normalViewPr>
  <p:slideViewPr>
    <p:cSldViewPr snapToGrid="0">
      <p:cViewPr varScale="1">
        <p:scale>
          <a:sx n="81" d="100"/>
          <a:sy n="81" d="100"/>
        </p:scale>
        <p:origin x="677" y="62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082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80A767-E6B0-4C23-9140-2EC602434E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A63AE-6E01-482B-81DC-EFFB33F684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653F7-C19A-4276-BB78-150ED06CE5BF}" type="datetimeFigureOut">
              <a:rPr lang="en-SG" smtClean="0"/>
              <a:t>23/2/2022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00B27D-3C80-4A2F-9BD7-1D02556017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6E11F-99B7-4034-96E3-591D849E1F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C04A3-9661-4025-965A-DF100E1449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93733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A63C2-E313-45FF-8863-4E4A38308C76}" type="datetimeFigureOut">
              <a:rPr lang="en-SG" smtClean="0"/>
              <a:t>23/2/2022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36F97-F703-48B5-BCE1-522874443C2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158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7054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8578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2985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89550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Structure and wavelength relation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2388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4798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70300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328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76180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2460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960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56435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4018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0251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20591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351714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3015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7463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10520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Overlaps between the peaks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04899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8480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262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2362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7924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98994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reference to the benchmark for other tests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6325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9580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17406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24794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this more interesting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56590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27545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come out of the project – validation of the results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27269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39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39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 test works on a similar idea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30647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40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938745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41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028985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42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082014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43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331702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44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805239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45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30854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46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26229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47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791356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31869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344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97600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50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37438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51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01461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52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20313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53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678450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54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49015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55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148248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56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7134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Binding the virus to the </a:t>
            </a:r>
            <a:r>
              <a:rPr lang="en-US" dirty="0" err="1"/>
              <a:t>metasurface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933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3972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6160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36F97-F703-48B5-BCE1-522874443C25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198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AE3C-9C4A-4B03-9073-A0186545CE8F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1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9A4E-AAD5-4E35-A287-D9128986C371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3EE9-F431-460B-B2DA-F9C05D92708D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CA88-2B37-4A21-AC48-D9013C13B985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21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BF8-9A11-4A61-9742-103EED92B426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BCA-3EBC-433E-9AD7-7C53175F6A09}" type="datetime1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9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C224-AA7D-48EA-845E-D07EBF9D8517}" type="datetime1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9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1B3F-C61D-4A46-A482-EFAB2E4E4FE5}" type="datetime1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62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E103-D854-42D5-8323-69B6FE8F055D}" type="datetime1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3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A671-28C2-47D7-BFD5-946E6F7E0FE4}" type="datetime1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9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0C0F-746C-4FF5-AB77-819E8EA460FE}" type="datetime1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2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B0584018-175B-49AF-8B9A-7CB69ECEFB43}" type="datetime1">
              <a:rPr lang="en-US" smtClean="0"/>
              <a:t>2/23/2022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364/OE.41994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17/06/relationships/model3d" Target="../media/model3d4.glb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15/nanoph-2020-0373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016%2Fj.jare.2020.08.002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038%2Fsrep08547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https://doi.org/10.1515/nanoph-2020-0063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016%2Fj.jare.2020.08.00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aea.org/bulletin/infectious-diseases/how-is-the-covid-19-virus-detected-using-real-time-rt-pcr#:~:text=This%20technique%20allows%20scientists%20to,detecting%20the%20COVID%2D19%20virus" TargetMode="External"/><Relationship Id="rId13" Type="http://schemas.openxmlformats.org/officeDocument/2006/relationships/hyperlink" Target="http://dx.doi.org/10.1039/c3lc50107h" TargetMode="External"/><Relationship Id="rId18" Type="http://schemas.openxmlformats.org/officeDocument/2006/relationships/hyperlink" Target="https://doi.org/10.1364/OE.383713" TargetMode="External"/><Relationship Id="rId3" Type="http://schemas.openxmlformats.org/officeDocument/2006/relationships/hyperlink" Target="https://www.wsj.com/articles/in-hunt-for-covid-19-origin-patient-zero-points-to-second-wuhan-market-11614335404" TargetMode="External"/><Relationship Id="rId21" Type="http://schemas.openxmlformats.org/officeDocument/2006/relationships/hyperlink" Target="https://doi.org/10.1364/OE.25.018566" TargetMode="External"/><Relationship Id="rId7" Type="http://schemas.openxmlformats.org/officeDocument/2006/relationships/hyperlink" Target="https://dx.doi.org/10.1111%2Fcbdd.13761" TargetMode="External"/><Relationship Id="rId12" Type="http://schemas.openxmlformats.org/officeDocument/2006/relationships/hyperlink" Target="https://doi.org/10.1088/0034-4885/79/7/076401" TargetMode="External"/><Relationship Id="rId17" Type="http://schemas.openxmlformats.org/officeDocument/2006/relationships/hyperlink" Target="http://dx.doi.org/10.1038/nphoton.2017.142" TargetMode="External"/><Relationship Id="rId2" Type="http://schemas.openxmlformats.org/officeDocument/2006/relationships/notesSlide" Target="../notesSlides/notesSlide40.xml"/><Relationship Id="rId16" Type="http://schemas.openxmlformats.org/officeDocument/2006/relationships/hyperlink" Target="https://doi.org/10.1021/acsphotonics.8b01470" TargetMode="External"/><Relationship Id="rId20" Type="http://schemas.openxmlformats.org/officeDocument/2006/relationships/hyperlink" Target="https://dx.doi.org/10.1038%2Fsrep0854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urworldindata.org/coronavirus-data" TargetMode="External"/><Relationship Id="rId11" Type="http://schemas.openxmlformats.org/officeDocument/2006/relationships/hyperlink" Target="http://omegaoptics.com/technologies/label-free-silicon-chip-based-biosensing/" TargetMode="External"/><Relationship Id="rId5" Type="http://schemas.openxmlformats.org/officeDocument/2006/relationships/hyperlink" Target="https://dx.doi.org/10.2139/ssrn.3562570" TargetMode="External"/><Relationship Id="rId15" Type="http://schemas.openxmlformats.org/officeDocument/2006/relationships/hyperlink" Target="https://doi.org/10.1364/boe.392056" TargetMode="External"/><Relationship Id="rId10" Type="http://schemas.openxmlformats.org/officeDocument/2006/relationships/hyperlink" Target="https://www.ge.com/news/press-releases/ge-healthcare-launches-next-generation-biacoretm-molecular-interaction-analysis" TargetMode="External"/><Relationship Id="rId19" Type="http://schemas.openxmlformats.org/officeDocument/2006/relationships/hyperlink" Target="https://dx.doi.org/10.1007%2Fs11468-020-01343-z" TargetMode="External"/><Relationship Id="rId4" Type="http://schemas.openxmlformats.org/officeDocument/2006/relationships/hyperlink" Target="https://www.who.int/director-general/speeches/detail/who-director-general-s-opening-remarks-at-the-media-briefing-on-covid-19---11-march-2020" TargetMode="External"/><Relationship Id="rId9" Type="http://schemas.openxmlformats.org/officeDocument/2006/relationships/hyperlink" Target="https://dx.doi.org/10.1016%2Fj.jare.2020.08.002" TargetMode="External"/><Relationship Id="rId14" Type="http://schemas.openxmlformats.org/officeDocument/2006/relationships/hyperlink" Target="https://doi.org/10.1016/j.carbon.2021.02.051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515/nanoph-2020-0063" TargetMode="External"/><Relationship Id="rId3" Type="http://schemas.openxmlformats.org/officeDocument/2006/relationships/hyperlink" Target="https://doi.org/10.3390/photonics5030023" TargetMode="External"/><Relationship Id="rId7" Type="http://schemas.openxmlformats.org/officeDocument/2006/relationships/hyperlink" Target="https://doi.org/10.1186/s11671-021-03607-x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515/nanoph-2020-0373" TargetMode="External"/><Relationship Id="rId5" Type="http://schemas.openxmlformats.org/officeDocument/2006/relationships/hyperlink" Target="https://forum.ansys.com/discussion/25566/ansys-insight-diverging-simulations" TargetMode="External"/><Relationship Id="rId10" Type="http://schemas.openxmlformats.org/officeDocument/2006/relationships/hyperlink" Target="https://doi.org/10.1364/oe.21.002245" TargetMode="External"/><Relationship Id="rId4" Type="http://schemas.openxmlformats.org/officeDocument/2006/relationships/hyperlink" Target="https://doi.org/10.1364/OE.419941" TargetMode="External"/><Relationship Id="rId9" Type="http://schemas.openxmlformats.org/officeDocument/2006/relationships/hyperlink" Target="http://scienceline.ucsb.edu/getkey.php?key=4527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photon.2017.142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photon.2017.142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lumerical.com/hc/en-us/articles/360034405354-transmission-Script-command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ost/Why-does-the-peak-of-surface-plasmon-resonance-shift-to-redder-longer-wavelength-with-increasing-the-refractive-index-of-the-medium/58b60cf6eeae393cf93fdcd3/citation/download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88/0034-4885/79/7/076401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88/0034-4885/79/7/07640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0034-4885/79/7/0764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photon.2017.14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photon.2017.14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C4500-FF44-4DFF-B857-DDCC9861A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05" b="2514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45124-5E04-477C-950F-906FB7D5D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1986" y="990599"/>
            <a:ext cx="6020609" cy="4849091"/>
          </a:xfrm>
        </p:spPr>
        <p:txBody>
          <a:bodyPr anchor="ctr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Fano-resonant metasurfaces for virus sensing application</a:t>
            </a:r>
            <a:endParaRPr lang="en-SG" b="1" dirty="0">
              <a:solidFill>
                <a:srgbClr val="FFFFFF"/>
              </a:solidFill>
            </a:endParaRPr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21446A20-0778-4EC1-80B3-BC760E388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7732" y="1447799"/>
            <a:ext cx="3102616" cy="407669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H3 Oral Defence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Kushagra Shrivastava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sz="1800" b="1" dirty="0">
                <a:solidFill>
                  <a:srgbClr val="FFFFFF"/>
                </a:solidFill>
              </a:rPr>
              <a:t>Beertino Romerow Woe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FFFFFF"/>
                </a:solidFill>
              </a:rPr>
              <a:t>National Junior College</a:t>
            </a:r>
          </a:p>
          <a:p>
            <a:r>
              <a:rPr lang="en-US" sz="1800" b="1" dirty="0">
                <a:solidFill>
                  <a:srgbClr val="FFFFFF"/>
                </a:solidFill>
              </a:rPr>
              <a:t>Chu Hong-Son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FFFFFF"/>
                </a:solidFill>
              </a:rPr>
              <a:t>IHPC, A*STAR</a:t>
            </a:r>
            <a:endParaRPr lang="en-SG" sz="1800" dirty="0">
              <a:solidFill>
                <a:srgbClr val="FFFFFF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51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22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Aim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4141C-DD07-4405-9DD0-313796E08AC8}"/>
              </a:ext>
            </a:extLst>
          </p:cNvPr>
          <p:cNvSpPr txBox="1"/>
          <p:nvPr/>
        </p:nvSpPr>
        <p:spPr>
          <a:xfrm>
            <a:off x="335901" y="2214244"/>
            <a:ext cx="11520197" cy="242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create a structure that is highly sensitive to minute changes in refractive index in its local surroundings, so that it can quickly detect low concentrations of viruses using Fano resonance</a:t>
            </a:r>
            <a:endParaRPr lang="en-SG" sz="3600" dirty="0">
              <a:effectLst/>
              <a:latin typeface="Avenir Next LT Pro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A5869C-9619-4A34-A8B6-CF6F6C9963C6}"/>
              </a:ext>
            </a:extLst>
          </p:cNvPr>
          <p:cNvSpPr txBox="1"/>
          <p:nvPr/>
        </p:nvSpPr>
        <p:spPr>
          <a:xfrm>
            <a:off x="5486400" y="1745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9</a:t>
            </a:r>
            <a:endParaRPr lang="en-SG" sz="1600" dirty="0"/>
          </a:p>
        </p:txBody>
      </p:sp>
    </p:spTree>
    <p:extLst>
      <p:ext uri="{BB962C8B-B14F-4D97-AF65-F5344CB8AC3E}">
        <p14:creationId xmlns:p14="http://schemas.microsoft.com/office/powerpoint/2010/main" val="19938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6F9B4A-CE55-46B8-95CE-864DA489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5ABAB-1F0F-4FAD-B9EB-DC2D8C802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05" b="2514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BAC69-95DD-4D8C-AE2D-4D749A0FA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05" b="25145"/>
          <a:stretch/>
        </p:blipFill>
        <p:spPr>
          <a:xfrm>
            <a:off x="1" y="-9823"/>
            <a:ext cx="12192000" cy="68579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75D522-79DC-4990-A056-A40C1BA02A2C}"/>
              </a:ext>
            </a:extLst>
          </p:cNvPr>
          <p:cNvSpPr txBox="1">
            <a:spLocks/>
          </p:cNvSpPr>
          <p:nvPr/>
        </p:nvSpPr>
        <p:spPr>
          <a:xfrm>
            <a:off x="1431986" y="990599"/>
            <a:ext cx="10159380" cy="48490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rgbClr val="FFFFFF"/>
                </a:solidFill>
              </a:rPr>
              <a:t>Experiments and methodology</a:t>
            </a:r>
            <a:endParaRPr lang="en-SG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10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Lumerical-FDTD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179327C-FB9A-4A05-BE87-A170CFE90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968" y="1507478"/>
            <a:ext cx="6589130" cy="38461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09DBD3-3839-4221-8B76-50E78EE2638B}"/>
              </a:ext>
            </a:extLst>
          </p:cNvPr>
          <p:cNvSpPr txBox="1"/>
          <p:nvPr/>
        </p:nvSpPr>
        <p:spPr>
          <a:xfrm>
            <a:off x="125506" y="2514354"/>
            <a:ext cx="5141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enir Next LT Pro Light" panose="020B0304020202020204" pitchFamily="34" charset="0"/>
              </a:rPr>
              <a:t>Finite Difference Time Domain</a:t>
            </a:r>
            <a:r>
              <a:rPr lang="en-US" sz="2800" dirty="0">
                <a:latin typeface="Avenir Next LT Pro Light" panose="020B0304020202020204" pitchFamily="34" charset="0"/>
              </a:rPr>
              <a:t> method is a computational method to solve Maxwell’s Equations</a:t>
            </a:r>
            <a:endParaRPr lang="en-SG" sz="2800" dirty="0">
              <a:latin typeface="Avenir Next LT Pro Light" panose="020B03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F205EE-79BB-419D-B46C-29BEF4D486D8}"/>
              </a:ext>
            </a:extLst>
          </p:cNvPr>
          <p:cNvSpPr txBox="1"/>
          <p:nvPr/>
        </p:nvSpPr>
        <p:spPr>
          <a:xfrm>
            <a:off x="335902" y="6479270"/>
            <a:ext cx="115201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Taflove</a:t>
            </a:r>
            <a:r>
              <a:rPr lang="en-US" sz="1050" dirty="0"/>
              <a:t>, A., &amp; </a:t>
            </a:r>
            <a:r>
              <a:rPr lang="en-US" sz="1050" dirty="0" err="1"/>
              <a:t>Hagness</a:t>
            </a:r>
            <a:r>
              <a:rPr lang="en-US" sz="1050" dirty="0"/>
              <a:t>, S. (2010). Computational electrodynamics. Boston, Mass: Artech House.</a:t>
            </a:r>
            <a:endParaRPr lang="en-SG" sz="1050" dirty="0"/>
          </a:p>
        </p:txBody>
      </p:sp>
    </p:spTree>
    <p:extLst>
      <p:ext uri="{BB962C8B-B14F-4D97-AF65-F5344CB8AC3E}">
        <p14:creationId xmlns:p14="http://schemas.microsoft.com/office/powerpoint/2010/main" val="23729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11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Structure Idea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4C85A5-A92B-4156-8A2D-BA1A827B721F}"/>
              </a:ext>
            </a:extLst>
          </p:cNvPr>
          <p:cNvSpPr txBox="1"/>
          <p:nvPr/>
        </p:nvSpPr>
        <p:spPr>
          <a:xfrm>
            <a:off x="1318394" y="1622078"/>
            <a:ext cx="11520197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 adopted from Yang </a:t>
            </a:r>
            <a:r>
              <a:rPr lang="en-US" sz="2800" i="1" dirty="0"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n-US" sz="2800" dirty="0"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.’s work on Fano resonance</a:t>
            </a:r>
            <a:endParaRPr lang="en-SG" sz="2800" dirty="0">
              <a:effectLst/>
              <a:latin typeface="Avenir Next LT Pro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OSA Image" descr="OSA Image">
            <a:extLst>
              <a:ext uri="{FF2B5EF4-FFF2-40B4-BE49-F238E27FC236}">
                <a16:creationId xmlns:a16="http://schemas.microsoft.com/office/drawing/2014/main" id="{F394733F-12E9-4DC9-8C28-B6EBBACCE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694"/>
          <a:stretch/>
        </p:blipFill>
        <p:spPr>
          <a:xfrm>
            <a:off x="4183594" y="2488357"/>
            <a:ext cx="3883911" cy="3162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8E3E3A-83E1-4BB4-AF2C-D383680088C5}"/>
              </a:ext>
            </a:extLst>
          </p:cNvPr>
          <p:cNvSpPr txBox="1"/>
          <p:nvPr/>
        </p:nvSpPr>
        <p:spPr>
          <a:xfrm>
            <a:off x="335902" y="6479270"/>
            <a:ext cx="115201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dirty="0"/>
              <a:t>Yang, L., Yu, S., Li, H., Zhao, T. (2021) Multiple Fano resonances excitation on all-dielectric nanohole arrays metasurfaces. Retrieved from: </a:t>
            </a:r>
            <a:r>
              <a:rPr lang="en-SG" sz="1050" dirty="0">
                <a:hlinkClick r:id="rId4"/>
              </a:rPr>
              <a:t>https://doi.org/10.1364/OE.419941</a:t>
            </a:r>
            <a:endParaRPr lang="en-SG" sz="1050" dirty="0"/>
          </a:p>
        </p:txBody>
      </p:sp>
    </p:spTree>
    <p:extLst>
      <p:ext uri="{BB962C8B-B14F-4D97-AF65-F5344CB8AC3E}">
        <p14:creationId xmlns:p14="http://schemas.microsoft.com/office/powerpoint/2010/main" val="18113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12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Experimental Metasurface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!!why">
                <a:extLst>
                  <a:ext uri="{FF2B5EF4-FFF2-40B4-BE49-F238E27FC236}">
                    <a16:creationId xmlns:a16="http://schemas.microsoft.com/office/drawing/2014/main" id="{115C6E82-9F75-4D06-84F4-0D61BF3528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0427155"/>
                  </p:ext>
                </p:extLst>
              </p:nvPr>
            </p:nvGraphicFramePr>
            <p:xfrm>
              <a:off x="3970950" y="766256"/>
              <a:ext cx="4250095" cy="472015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250095" cy="4720158"/>
                    </a:xfrm>
                    <a:prstGeom prst="rect">
                      <a:avLst/>
                    </a:prstGeom>
                  </am3d:spPr>
                  <am3d:camera>
                    <am3d:pos x="0" y="0" z="751282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04129" d="1000000"/>
                    <am3d:preTrans dx="-4512382" dy="-3189342" dz="-26299490"/>
                    <am3d:scale>
                      <am3d:sx n="1000000" d="1000000"/>
                      <am3d:sy n="1000000" d="1000000"/>
                      <am3d:sz n="1000000" d="1000000"/>
                    </am3d:scale>
                    <am3d:rot ax="1375383" ay="-2184358" az="-84535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!!why">
                <a:extLst>
                  <a:ext uri="{FF2B5EF4-FFF2-40B4-BE49-F238E27FC236}">
                    <a16:creationId xmlns:a16="http://schemas.microsoft.com/office/drawing/2014/main" id="{115C6E82-9F75-4D06-84F4-0D61BF3528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0950" y="766256"/>
                <a:ext cx="4250095" cy="472015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1D1E38-FA3F-41D7-9089-A6A9D2AB06CB}"/>
              </a:ext>
            </a:extLst>
          </p:cNvPr>
          <p:cNvSpPr txBox="1"/>
          <p:nvPr/>
        </p:nvSpPr>
        <p:spPr>
          <a:xfrm>
            <a:off x="8488218" y="3362036"/>
            <a:ext cx="18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SiO</a:t>
            </a:r>
            <a:r>
              <a:rPr lang="en-US" baseline="-25000" dirty="0">
                <a:latin typeface="Avenir Next LT Pro Light" panose="020B0304020202020204" pitchFamily="34" charset="0"/>
              </a:rPr>
              <a:t>2  </a:t>
            </a:r>
            <a:r>
              <a:rPr lang="en-US" dirty="0">
                <a:latin typeface="Avenir Next LT Pro Light" panose="020B0304020202020204" pitchFamily="34" charset="0"/>
              </a:rPr>
              <a:t>Substrate</a:t>
            </a:r>
            <a:endParaRPr lang="en-SG" baseline="-25000" dirty="0">
              <a:latin typeface="Avenir Next LT Pro Light" panose="020B03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3F680-9247-49D0-9975-99EB37C1DF94}"/>
              </a:ext>
            </a:extLst>
          </p:cNvPr>
          <p:cNvSpPr txBox="1"/>
          <p:nvPr/>
        </p:nvSpPr>
        <p:spPr>
          <a:xfrm>
            <a:off x="2030507" y="2941672"/>
            <a:ext cx="173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Etched Si Chip</a:t>
            </a:r>
            <a:endParaRPr lang="en-SG" baseline="-25000" dirty="0">
              <a:latin typeface="Avenir Next LT Pro Light" panose="020B03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7524F4-E862-4DDE-B721-04CDC672E3A8}"/>
              </a:ext>
            </a:extLst>
          </p:cNvPr>
          <p:cNvSpPr txBox="1"/>
          <p:nvPr/>
        </p:nvSpPr>
        <p:spPr>
          <a:xfrm>
            <a:off x="8223926" y="1471734"/>
            <a:ext cx="215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Plane wave source</a:t>
            </a:r>
            <a:endParaRPr lang="en-SG" baseline="-25000" dirty="0">
              <a:latin typeface="Avenir Next LT Pro Light" panose="020B03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C97526-B24E-4A0B-B8D5-CD59D132FFB5}"/>
              </a:ext>
            </a:extLst>
          </p:cNvPr>
          <p:cNvSpPr txBox="1"/>
          <p:nvPr/>
        </p:nvSpPr>
        <p:spPr>
          <a:xfrm>
            <a:off x="1492724" y="4149253"/>
            <a:ext cx="247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Transmission Monitor</a:t>
            </a:r>
            <a:endParaRPr lang="en-SG" baseline="-25000" dirty="0">
              <a:latin typeface="Avenir Next LT Pro Light" panose="020B03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32F7-07B8-4532-B373-CFBB36BD5DCC}"/>
              </a:ext>
            </a:extLst>
          </p:cNvPr>
          <p:cNvSpPr txBox="1"/>
          <p:nvPr/>
        </p:nvSpPr>
        <p:spPr>
          <a:xfrm>
            <a:off x="8423558" y="2177840"/>
            <a:ext cx="2093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Simulation Region</a:t>
            </a:r>
          </a:p>
          <a:p>
            <a:pPr algn="ctr"/>
            <a:r>
              <a:rPr lang="en-US" sz="1200" dirty="0">
                <a:latin typeface="Avenir Next LT Pro Light" panose="020B0304020202020204" pitchFamily="34" charset="0"/>
              </a:rPr>
              <a:t>Refractive index:1.33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84AFE5-01A4-4FF3-8BA3-32301485C87F}"/>
              </a:ext>
            </a:extLst>
          </p:cNvPr>
          <p:cNvCxnSpPr>
            <a:stCxn id="14" idx="3"/>
          </p:cNvCxnSpPr>
          <p:nvPr/>
        </p:nvCxnSpPr>
        <p:spPr>
          <a:xfrm flipV="1">
            <a:off x="3768437" y="3126335"/>
            <a:ext cx="1043708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CCC8D7E-0799-4B64-9544-C689054CB541}"/>
              </a:ext>
            </a:extLst>
          </p:cNvPr>
          <p:cNvCxnSpPr>
            <a:stCxn id="16" idx="3"/>
          </p:cNvCxnSpPr>
          <p:nvPr/>
        </p:nvCxnSpPr>
        <p:spPr>
          <a:xfrm>
            <a:off x="3968070" y="4333919"/>
            <a:ext cx="9179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583938-3BBF-4270-9BC3-E543020E9254}"/>
              </a:ext>
            </a:extLst>
          </p:cNvPr>
          <p:cNvCxnSpPr>
            <a:stCxn id="15" idx="1"/>
          </p:cNvCxnSpPr>
          <p:nvPr/>
        </p:nvCxnSpPr>
        <p:spPr>
          <a:xfrm flipH="1">
            <a:off x="7970982" y="1656400"/>
            <a:ext cx="252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F174507-CC58-405B-8E61-FE6F1703C977}"/>
              </a:ext>
            </a:extLst>
          </p:cNvPr>
          <p:cNvCxnSpPr>
            <a:stCxn id="2" idx="1"/>
          </p:cNvCxnSpPr>
          <p:nvPr/>
        </p:nvCxnSpPr>
        <p:spPr>
          <a:xfrm flipH="1">
            <a:off x="7490691" y="3546702"/>
            <a:ext cx="9975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691CC2E-E9A7-403B-A881-437D670C3CEB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7585787" y="2454839"/>
            <a:ext cx="837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1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13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Experimental Metasurface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!!why">
                <a:extLst>
                  <a:ext uri="{FF2B5EF4-FFF2-40B4-BE49-F238E27FC236}">
                    <a16:creationId xmlns:a16="http://schemas.microsoft.com/office/drawing/2014/main" id="{115C6E82-9F75-4D06-84F4-0D61BF3528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0578902"/>
                  </p:ext>
                </p:extLst>
              </p:nvPr>
            </p:nvGraphicFramePr>
            <p:xfrm>
              <a:off x="7060491" y="1262424"/>
              <a:ext cx="3505908" cy="380171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505908" cy="3801711"/>
                    </a:xfrm>
                    <a:prstGeom prst="rect">
                      <a:avLst/>
                    </a:prstGeom>
                  </am3d:spPr>
                  <am3d:camera>
                    <am3d:pos x="0" y="0" z="751282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04129" d="1000000"/>
                    <am3d:preTrans dx="-4512382" dy="-3189342" dz="-2629949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!!why">
                <a:extLst>
                  <a:ext uri="{FF2B5EF4-FFF2-40B4-BE49-F238E27FC236}">
                    <a16:creationId xmlns:a16="http://schemas.microsoft.com/office/drawing/2014/main" id="{115C6E82-9F75-4D06-84F4-0D61BF3528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60491" y="1262424"/>
                <a:ext cx="3505908" cy="3801711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B83E5B1-480B-4860-9EE9-E5B848FE253C}"/>
              </a:ext>
            </a:extLst>
          </p:cNvPr>
          <p:cNvSpPr txBox="1"/>
          <p:nvPr/>
        </p:nvSpPr>
        <p:spPr>
          <a:xfrm>
            <a:off x="335902" y="2817785"/>
            <a:ext cx="5988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latin typeface="Avenir Next LT Pro Light" panose="020B0304020202020204" pitchFamily="34" charset="0"/>
              </a:rPr>
              <a:t>Runs on EM waves with wavelengths 900 nm to 1300 nm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1D9103-58CB-459F-89CE-BC95108FFBAF}"/>
              </a:ext>
            </a:extLst>
          </p:cNvPr>
          <p:cNvCxnSpPr/>
          <p:nvPr/>
        </p:nvCxnSpPr>
        <p:spPr>
          <a:xfrm>
            <a:off x="8829964" y="1653309"/>
            <a:ext cx="0" cy="2466109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560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14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Dimensions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!!why">
                <a:extLst>
                  <a:ext uri="{FF2B5EF4-FFF2-40B4-BE49-F238E27FC236}">
                    <a16:creationId xmlns:a16="http://schemas.microsoft.com/office/drawing/2014/main" id="{C09A321A-6206-418B-A8D3-DFE32DA52B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3883704"/>
                  </p:ext>
                </p:extLst>
              </p:nvPr>
            </p:nvGraphicFramePr>
            <p:xfrm>
              <a:off x="7401050" y="2970862"/>
              <a:ext cx="2851904" cy="217302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851904" cy="2173028"/>
                    </a:xfrm>
                    <a:prstGeom prst="rect">
                      <a:avLst/>
                    </a:prstGeom>
                  </am3d:spPr>
                  <am3d:camera>
                    <am3d:pos x="0" y="0" z="752907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83760" d="1000000"/>
                    <am3d:preTrans dx="-6488386" dy="7097922" dz="-3765934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7707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!!why">
                <a:extLst>
                  <a:ext uri="{FF2B5EF4-FFF2-40B4-BE49-F238E27FC236}">
                    <a16:creationId xmlns:a16="http://schemas.microsoft.com/office/drawing/2014/main" id="{C09A321A-6206-418B-A8D3-DFE32DA52B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01050" y="2970862"/>
                <a:ext cx="2851904" cy="21730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5899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 advTm="200">
        <p159:morph option="byObject"/>
      </p:transition>
    </mc:Choice>
    <mc:Fallback xmlns="">
      <p:transition advClick="0" advTm="2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14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Dimensions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!!why">
                <a:extLst>
                  <a:ext uri="{FF2B5EF4-FFF2-40B4-BE49-F238E27FC236}">
                    <a16:creationId xmlns:a16="http://schemas.microsoft.com/office/drawing/2014/main" id="{5731F1EF-08BF-43C2-9BED-32856E0C83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8882752"/>
                  </p:ext>
                </p:extLst>
              </p:nvPr>
            </p:nvGraphicFramePr>
            <p:xfrm>
              <a:off x="4041076" y="1322609"/>
              <a:ext cx="3938397" cy="428941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938397" cy="4289412"/>
                    </a:xfrm>
                    <a:prstGeom prst="rect">
                      <a:avLst/>
                    </a:prstGeom>
                  </am3d:spPr>
                  <am3d:camera>
                    <am3d:pos x="0" y="0" z="752907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83760" d="1000000"/>
                    <am3d:preTrans dx="-6488386" dy="7097922" dz="-37659343"/>
                    <am3d:scale>
                      <am3d:sx n="1000000" d="1000000"/>
                      <am3d:sy n="1000000" d="1000000"/>
                      <am3d:sz n="1000000" d="1000000"/>
                    </am3d:scale>
                    <am3d:rot ax="2051139" ay="-2044517" az="-125009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4194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!!why">
                <a:extLst>
                  <a:ext uri="{FF2B5EF4-FFF2-40B4-BE49-F238E27FC236}">
                    <a16:creationId xmlns:a16="http://schemas.microsoft.com/office/drawing/2014/main" id="{5731F1EF-08BF-43C2-9BED-32856E0C83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1076" y="1322609"/>
                <a:ext cx="3938397" cy="4289412"/>
              </a:xfrm>
              <a:prstGeom prst="rect">
                <a:avLst/>
              </a:prstGeom>
            </p:spPr>
          </p:pic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5F94D9A-46BF-488D-8548-52B8CD1301E7}"/>
              </a:ext>
            </a:extLst>
          </p:cNvPr>
          <p:cNvCxnSpPr/>
          <p:nvPr/>
        </p:nvCxnSpPr>
        <p:spPr>
          <a:xfrm>
            <a:off x="4222048" y="2594892"/>
            <a:ext cx="2057400" cy="7334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82AA4CE-41B4-4DDF-A47F-2845F254EE9D}"/>
              </a:ext>
            </a:extLst>
          </p:cNvPr>
          <p:cNvCxnSpPr>
            <a:cxnSpLocks/>
          </p:cNvCxnSpPr>
          <p:nvPr/>
        </p:nvCxnSpPr>
        <p:spPr>
          <a:xfrm flipH="1">
            <a:off x="6307628" y="2485354"/>
            <a:ext cx="1447800" cy="8096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092CA0D-0AF9-4713-944D-88988AB60EF3}"/>
              </a:ext>
            </a:extLst>
          </p:cNvPr>
          <p:cNvSpPr txBox="1"/>
          <p:nvPr/>
        </p:nvSpPr>
        <p:spPr>
          <a:xfrm>
            <a:off x="5882069" y="2582389"/>
            <a:ext cx="1737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venir Next LT Pro Light" panose="020B0304020202020204" pitchFamily="34" charset="0"/>
              </a:rPr>
              <a:t>510 nm</a:t>
            </a:r>
            <a:endParaRPr lang="en-SG" b="1" dirty="0">
              <a:latin typeface="Avenir Next LT Pro Light" panose="020B03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49E7D8-EADD-4D86-8E66-AD6140FB6782}"/>
              </a:ext>
            </a:extLst>
          </p:cNvPr>
          <p:cNvSpPr txBox="1"/>
          <p:nvPr/>
        </p:nvSpPr>
        <p:spPr>
          <a:xfrm>
            <a:off x="4565317" y="2603598"/>
            <a:ext cx="1737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venir Next LT Pro Light" panose="020B0304020202020204" pitchFamily="34" charset="0"/>
              </a:rPr>
              <a:t>510 nm</a:t>
            </a:r>
            <a:endParaRPr lang="en-SG" b="1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23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15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Dimensions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!!why">
                <a:extLst>
                  <a:ext uri="{FF2B5EF4-FFF2-40B4-BE49-F238E27FC236}">
                    <a16:creationId xmlns:a16="http://schemas.microsoft.com/office/drawing/2014/main" id="{5731F1EF-08BF-43C2-9BED-32856E0C83A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06959289"/>
                  </p:ext>
                </p:extLst>
              </p:nvPr>
            </p:nvGraphicFramePr>
            <p:xfrm>
              <a:off x="6946180" y="-243723"/>
              <a:ext cx="7734300" cy="595627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734300" cy="5956272"/>
                    </a:xfrm>
                    <a:prstGeom prst="rect">
                      <a:avLst/>
                    </a:prstGeom>
                  </am3d:spPr>
                  <am3d:camera>
                    <am3d:pos x="14940086" y="10182003" z="75290782"/>
                    <am3d:up dx="0" dy="36000000" dz="0"/>
                    <am3d:lookAt x="14940086" y="10182003" z="0"/>
                    <am3d:perspective fov="1454587"/>
                  </am3d:camera>
                  <am3d:trans>
                    <am3d:meterPerModelUnit n="4783760" d="1000000"/>
                    <am3d:preTrans dx="-6488386" dy="7097922" dz="-37659343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!!why">
                <a:extLst>
                  <a:ext uri="{FF2B5EF4-FFF2-40B4-BE49-F238E27FC236}">
                    <a16:creationId xmlns:a16="http://schemas.microsoft.com/office/drawing/2014/main" id="{5731F1EF-08BF-43C2-9BED-32856E0C83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6180" y="-243723"/>
                <a:ext cx="7734300" cy="5956272"/>
              </a:xfrm>
              <a:prstGeom prst="rect">
                <a:avLst/>
              </a:prstGeom>
            </p:spPr>
          </p:pic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873FDBD-E2E6-4B71-8A6D-40832025C663}"/>
              </a:ext>
            </a:extLst>
          </p:cNvPr>
          <p:cNvCxnSpPr>
            <a:cxnSpLocks/>
          </p:cNvCxnSpPr>
          <p:nvPr/>
        </p:nvCxnSpPr>
        <p:spPr>
          <a:xfrm>
            <a:off x="11039573" y="1858873"/>
            <a:ext cx="0" cy="84138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260EF89-4A8F-42F7-9B7C-D4A0552A68E9}"/>
              </a:ext>
            </a:extLst>
          </p:cNvPr>
          <p:cNvSpPr txBox="1"/>
          <p:nvPr/>
        </p:nvSpPr>
        <p:spPr>
          <a:xfrm>
            <a:off x="10914906" y="1894846"/>
            <a:ext cx="755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latin typeface="Avenir Next LT Pro Light" panose="020B0304020202020204" pitchFamily="34" charset="0"/>
              </a:rPr>
              <a:t>h</a:t>
            </a:r>
            <a:endParaRPr lang="en-SG" sz="5400" b="1" i="1" dirty="0">
              <a:latin typeface="Avenir Next LT Pro Light" panose="020B03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7C2BEC-8CC0-4B12-9C49-A75E5C829D1B}"/>
              </a:ext>
            </a:extLst>
          </p:cNvPr>
          <p:cNvSpPr txBox="1"/>
          <p:nvPr/>
        </p:nvSpPr>
        <p:spPr>
          <a:xfrm>
            <a:off x="335901" y="2817785"/>
            <a:ext cx="6498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i="1" dirty="0">
                <a:latin typeface="Avenir Next LT Pro Light" panose="020B0304020202020204" pitchFamily="34" charset="0"/>
              </a:rPr>
              <a:t>h </a:t>
            </a:r>
            <a:r>
              <a:rPr lang="en-US" sz="2800" dirty="0">
                <a:latin typeface="Avenir Next LT Pro Light" panose="020B0304020202020204" pitchFamily="34" charset="0"/>
              </a:rPr>
              <a:t>was altered from 60 nm to 160 nm</a:t>
            </a:r>
            <a:endParaRPr lang="en-US" sz="2800" i="1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730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16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Dimensions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!!why">
                <a:extLst>
                  <a:ext uri="{FF2B5EF4-FFF2-40B4-BE49-F238E27FC236}">
                    <a16:creationId xmlns:a16="http://schemas.microsoft.com/office/drawing/2014/main" id="{5731F1EF-08BF-43C2-9BED-32856E0C83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8890800"/>
                  </p:ext>
                </p:extLst>
              </p:nvPr>
            </p:nvGraphicFramePr>
            <p:xfrm>
              <a:off x="6985513" y="1128470"/>
              <a:ext cx="4643861" cy="460105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643861" cy="4601059"/>
                    </a:xfrm>
                    <a:prstGeom prst="rect">
                      <a:avLst/>
                    </a:prstGeom>
                  </am3d:spPr>
                  <am3d:camera>
                    <am3d:pos x="0" y="0" z="752907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83760" d="1000000"/>
                    <am3d:preTrans dx="-6488386" dy="7097922" dz="-37659343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9387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!!why">
                <a:extLst>
                  <a:ext uri="{FF2B5EF4-FFF2-40B4-BE49-F238E27FC236}">
                    <a16:creationId xmlns:a16="http://schemas.microsoft.com/office/drawing/2014/main" id="{5731F1EF-08BF-43C2-9BED-32856E0C83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5513" y="1128470"/>
                <a:ext cx="4643861" cy="4601059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F1C1F5E-B010-42BA-A9EB-4E70AC675BD3}"/>
              </a:ext>
            </a:extLst>
          </p:cNvPr>
          <p:cNvSpPr txBox="1"/>
          <p:nvPr/>
        </p:nvSpPr>
        <p:spPr>
          <a:xfrm>
            <a:off x="7974028" y="2229304"/>
            <a:ext cx="755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latin typeface="Avenir Next LT Pro Light" panose="020B0304020202020204" pitchFamily="34" charset="0"/>
              </a:rPr>
              <a:t>I</a:t>
            </a:r>
            <a:endParaRPr lang="en-SG" sz="5400" b="1" i="1" dirty="0">
              <a:latin typeface="Avenir Next LT Pro Light" panose="020B03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B50FF-5D67-443E-B7BE-3A0055FF7484}"/>
              </a:ext>
            </a:extLst>
          </p:cNvPr>
          <p:cNvSpPr txBox="1"/>
          <p:nvPr/>
        </p:nvSpPr>
        <p:spPr>
          <a:xfrm>
            <a:off x="9948421" y="2209572"/>
            <a:ext cx="755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latin typeface="Avenir Next LT Pro Light" panose="020B0304020202020204" pitchFamily="34" charset="0"/>
              </a:rPr>
              <a:t>II</a:t>
            </a:r>
            <a:endParaRPr lang="en-SG" sz="5400" b="1" i="1" dirty="0">
              <a:latin typeface="Avenir Next LT Pro Light" panose="020B03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336C1-94E6-449C-8B0F-A656DA685388}"/>
              </a:ext>
            </a:extLst>
          </p:cNvPr>
          <p:cNvSpPr txBox="1"/>
          <p:nvPr/>
        </p:nvSpPr>
        <p:spPr>
          <a:xfrm>
            <a:off x="7936319" y="3941708"/>
            <a:ext cx="755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latin typeface="Avenir Next LT Pro Light" panose="020B0304020202020204" pitchFamily="34" charset="0"/>
              </a:rPr>
              <a:t>III</a:t>
            </a:r>
            <a:endParaRPr lang="en-SG" sz="5400" b="1" i="1" dirty="0">
              <a:latin typeface="Avenir Next LT Pro Light" panose="020B03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B801B4-306B-4E23-8868-335BDB74F5C8}"/>
              </a:ext>
            </a:extLst>
          </p:cNvPr>
          <p:cNvSpPr txBox="1"/>
          <p:nvPr/>
        </p:nvSpPr>
        <p:spPr>
          <a:xfrm>
            <a:off x="9851531" y="3941707"/>
            <a:ext cx="755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latin typeface="Avenir Next LT Pro Light" panose="020B0304020202020204" pitchFamily="34" charset="0"/>
              </a:rPr>
              <a:t>IV</a:t>
            </a:r>
            <a:endParaRPr lang="en-SG" sz="5400" b="1" i="1" dirty="0">
              <a:latin typeface="Avenir Next LT Pro Light" panose="020B03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1A392AA-A565-4F61-94FC-8CBB010D35BF}"/>
              </a:ext>
            </a:extLst>
          </p:cNvPr>
          <p:cNvCxnSpPr/>
          <p:nvPr/>
        </p:nvCxnSpPr>
        <p:spPr>
          <a:xfrm>
            <a:off x="7974028" y="4034672"/>
            <a:ext cx="623218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5F527CA-8F4E-4A02-987A-BF9C30F93CC1}"/>
              </a:ext>
            </a:extLst>
          </p:cNvPr>
          <p:cNvCxnSpPr/>
          <p:nvPr/>
        </p:nvCxnSpPr>
        <p:spPr>
          <a:xfrm>
            <a:off x="9948421" y="4034672"/>
            <a:ext cx="623218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CCB5AA-6F98-4635-9776-87B574463D19}"/>
              </a:ext>
            </a:extLst>
          </p:cNvPr>
          <p:cNvCxnSpPr>
            <a:cxnSpLocks/>
          </p:cNvCxnSpPr>
          <p:nvPr/>
        </p:nvCxnSpPr>
        <p:spPr>
          <a:xfrm>
            <a:off x="7728406" y="2037760"/>
            <a:ext cx="1198778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9D7660-4AA7-4E0C-925D-D69A05E1CDF0}"/>
              </a:ext>
            </a:extLst>
          </p:cNvPr>
          <p:cNvCxnSpPr>
            <a:cxnSpLocks/>
          </p:cNvCxnSpPr>
          <p:nvPr/>
        </p:nvCxnSpPr>
        <p:spPr>
          <a:xfrm>
            <a:off x="9692321" y="2037760"/>
            <a:ext cx="1198778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6AA797C-A941-4252-AAED-2698B016322E}"/>
              </a:ext>
            </a:extLst>
          </p:cNvPr>
          <p:cNvSpPr txBox="1"/>
          <p:nvPr/>
        </p:nvSpPr>
        <p:spPr>
          <a:xfrm>
            <a:off x="7974028" y="1465887"/>
            <a:ext cx="75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venir Next LT Pro Light" panose="020B0304020202020204" pitchFamily="34" charset="0"/>
              </a:rPr>
              <a:t>d</a:t>
            </a:r>
            <a:r>
              <a:rPr lang="en-US" sz="3200" b="1" i="1" baseline="-25000" dirty="0">
                <a:latin typeface="Avenir Next LT Pro Light" panose="020B0304020202020204" pitchFamily="34" charset="0"/>
              </a:rPr>
              <a:t>l</a:t>
            </a:r>
            <a:endParaRPr lang="en-SG" sz="3200" b="1" i="1" dirty="0">
              <a:latin typeface="Avenir Next LT Pro Light" panose="020B03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E78C52-C7DA-4369-BAC4-8931B6999670}"/>
              </a:ext>
            </a:extLst>
          </p:cNvPr>
          <p:cNvSpPr txBox="1"/>
          <p:nvPr/>
        </p:nvSpPr>
        <p:spPr>
          <a:xfrm>
            <a:off x="9948421" y="1458433"/>
            <a:ext cx="75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venir Next LT Pro Light" panose="020B0304020202020204" pitchFamily="34" charset="0"/>
              </a:rPr>
              <a:t>d</a:t>
            </a:r>
            <a:r>
              <a:rPr lang="en-US" sz="3200" b="1" i="1" baseline="-25000" dirty="0">
                <a:latin typeface="Avenir Next LT Pro Light" panose="020B0304020202020204" pitchFamily="34" charset="0"/>
              </a:rPr>
              <a:t>l</a:t>
            </a:r>
            <a:endParaRPr lang="en-SG" sz="3200" b="1" i="1" dirty="0">
              <a:latin typeface="Avenir Next LT Pro Light" panose="020B03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6087BB-6C14-49E8-A75C-2E473CA547BE}"/>
              </a:ext>
            </a:extLst>
          </p:cNvPr>
          <p:cNvSpPr txBox="1"/>
          <p:nvPr/>
        </p:nvSpPr>
        <p:spPr>
          <a:xfrm>
            <a:off x="7908040" y="3411981"/>
            <a:ext cx="75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venir Next LT Pro Light" panose="020B0304020202020204" pitchFamily="34" charset="0"/>
              </a:rPr>
              <a:t>d</a:t>
            </a:r>
            <a:r>
              <a:rPr lang="en-US" sz="3200" b="1" i="1" baseline="-25000" dirty="0">
                <a:latin typeface="Avenir Next LT Pro Light" panose="020B0304020202020204" pitchFamily="34" charset="0"/>
              </a:rPr>
              <a:t>0</a:t>
            </a:r>
            <a:endParaRPr lang="en-SG" sz="3200" b="1" i="1" dirty="0">
              <a:latin typeface="Avenir Next LT Pro Light" panose="020B03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92AFBA-9BE3-475F-A730-1B3FDAEEDBFD}"/>
              </a:ext>
            </a:extLst>
          </p:cNvPr>
          <p:cNvSpPr txBox="1"/>
          <p:nvPr/>
        </p:nvSpPr>
        <p:spPr>
          <a:xfrm>
            <a:off x="9879810" y="3428999"/>
            <a:ext cx="75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venir Next LT Pro Light" panose="020B0304020202020204" pitchFamily="34" charset="0"/>
              </a:rPr>
              <a:t>d</a:t>
            </a:r>
            <a:r>
              <a:rPr lang="en-US" sz="3200" b="1" i="1" baseline="-25000" dirty="0">
                <a:latin typeface="Avenir Next LT Pro Light" panose="020B0304020202020204" pitchFamily="34" charset="0"/>
              </a:rPr>
              <a:t>0</a:t>
            </a:r>
            <a:endParaRPr lang="en-SG" sz="3200" b="1" i="1" dirty="0">
              <a:latin typeface="Avenir Next LT Pro Light" panose="020B03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532265-41A3-4168-9538-11A9609FAA45}"/>
              </a:ext>
            </a:extLst>
          </p:cNvPr>
          <p:cNvSpPr txBox="1"/>
          <p:nvPr/>
        </p:nvSpPr>
        <p:spPr>
          <a:xfrm>
            <a:off x="335901" y="2817785"/>
            <a:ext cx="6498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i="1" dirty="0">
                <a:latin typeface="Avenir Next LT Pro Light" panose="020B0304020202020204" pitchFamily="34" charset="0"/>
              </a:rPr>
              <a:t>d</a:t>
            </a:r>
            <a:r>
              <a:rPr lang="en-US" sz="2800" i="1" baseline="-25000" dirty="0">
                <a:latin typeface="Avenir Next LT Pro Light" panose="020B0304020202020204" pitchFamily="34" charset="0"/>
              </a:rPr>
              <a:t>l</a:t>
            </a:r>
            <a:r>
              <a:rPr lang="en-US" sz="2800" i="1" dirty="0">
                <a:latin typeface="Avenir Next LT Pro Light" panose="020B0304020202020204" pitchFamily="34" charset="0"/>
              </a:rPr>
              <a:t> </a:t>
            </a:r>
            <a:r>
              <a:rPr lang="en-US" sz="2800" dirty="0">
                <a:latin typeface="Avenir Next LT Pro Light" panose="020B0304020202020204" pitchFamily="34" charset="0"/>
              </a:rPr>
              <a:t>was altered from 20 nm to 170 nm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atin typeface="Avenir Next LT Pro Light" panose="020B0304020202020204" pitchFamily="34" charset="0"/>
              </a:rPr>
              <a:t>d</a:t>
            </a:r>
            <a:r>
              <a:rPr lang="en-US" sz="2800" i="1" baseline="-25000" dirty="0">
                <a:latin typeface="Avenir Next LT Pro Light" panose="020B0304020202020204" pitchFamily="34" charset="0"/>
              </a:rPr>
              <a:t>0</a:t>
            </a:r>
            <a:r>
              <a:rPr lang="en-US" sz="2800" i="1" dirty="0">
                <a:latin typeface="Avenir Next LT Pro Light" panose="020B0304020202020204" pitchFamily="34" charset="0"/>
              </a:rPr>
              <a:t> was kept constant at 80 nm</a:t>
            </a:r>
          </a:p>
        </p:txBody>
      </p:sp>
    </p:spTree>
    <p:extLst>
      <p:ext uri="{BB962C8B-B14F-4D97-AF65-F5344CB8AC3E}">
        <p14:creationId xmlns:p14="http://schemas.microsoft.com/office/powerpoint/2010/main" val="3817204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</a:t>
            </a:r>
            <a:endParaRPr lang="en-SG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04EF03-832C-47E5-8B26-084A2E075072}"/>
              </a:ext>
            </a:extLst>
          </p:cNvPr>
          <p:cNvSpPr txBox="1"/>
          <p:nvPr/>
        </p:nvSpPr>
        <p:spPr>
          <a:xfrm>
            <a:off x="4191000" y="439115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Contents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3" name="!!Rectangle 12">
            <a:extLst>
              <a:ext uri="{FF2B5EF4-FFF2-40B4-BE49-F238E27FC236}">
                <a16:creationId xmlns:a16="http://schemas.microsoft.com/office/drawing/2014/main" id="{CD20F553-779E-4D63-AE59-6081B3F884F2}"/>
              </a:ext>
            </a:extLst>
          </p:cNvPr>
          <p:cNvSpPr/>
          <p:nvPr/>
        </p:nvSpPr>
        <p:spPr>
          <a:xfrm>
            <a:off x="1739152" y="1246095"/>
            <a:ext cx="71717" cy="10757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AAC98-67F1-4F3C-AECB-346F84384AD7}"/>
              </a:ext>
            </a:extLst>
          </p:cNvPr>
          <p:cNvSpPr/>
          <p:nvPr/>
        </p:nvSpPr>
        <p:spPr>
          <a:xfrm>
            <a:off x="1739152" y="2563898"/>
            <a:ext cx="71717" cy="10757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7D6ABB-077C-4244-A5DF-CF24C0B9CB44}"/>
              </a:ext>
            </a:extLst>
          </p:cNvPr>
          <p:cNvSpPr/>
          <p:nvPr/>
        </p:nvSpPr>
        <p:spPr>
          <a:xfrm>
            <a:off x="1739151" y="3881701"/>
            <a:ext cx="71717" cy="10757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A9935F-5B05-4CA7-BAED-9556544EC78A}"/>
              </a:ext>
            </a:extLst>
          </p:cNvPr>
          <p:cNvSpPr/>
          <p:nvPr/>
        </p:nvSpPr>
        <p:spPr>
          <a:xfrm>
            <a:off x="1739151" y="5199504"/>
            <a:ext cx="71717" cy="10757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1882586" y="1522365"/>
            <a:ext cx="857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Next LT Pro Light" panose="020B0304020202020204" pitchFamily="34" charset="0"/>
              </a:rPr>
              <a:t>Introduction</a:t>
            </a:r>
            <a:endParaRPr lang="en-SG" sz="28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1882586" y="2840168"/>
            <a:ext cx="857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Next LT Pro Light" panose="020B0304020202020204" pitchFamily="34" charset="0"/>
              </a:rPr>
              <a:t>Experiments and Methodology</a:t>
            </a:r>
            <a:endParaRPr lang="en-SG" sz="28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1882586" y="4120490"/>
            <a:ext cx="857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Next LT Pro Light" panose="020B0304020202020204" pitchFamily="34" charset="0"/>
              </a:rPr>
              <a:t>Results and Discussion</a:t>
            </a:r>
            <a:endParaRPr lang="en-SG" sz="28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1882586" y="5475774"/>
            <a:ext cx="857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Next LT Pro Light" panose="020B0304020202020204" pitchFamily="34" charset="0"/>
              </a:rPr>
              <a:t>Future Works</a:t>
            </a:r>
            <a:endParaRPr lang="en-SG" sz="2800" dirty="0">
              <a:latin typeface="Avenir Next LT Pro Light" panose="020B0304020202020204" pitchFamily="34" charset="0"/>
            </a:endParaRPr>
          </a:p>
        </p:txBody>
      </p:sp>
      <p:sp>
        <p:nvSpPr>
          <p:cNvPr id="30" name="!!Rectangle 12">
            <a:extLst>
              <a:ext uri="{FF2B5EF4-FFF2-40B4-BE49-F238E27FC236}">
                <a16:creationId xmlns:a16="http://schemas.microsoft.com/office/drawing/2014/main" id="{FA4FCB52-2E7A-4246-B8B2-F2F1C5A96107}"/>
              </a:ext>
            </a:extLst>
          </p:cNvPr>
          <p:cNvSpPr/>
          <p:nvPr/>
        </p:nvSpPr>
        <p:spPr>
          <a:xfrm>
            <a:off x="1739148" y="1246095"/>
            <a:ext cx="71717" cy="10757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1" name="!!Rectangle 12">
            <a:extLst>
              <a:ext uri="{FF2B5EF4-FFF2-40B4-BE49-F238E27FC236}">
                <a16:creationId xmlns:a16="http://schemas.microsoft.com/office/drawing/2014/main" id="{3FE2928E-3D00-4E69-B92B-170FB8C05657}"/>
              </a:ext>
            </a:extLst>
          </p:cNvPr>
          <p:cNvSpPr/>
          <p:nvPr/>
        </p:nvSpPr>
        <p:spPr>
          <a:xfrm>
            <a:off x="1739148" y="2563898"/>
            <a:ext cx="71717" cy="10757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!!Rectangle 12">
            <a:extLst>
              <a:ext uri="{FF2B5EF4-FFF2-40B4-BE49-F238E27FC236}">
                <a16:creationId xmlns:a16="http://schemas.microsoft.com/office/drawing/2014/main" id="{0875FE1E-9154-4945-92C2-452178836517}"/>
              </a:ext>
            </a:extLst>
          </p:cNvPr>
          <p:cNvSpPr/>
          <p:nvPr/>
        </p:nvSpPr>
        <p:spPr>
          <a:xfrm>
            <a:off x="1739148" y="3881701"/>
            <a:ext cx="71717" cy="10757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!!Rectangle 12">
            <a:extLst>
              <a:ext uri="{FF2B5EF4-FFF2-40B4-BE49-F238E27FC236}">
                <a16:creationId xmlns:a16="http://schemas.microsoft.com/office/drawing/2014/main" id="{A79C93BC-0A9E-4C96-9629-E337B2B8C369}"/>
              </a:ext>
            </a:extLst>
          </p:cNvPr>
          <p:cNvSpPr/>
          <p:nvPr/>
        </p:nvSpPr>
        <p:spPr>
          <a:xfrm>
            <a:off x="1739148" y="5199504"/>
            <a:ext cx="71717" cy="10757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701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!!why">
                <a:extLst>
                  <a:ext uri="{FF2B5EF4-FFF2-40B4-BE49-F238E27FC236}">
                    <a16:creationId xmlns:a16="http://schemas.microsoft.com/office/drawing/2014/main" id="{7DEA60AB-8391-4122-B3D9-0F6492EBD0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7281718"/>
                  </p:ext>
                </p:extLst>
              </p:nvPr>
            </p:nvGraphicFramePr>
            <p:xfrm>
              <a:off x="6985513" y="1128470"/>
              <a:ext cx="4643860" cy="460105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643860" cy="4601059"/>
                    </a:xfrm>
                    <a:prstGeom prst="rect">
                      <a:avLst/>
                    </a:prstGeom>
                  </am3d:spPr>
                  <am3d:camera>
                    <am3d:pos x="0" y="0" z="766198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4" d="1000000"/>
                    <am3d:preTrans dx="-31" dy="-1038565" dz="-18000002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1917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!!why">
                <a:extLst>
                  <a:ext uri="{FF2B5EF4-FFF2-40B4-BE49-F238E27FC236}">
                    <a16:creationId xmlns:a16="http://schemas.microsoft.com/office/drawing/2014/main" id="{7DEA60AB-8391-4122-B3D9-0F6492EBD0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5513" y="1128470"/>
                <a:ext cx="4643860" cy="4601059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17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Virus simulation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532265-41A3-4168-9538-11A9609FAA45}"/>
              </a:ext>
            </a:extLst>
          </p:cNvPr>
          <p:cNvSpPr txBox="1"/>
          <p:nvPr/>
        </p:nvSpPr>
        <p:spPr>
          <a:xfrm>
            <a:off x="335902" y="2736501"/>
            <a:ext cx="6498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latin typeface="Avenir Next LT Pro Light" panose="020B0304020202020204" pitchFamily="34" charset="0"/>
              </a:rPr>
              <a:t>Virus changes the local surface refractive index, causing a shift in resonant peaks</a:t>
            </a:r>
          </a:p>
        </p:txBody>
      </p:sp>
    </p:spTree>
    <p:extLst>
      <p:ext uri="{BB962C8B-B14F-4D97-AF65-F5344CB8AC3E}">
        <p14:creationId xmlns:p14="http://schemas.microsoft.com/office/powerpoint/2010/main" val="1086416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18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Liquid Layer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!!why">
                <a:extLst>
                  <a:ext uri="{FF2B5EF4-FFF2-40B4-BE49-F238E27FC236}">
                    <a16:creationId xmlns:a16="http://schemas.microsoft.com/office/drawing/2014/main" id="{28821A24-9167-4B94-A71B-2D911C3A69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7548481"/>
                  </p:ext>
                </p:extLst>
              </p:nvPr>
            </p:nvGraphicFramePr>
            <p:xfrm>
              <a:off x="6865960" y="810228"/>
              <a:ext cx="5229208" cy="537226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229208" cy="5372268"/>
                    </a:xfrm>
                    <a:prstGeom prst="rect">
                      <a:avLst/>
                    </a:prstGeom>
                  </am3d:spPr>
                  <am3d:camera>
                    <am3d:pos x="0" y="0" z="766198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4" d="1000000"/>
                    <am3d:preTrans dx="-31" dy="-1038565" dz="-18000002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9905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!!why">
                <a:extLst>
                  <a:ext uri="{FF2B5EF4-FFF2-40B4-BE49-F238E27FC236}">
                    <a16:creationId xmlns:a16="http://schemas.microsoft.com/office/drawing/2014/main" id="{28821A24-9167-4B94-A71B-2D911C3A69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65960" y="810228"/>
                <a:ext cx="5229208" cy="5372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!!3D Model 4">
                <a:extLst>
                  <a:ext uri="{FF2B5EF4-FFF2-40B4-BE49-F238E27FC236}">
                    <a16:creationId xmlns:a16="http://schemas.microsoft.com/office/drawing/2014/main" id="{5C2A8061-89B0-416E-BD39-D575B826B8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3773880"/>
                  </p:ext>
                </p:extLst>
              </p:nvPr>
            </p:nvGraphicFramePr>
            <p:xfrm>
              <a:off x="6798734" y="694433"/>
              <a:ext cx="5348570" cy="542761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5348570" cy="5427614"/>
                    </a:xfrm>
                    <a:prstGeom prst="rect">
                      <a:avLst/>
                    </a:prstGeom>
                  </am3d:spPr>
                  <am3d:camera>
                    <am3d:pos x="0" y="0" z="770157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4" d="1000000"/>
                    <am3d:preTrans dx="-31" dy="-1337449" dz="-18000002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60227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!!3D Model 4">
                <a:extLst>
                  <a:ext uri="{FF2B5EF4-FFF2-40B4-BE49-F238E27FC236}">
                    <a16:creationId xmlns:a16="http://schemas.microsoft.com/office/drawing/2014/main" id="{5C2A8061-89B0-416E-BD39-D575B826B8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98734" y="694433"/>
                <a:ext cx="5348570" cy="5427614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C9C5819-29E9-4E82-9060-50A3F04D0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345705"/>
              </p:ext>
            </p:extLst>
          </p:nvPr>
        </p:nvGraphicFramePr>
        <p:xfrm>
          <a:off x="346062" y="2804945"/>
          <a:ext cx="6238240" cy="1206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9120">
                  <a:extLst>
                    <a:ext uri="{9D8B030D-6E8A-4147-A177-3AD203B41FA5}">
                      <a16:colId xmlns:a16="http://schemas.microsoft.com/office/drawing/2014/main" val="1538642592"/>
                    </a:ext>
                  </a:extLst>
                </a:gridCol>
                <a:gridCol w="3119120">
                  <a:extLst>
                    <a:ext uri="{9D8B030D-6E8A-4147-A177-3AD203B41FA5}">
                      <a16:colId xmlns:a16="http://schemas.microsoft.com/office/drawing/2014/main" val="258781983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Next LT Pro Light" panose="020B0304020202020204" pitchFamily="34" charset="0"/>
                        </a:rPr>
                        <a:t>Varying Dimensions</a:t>
                      </a:r>
                      <a:endParaRPr lang="en-SG" dirty="0">
                        <a:solidFill>
                          <a:sysClr val="windowText" lastClr="000000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Next LT Pro Light" panose="020B0304020202020204" pitchFamily="34" charset="0"/>
                        </a:rPr>
                        <a:t>Benchmark for best dimensions</a:t>
                      </a:r>
                      <a:endParaRPr lang="en-SG" dirty="0">
                        <a:solidFill>
                          <a:sysClr val="windowText" lastClr="000000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52060"/>
                  </a:ext>
                </a:extLst>
              </a:tr>
              <a:tr h="5665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Next LT Pro Light" panose="020B0304020202020204" pitchFamily="34" charset="0"/>
                        </a:rPr>
                        <a:t>1.34</a:t>
                      </a:r>
                      <a:endParaRPr lang="en-SG" dirty="0">
                        <a:solidFill>
                          <a:sysClr val="windowText" lastClr="000000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Next LT Pro Light" panose="020B0304020202020204" pitchFamily="34" charset="0"/>
                        </a:rPr>
                        <a:t>1.34 – 1.40</a:t>
                      </a:r>
                      <a:endParaRPr lang="en-SG" dirty="0">
                        <a:solidFill>
                          <a:sysClr val="windowText" lastClr="000000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97165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CBBCFC7-1313-489C-B571-424701D5A03C}"/>
              </a:ext>
            </a:extLst>
          </p:cNvPr>
          <p:cNvSpPr txBox="1"/>
          <p:nvPr/>
        </p:nvSpPr>
        <p:spPr>
          <a:xfrm>
            <a:off x="346062" y="1158164"/>
            <a:ext cx="11510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Next LT Pro Light" panose="020B0304020202020204" pitchFamily="34" charset="0"/>
              </a:rPr>
              <a:t>Δ Concentration of viruses ≡ Δ Refractive index of liquid layer</a:t>
            </a:r>
          </a:p>
        </p:txBody>
      </p:sp>
    </p:spTree>
    <p:extLst>
      <p:ext uri="{BB962C8B-B14F-4D97-AF65-F5344CB8AC3E}">
        <p14:creationId xmlns:p14="http://schemas.microsoft.com/office/powerpoint/2010/main" val="547528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6F9B4A-CE55-46B8-95CE-864DA489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5ABAB-1F0F-4FAD-B9EB-DC2D8C802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05" b="2514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BAC69-95DD-4D8C-AE2D-4D749A0FA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05" b="25145"/>
          <a:stretch/>
        </p:blipFill>
        <p:spPr>
          <a:xfrm>
            <a:off x="1" y="-9823"/>
            <a:ext cx="12192000" cy="68579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75D522-79DC-4990-A056-A40C1BA02A2C}"/>
              </a:ext>
            </a:extLst>
          </p:cNvPr>
          <p:cNvSpPr txBox="1">
            <a:spLocks/>
          </p:cNvSpPr>
          <p:nvPr/>
        </p:nvSpPr>
        <p:spPr>
          <a:xfrm>
            <a:off x="1431986" y="990599"/>
            <a:ext cx="10159380" cy="48490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rgbClr val="FFFFFF"/>
                </a:solidFill>
              </a:rPr>
              <a:t>Results and discussion</a:t>
            </a:r>
            <a:endParaRPr lang="en-SG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4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19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35965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Principle of data analysis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1FF231-059A-452E-B425-1EA97DCC6833}"/>
              </a:ext>
            </a:extLst>
          </p:cNvPr>
          <p:cNvSpPr txBox="1"/>
          <p:nvPr/>
        </p:nvSpPr>
        <p:spPr>
          <a:xfrm>
            <a:off x="4283371" y="3898209"/>
            <a:ext cx="3625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rgbClr val="222222"/>
                </a:solidFill>
                <a:effectLst/>
                <a:latin typeface="Avenir Next LT Pro Light" panose="020B0304020202020204" pitchFamily="34" charset="0"/>
              </a:rPr>
              <a:t>Better sensor</a:t>
            </a:r>
            <a:endParaRPr lang="en-US" sz="3600" dirty="0">
              <a:latin typeface="Avenir Next LT Pro Light" panose="020B03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F492BE-EC88-4AA6-B2E6-B63BD588D238}"/>
              </a:ext>
            </a:extLst>
          </p:cNvPr>
          <p:cNvSpPr txBox="1"/>
          <p:nvPr/>
        </p:nvSpPr>
        <p:spPr>
          <a:xfrm>
            <a:off x="2994607" y="1684544"/>
            <a:ext cx="62105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venir Next LT Pro Light" panose="020B0304020202020204" pitchFamily="34" charset="0"/>
              </a:rPr>
              <a:t>Large shift in spectrum with sharp peaks </a:t>
            </a:r>
            <a:endParaRPr lang="en-SG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0925E6-E18B-443D-B18F-266023B7E463}"/>
                  </a:ext>
                </a:extLst>
              </p:cNvPr>
              <p:cNvSpPr txBox="1"/>
              <p:nvPr/>
            </p:nvSpPr>
            <p:spPr>
              <a:xfrm rot="5400000">
                <a:off x="5368630" y="2981271"/>
                <a:ext cx="15544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SG" sz="5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0925E6-E18B-443D-B18F-266023B7E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368630" y="2981271"/>
                <a:ext cx="1554480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1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5BE6E5-1971-4EC4-9D64-265FD8DE7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1" y="990223"/>
            <a:ext cx="11605098" cy="51315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35965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Altering </a:t>
            </a:r>
            <a:r>
              <a:rPr lang="en-US" sz="2800" b="1" i="1" dirty="0">
                <a:latin typeface="Avenir Next LT Pro" panose="020B0504020202020204" pitchFamily="34" charset="0"/>
              </a:rPr>
              <a:t>d</a:t>
            </a:r>
            <a:r>
              <a:rPr lang="en-US" sz="2800" b="1" i="1" baseline="-25000" dirty="0">
                <a:latin typeface="Avenir Next LT Pro" panose="020B0504020202020204" pitchFamily="34" charset="0"/>
              </a:rPr>
              <a:t>l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5EB8A-5574-45A7-908C-6EF90EDC0095}"/>
              </a:ext>
            </a:extLst>
          </p:cNvPr>
          <p:cNvSpPr txBox="1"/>
          <p:nvPr/>
        </p:nvSpPr>
        <p:spPr>
          <a:xfrm>
            <a:off x="335902" y="1031747"/>
            <a:ext cx="416776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Redshift increased as </a:t>
            </a:r>
            <a:r>
              <a:rPr lang="en-US" sz="2000" i="1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d</a:t>
            </a:r>
            <a:r>
              <a:rPr lang="en-US" sz="2000" i="1" baseline="-25000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l</a:t>
            </a:r>
            <a:r>
              <a:rPr lang="en-US" sz="2000" i="1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increased</a:t>
            </a:r>
          </a:p>
        </p:txBody>
      </p:sp>
    </p:spTree>
    <p:extLst>
      <p:ext uri="{BB962C8B-B14F-4D97-AF65-F5344CB8AC3E}">
        <p14:creationId xmlns:p14="http://schemas.microsoft.com/office/powerpoint/2010/main" val="19480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06579-84BC-4871-B2B1-3237983C3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1" y="990223"/>
            <a:ext cx="11605098" cy="51315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21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35965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Altering </a:t>
            </a:r>
            <a:r>
              <a:rPr lang="en-US" sz="2800" b="1" i="1" dirty="0">
                <a:latin typeface="Avenir Next LT Pro" panose="020B0504020202020204" pitchFamily="34" charset="0"/>
              </a:rPr>
              <a:t>d</a:t>
            </a:r>
            <a:r>
              <a:rPr lang="en-US" sz="2800" b="1" i="1" baseline="-25000" dirty="0">
                <a:latin typeface="Avenir Next LT Pro" panose="020B0504020202020204" pitchFamily="34" charset="0"/>
              </a:rPr>
              <a:t>l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F0402A-2C1A-45DA-82B7-0DC6FE2C92BC}"/>
              </a:ext>
            </a:extLst>
          </p:cNvPr>
          <p:cNvSpPr txBox="1"/>
          <p:nvPr/>
        </p:nvSpPr>
        <p:spPr>
          <a:xfrm>
            <a:off x="1882153" y="3090446"/>
            <a:ext cx="1054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Next LT Pro Light" panose="020B0304020202020204" pitchFamily="34" charset="0"/>
              </a:rPr>
              <a:t>4.28 nm</a:t>
            </a:r>
            <a:endParaRPr lang="en-SG" sz="1600" b="1" dirty="0">
              <a:latin typeface="Avenir Next LT Pro Light" panose="020B03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CDA055-F0C4-4A06-90FE-54B00595CA2C}"/>
              </a:ext>
            </a:extLst>
          </p:cNvPr>
          <p:cNvSpPr txBox="1"/>
          <p:nvPr/>
        </p:nvSpPr>
        <p:spPr>
          <a:xfrm>
            <a:off x="4525306" y="3090446"/>
            <a:ext cx="1054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Next LT Pro Light" panose="020B0304020202020204" pitchFamily="34" charset="0"/>
              </a:rPr>
              <a:t>12.5 nm</a:t>
            </a:r>
            <a:endParaRPr lang="en-SG" sz="1600" b="1" dirty="0">
              <a:latin typeface="Avenir Next LT Pro Light" panose="020B03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91C11F-8982-4708-9A31-BCED37B803D0}"/>
              </a:ext>
            </a:extLst>
          </p:cNvPr>
          <p:cNvSpPr txBox="1"/>
          <p:nvPr/>
        </p:nvSpPr>
        <p:spPr>
          <a:xfrm>
            <a:off x="6246844" y="3090446"/>
            <a:ext cx="1054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Next LT Pro Light" panose="020B0304020202020204" pitchFamily="34" charset="0"/>
              </a:rPr>
              <a:t>9.80 nm</a:t>
            </a:r>
            <a:endParaRPr lang="en-SG" sz="1600" b="1" dirty="0">
              <a:latin typeface="Avenir Next LT Pro Light" panose="020B03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3A07DF-1135-4646-8A2F-1E4063722872}"/>
              </a:ext>
            </a:extLst>
          </p:cNvPr>
          <p:cNvSpPr txBox="1"/>
          <p:nvPr/>
        </p:nvSpPr>
        <p:spPr>
          <a:xfrm>
            <a:off x="9178212" y="3090446"/>
            <a:ext cx="1054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Next LT Pro Light" panose="020B0304020202020204" pitchFamily="34" charset="0"/>
              </a:rPr>
              <a:t>16.6 nm</a:t>
            </a:r>
            <a:endParaRPr lang="en-SG" sz="1600" b="1" dirty="0">
              <a:latin typeface="Avenir Next LT Pro Light" panose="020B03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23D9AC-0A68-4BA4-B8F9-E37C8450DDC5}"/>
              </a:ext>
            </a:extLst>
          </p:cNvPr>
          <p:cNvSpPr txBox="1"/>
          <p:nvPr/>
        </p:nvSpPr>
        <p:spPr>
          <a:xfrm>
            <a:off x="1882152" y="5083776"/>
            <a:ext cx="1054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Next LT Pro Light" panose="020B0304020202020204" pitchFamily="34" charset="0"/>
              </a:rPr>
              <a:t>4.26 nm</a:t>
            </a:r>
            <a:endParaRPr lang="en-SG" sz="1600" b="1" dirty="0">
              <a:latin typeface="Avenir Next LT Pro Light" panose="020B03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E751A5-3C6E-48E2-91CF-35CC6F990C6E}"/>
              </a:ext>
            </a:extLst>
          </p:cNvPr>
          <p:cNvSpPr txBox="1"/>
          <p:nvPr/>
        </p:nvSpPr>
        <p:spPr>
          <a:xfrm>
            <a:off x="4343236" y="5083776"/>
            <a:ext cx="1054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Next LT Pro Light" panose="020B0304020202020204" pitchFamily="34" charset="0"/>
              </a:rPr>
              <a:t>12.2 nm</a:t>
            </a:r>
            <a:endParaRPr lang="en-SG" sz="1600" b="1" dirty="0">
              <a:latin typeface="Avenir Next LT Pro Light" panose="020B03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D6395D-86FF-45C4-8043-B4D366FAEA57}"/>
              </a:ext>
            </a:extLst>
          </p:cNvPr>
          <p:cNvSpPr txBox="1"/>
          <p:nvPr/>
        </p:nvSpPr>
        <p:spPr>
          <a:xfrm>
            <a:off x="5965866" y="5083776"/>
            <a:ext cx="1054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Next LT Pro Light" panose="020B0304020202020204" pitchFamily="34" charset="0"/>
              </a:rPr>
              <a:t>9.20 nm</a:t>
            </a:r>
            <a:endParaRPr lang="en-SG" sz="1600" b="1" dirty="0">
              <a:latin typeface="Avenir Next LT Pro Light" panose="020B03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FCD28D-156B-4B09-95CB-394DC18FBC97}"/>
              </a:ext>
            </a:extLst>
          </p:cNvPr>
          <p:cNvSpPr txBox="1"/>
          <p:nvPr/>
        </p:nvSpPr>
        <p:spPr>
          <a:xfrm>
            <a:off x="8822835" y="5083776"/>
            <a:ext cx="1054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Next LT Pro Light" panose="020B0304020202020204" pitchFamily="34" charset="0"/>
              </a:rPr>
              <a:t>16.2 nm</a:t>
            </a:r>
            <a:endParaRPr lang="en-SG" sz="1600" b="1" dirty="0">
              <a:latin typeface="Avenir Next LT Pro Light" panose="020B03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A737D9-89B8-413C-AE21-FEEDA32722F0}"/>
              </a:ext>
            </a:extLst>
          </p:cNvPr>
          <p:cNvSpPr txBox="1"/>
          <p:nvPr/>
        </p:nvSpPr>
        <p:spPr>
          <a:xfrm>
            <a:off x="335902" y="1031747"/>
            <a:ext cx="416776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Redshift decreased at 170 nm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100953-5AD3-46BF-8063-5115AB6F3F3E}"/>
              </a:ext>
            </a:extLst>
          </p:cNvPr>
          <p:cNvSpPr txBox="1"/>
          <p:nvPr/>
        </p:nvSpPr>
        <p:spPr>
          <a:xfrm>
            <a:off x="7691742" y="1031747"/>
            <a:ext cx="416776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d</a:t>
            </a:r>
            <a:r>
              <a:rPr lang="en-US" sz="2000" i="1" baseline="-25000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l</a:t>
            </a:r>
            <a:r>
              <a:rPr lang="en-US" sz="2000" i="1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= 160 nm is better</a:t>
            </a:r>
            <a:endParaRPr lang="en-US" sz="2000" i="1" dirty="0">
              <a:solidFill>
                <a:srgbClr val="FF0000"/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74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6B76EA-2A38-4407-B87F-411741C1C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1" y="993749"/>
            <a:ext cx="11605098" cy="5129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22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35965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Altering </a:t>
            </a:r>
            <a:r>
              <a:rPr lang="en-US" sz="2800" b="1" i="1" dirty="0">
                <a:latin typeface="Avenir Next LT Pro" panose="020B0504020202020204" pitchFamily="34" charset="0"/>
              </a:rPr>
              <a:t>h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A6A412F-F8AB-4EFD-8D88-D1723AA7191A}"/>
              </a:ext>
            </a:extLst>
          </p:cNvPr>
          <p:cNvSpPr/>
          <p:nvPr/>
        </p:nvSpPr>
        <p:spPr>
          <a:xfrm>
            <a:off x="1410511" y="2013626"/>
            <a:ext cx="457200" cy="466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923DA2-85A4-471B-8544-85FD681EF306}"/>
              </a:ext>
            </a:extLst>
          </p:cNvPr>
          <p:cNvSpPr/>
          <p:nvPr/>
        </p:nvSpPr>
        <p:spPr>
          <a:xfrm>
            <a:off x="2086297" y="4131013"/>
            <a:ext cx="457200" cy="995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E117976-DF4F-42C0-B6B3-06AEBABA05FF}"/>
              </a:ext>
            </a:extLst>
          </p:cNvPr>
          <p:cNvSpPr/>
          <p:nvPr/>
        </p:nvSpPr>
        <p:spPr>
          <a:xfrm>
            <a:off x="2858275" y="1749356"/>
            <a:ext cx="546405" cy="15094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FB61CC-C01E-4E59-8E8C-7059EF9E4ABA}"/>
              </a:ext>
            </a:extLst>
          </p:cNvPr>
          <p:cNvSpPr txBox="1"/>
          <p:nvPr/>
        </p:nvSpPr>
        <p:spPr>
          <a:xfrm>
            <a:off x="1167319" y="3557952"/>
            <a:ext cx="251732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No Fano resonance</a:t>
            </a:r>
            <a:endParaRPr lang="en-SG" sz="2000" dirty="0">
              <a:solidFill>
                <a:srgbClr val="FF0000"/>
              </a:solidFill>
              <a:latin typeface="Avenir Next LT Pro Light" panose="020B03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80C90B-B935-41AF-BE36-CE30C531C56F}"/>
              </a:ext>
            </a:extLst>
          </p:cNvPr>
          <p:cNvCxnSpPr>
            <a:cxnSpLocks/>
            <a:stCxn id="32" idx="0"/>
            <a:endCxn id="6" idx="4"/>
          </p:cNvCxnSpPr>
          <p:nvPr/>
        </p:nvCxnSpPr>
        <p:spPr>
          <a:xfrm flipH="1" flipV="1">
            <a:off x="1639111" y="2480553"/>
            <a:ext cx="786870" cy="10773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4C23F1-16F3-45EE-9B6A-ECE4BDE53567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2425981" y="3300048"/>
            <a:ext cx="705496" cy="2579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056A5F-3DA7-478B-996E-084AA2C46FBB}"/>
              </a:ext>
            </a:extLst>
          </p:cNvPr>
          <p:cNvCxnSpPr/>
          <p:nvPr/>
        </p:nvCxnSpPr>
        <p:spPr>
          <a:xfrm flipH="1">
            <a:off x="2314897" y="3969768"/>
            <a:ext cx="38132" cy="1612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1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185D8DF-C8FA-41B9-8CFA-49D1EF28F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1" y="993750"/>
            <a:ext cx="11605099" cy="5129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23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35965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Altering </a:t>
            </a:r>
            <a:r>
              <a:rPr lang="en-US" sz="2800" b="1" i="1" dirty="0">
                <a:latin typeface="Avenir Next LT Pro" panose="020B0504020202020204" pitchFamily="34" charset="0"/>
              </a:rPr>
              <a:t>h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8C111-144F-4F6B-922C-C3FF344FAFBA}"/>
              </a:ext>
            </a:extLst>
          </p:cNvPr>
          <p:cNvSpPr txBox="1"/>
          <p:nvPr/>
        </p:nvSpPr>
        <p:spPr>
          <a:xfrm>
            <a:off x="7548880" y="1031747"/>
            <a:ext cx="431062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h </a:t>
            </a:r>
            <a:r>
              <a:rPr lang="en-US" sz="2000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= 120 nm has the least peak width</a:t>
            </a:r>
            <a:endParaRPr lang="en-US" sz="2000" i="1" dirty="0">
              <a:solidFill>
                <a:srgbClr val="FF0000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8A5797-80A9-48D2-A21A-B133E181B07A}"/>
              </a:ext>
            </a:extLst>
          </p:cNvPr>
          <p:cNvSpPr txBox="1"/>
          <p:nvPr/>
        </p:nvSpPr>
        <p:spPr>
          <a:xfrm>
            <a:off x="335902" y="1031747"/>
            <a:ext cx="439865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Increasing width with similar redshift</a:t>
            </a:r>
          </a:p>
        </p:txBody>
      </p:sp>
    </p:spTree>
    <p:extLst>
      <p:ext uri="{BB962C8B-B14F-4D97-AF65-F5344CB8AC3E}">
        <p14:creationId xmlns:p14="http://schemas.microsoft.com/office/powerpoint/2010/main" val="7588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24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35965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Sensor dimensions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70090E-BEC9-4B63-B8A9-05C91B80B715}"/>
              </a:ext>
            </a:extLst>
          </p:cNvPr>
          <p:cNvSpPr txBox="1"/>
          <p:nvPr/>
        </p:nvSpPr>
        <p:spPr>
          <a:xfrm>
            <a:off x="240863" y="2716182"/>
            <a:ext cx="11730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Next LT Pro Light" panose="020B0304020202020204" pitchFamily="34" charset="0"/>
              </a:rPr>
              <a:t>As per the last two experiments, </a:t>
            </a:r>
            <a:r>
              <a:rPr lang="en-US" sz="3600" i="1" dirty="0">
                <a:latin typeface="Avenir Next LT Pro Light" panose="020B0304020202020204" pitchFamily="34" charset="0"/>
              </a:rPr>
              <a:t>h</a:t>
            </a:r>
            <a:r>
              <a:rPr lang="en-US" sz="3600" dirty="0">
                <a:latin typeface="Avenir Next LT Pro Light" panose="020B0304020202020204" pitchFamily="34" charset="0"/>
              </a:rPr>
              <a:t> = 120 nm with </a:t>
            </a:r>
          </a:p>
          <a:p>
            <a:pPr algn="ctr"/>
            <a:r>
              <a:rPr lang="en-US" sz="3600" i="1" dirty="0">
                <a:latin typeface="Avenir Next LT Pro Light" panose="020B0304020202020204" pitchFamily="34" charset="0"/>
              </a:rPr>
              <a:t>d</a:t>
            </a:r>
            <a:r>
              <a:rPr lang="en-US" sz="3600" i="1" baseline="-25000" dirty="0">
                <a:latin typeface="Avenir Next LT Pro Light" panose="020B0304020202020204" pitchFamily="34" charset="0"/>
              </a:rPr>
              <a:t>l</a:t>
            </a:r>
            <a:r>
              <a:rPr lang="en-US" sz="3600" i="1" dirty="0">
                <a:latin typeface="Avenir Next LT Pro Light" panose="020B0304020202020204" pitchFamily="34" charset="0"/>
              </a:rPr>
              <a:t> </a:t>
            </a:r>
            <a:r>
              <a:rPr lang="en-US" sz="3600" dirty="0">
                <a:latin typeface="Avenir Next LT Pro Light" panose="020B0304020202020204" pitchFamily="34" charset="0"/>
              </a:rPr>
              <a:t>= 160 nm will yield the best working sensor</a:t>
            </a:r>
          </a:p>
        </p:txBody>
      </p:sp>
    </p:spTree>
    <p:extLst>
      <p:ext uri="{BB962C8B-B14F-4D97-AF65-F5344CB8AC3E}">
        <p14:creationId xmlns:p14="http://schemas.microsoft.com/office/powerpoint/2010/main" val="2707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25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Sensor Benchmarks (</a:t>
            </a:r>
            <a:r>
              <a:rPr lang="en-US" sz="2800" b="1" i="1" dirty="0">
                <a:latin typeface="Avenir Next LT Pro" panose="020B0504020202020204" pitchFamily="34" charset="0"/>
              </a:rPr>
              <a:t>h</a:t>
            </a:r>
            <a:r>
              <a:rPr lang="en-US" sz="2800" b="1" dirty="0">
                <a:latin typeface="Avenir Next LT Pro" panose="020B0504020202020204" pitchFamily="34" charset="0"/>
              </a:rPr>
              <a:t> = 120 nm, </a:t>
            </a:r>
            <a:r>
              <a:rPr lang="en-US" sz="2800" b="1" i="1" dirty="0">
                <a:latin typeface="Avenir Next LT Pro" panose="020B0504020202020204" pitchFamily="34" charset="0"/>
              </a:rPr>
              <a:t>d</a:t>
            </a:r>
            <a:r>
              <a:rPr lang="en-US" sz="2800" b="1" i="1" baseline="-25000" dirty="0">
                <a:latin typeface="Avenir Next LT Pro" panose="020B0504020202020204" pitchFamily="34" charset="0"/>
              </a:rPr>
              <a:t>l</a:t>
            </a:r>
            <a:r>
              <a:rPr lang="en-US" sz="2800" b="1" dirty="0">
                <a:latin typeface="Avenir Next LT Pro" panose="020B0504020202020204" pitchFamily="34" charset="0"/>
              </a:rPr>
              <a:t> = 160 nm)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335902" y="6459392"/>
            <a:ext cx="11520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dirty="0"/>
              <a:t>Zhang, S., Wong, C., Zeng, S., Bi, R., Tai, K., Dholakia, K., &amp; Olivo, M. (2020). Metasurfaces for biomedical applications: imaging and sensing from a </a:t>
            </a:r>
            <a:r>
              <a:rPr lang="en-SG" sz="1050" dirty="0" err="1"/>
              <a:t>nanophotonics</a:t>
            </a:r>
            <a:r>
              <a:rPr lang="en-SG" sz="1050" dirty="0"/>
              <a:t> perspective. Retrieved from: </a:t>
            </a:r>
            <a:r>
              <a:rPr lang="en-SG" sz="1050" dirty="0">
                <a:hlinkClick r:id="rId3"/>
              </a:rPr>
              <a:t>https://doi.org/10.1515/nanoph-2020-0373</a:t>
            </a:r>
            <a:endParaRPr lang="en-SG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12BD99-69C3-464D-ADD6-36299B2BEC79}"/>
              </a:ext>
            </a:extLst>
          </p:cNvPr>
          <p:cNvSpPr txBox="1"/>
          <p:nvPr/>
        </p:nvSpPr>
        <p:spPr>
          <a:xfrm>
            <a:off x="1810869" y="1012399"/>
            <a:ext cx="857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 Light" panose="020B0304020202020204" pitchFamily="34" charset="0"/>
              </a:rPr>
              <a:t>Sensitivity</a:t>
            </a:r>
            <a:endParaRPr lang="en-SG" sz="2800" b="1" dirty="0">
              <a:latin typeface="Avenir Next LT Pro Light" panose="020B03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455D5F-4884-49F8-9BBD-A64546834B53}"/>
              </a:ext>
            </a:extLst>
          </p:cNvPr>
          <p:cNvSpPr txBox="1"/>
          <p:nvPr/>
        </p:nvSpPr>
        <p:spPr>
          <a:xfrm>
            <a:off x="0" y="1900758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Next LT Pro Light" panose="020B0304020202020204" pitchFamily="34" charset="0"/>
              </a:rPr>
              <a:t>Measurement of how responsive sensor is to changes in refractive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B79189-9915-435B-8112-31C07DF56260}"/>
                  </a:ext>
                </a:extLst>
              </p:cNvPr>
              <p:cNvSpPr txBox="1"/>
              <p:nvPr/>
            </p:nvSpPr>
            <p:spPr>
              <a:xfrm>
                <a:off x="4309724" y="3173185"/>
                <a:ext cx="3572549" cy="13424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400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SG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SG" sz="4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SG" sz="4000" i="0">
                              <a:latin typeface="Cambria Math" panose="02040503050406030204" pitchFamily="18" charset="0"/>
                            </a:rPr>
                            <m:t>ⅆ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4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𝑟𝑒𝑠𝑜𝑛𝑎𝑛𝑡</m:t>
                              </m:r>
                            </m:sub>
                          </m:sSub>
                        </m:num>
                        <m:den>
                          <m:r>
                            <a:rPr lang="en-SG" sz="4000" i="0">
                              <a:latin typeface="Cambria Math" panose="02040503050406030204" pitchFamily="18" charset="0"/>
                            </a:rPr>
                            <m:t>ⅆ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𝑠𝑢𝑟𝑓𝑎𝑐𝑒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B79189-9915-435B-8112-31C07DF56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724" y="3173185"/>
                <a:ext cx="3572549" cy="13424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565DA4D-6496-40A9-A5BF-D63C54147092}"/>
              </a:ext>
            </a:extLst>
          </p:cNvPr>
          <p:cNvSpPr/>
          <p:nvPr/>
        </p:nvSpPr>
        <p:spPr>
          <a:xfrm>
            <a:off x="5387009" y="3164222"/>
            <a:ext cx="2365513" cy="6325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08BDF4-30D6-411F-8D79-6C1AEC5ED6D7}"/>
              </a:ext>
            </a:extLst>
          </p:cNvPr>
          <p:cNvSpPr/>
          <p:nvPr/>
        </p:nvSpPr>
        <p:spPr>
          <a:xfrm>
            <a:off x="5387008" y="3895583"/>
            <a:ext cx="2365513" cy="6624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47A76B-6E08-4371-B7A1-BD8C26EA3E55}"/>
              </a:ext>
            </a:extLst>
          </p:cNvPr>
          <p:cNvSpPr txBox="1"/>
          <p:nvPr/>
        </p:nvSpPr>
        <p:spPr>
          <a:xfrm>
            <a:off x="8256494" y="3157319"/>
            <a:ext cx="173793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Resonant Wavelength</a:t>
            </a:r>
            <a:endParaRPr lang="en-SG" baseline="-25000" dirty="0">
              <a:latin typeface="Avenir Next LT Pro Light" panose="020B03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7F6B60-6172-4219-9DC1-404E343F24BC}"/>
              </a:ext>
            </a:extLst>
          </p:cNvPr>
          <p:cNvSpPr txBox="1"/>
          <p:nvPr/>
        </p:nvSpPr>
        <p:spPr>
          <a:xfrm>
            <a:off x="8256494" y="3902043"/>
            <a:ext cx="173793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Local refractive index</a:t>
            </a:r>
            <a:endParaRPr lang="en-SG" baseline="-25000" dirty="0">
              <a:latin typeface="Avenir Next LT Pro Light" panose="020B03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652C4F-5BB9-4C3F-9899-AFFA591DD8CA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7752521" y="4225209"/>
            <a:ext cx="50397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7B9AF6-891A-4D00-9575-401F8A033978}"/>
              </a:ext>
            </a:extLst>
          </p:cNvPr>
          <p:cNvCxnSpPr>
            <a:stCxn id="17" idx="1"/>
            <a:endCxn id="3" idx="3"/>
          </p:cNvCxnSpPr>
          <p:nvPr/>
        </p:nvCxnSpPr>
        <p:spPr>
          <a:xfrm flipH="1">
            <a:off x="7752522" y="3480485"/>
            <a:ext cx="50397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4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pic>
        <p:nvPicPr>
          <p:cNvPr id="1026" name="Picture 2" descr="blank world map pdf">
            <a:extLst>
              <a:ext uri="{FF2B5EF4-FFF2-40B4-BE49-F238E27FC236}">
                <a16:creationId xmlns:a16="http://schemas.microsoft.com/office/drawing/2014/main" id="{D84EE9B8-24C5-4F18-AB02-A150A6068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79" y="978200"/>
            <a:ext cx="8631298" cy="519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85A9F54-17FE-4E8C-8FA9-1CCE13363C53}"/>
              </a:ext>
            </a:extLst>
          </p:cNvPr>
          <p:cNvSpPr txBox="1"/>
          <p:nvPr/>
        </p:nvSpPr>
        <p:spPr>
          <a:xfrm>
            <a:off x="751209" y="444711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Deadly Viruses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75D9642-59ED-472B-8FFA-93F62C1EAE65}"/>
              </a:ext>
            </a:extLst>
          </p:cNvPr>
          <p:cNvSpPr txBox="1"/>
          <p:nvPr/>
        </p:nvSpPr>
        <p:spPr>
          <a:xfrm>
            <a:off x="3781287" y="2145776"/>
            <a:ext cx="4648882" cy="221599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latin typeface="Avenir Next LT Pro" panose="020B0504020202020204" pitchFamily="34" charset="0"/>
              </a:rPr>
              <a:t>COVID-19</a:t>
            </a:r>
          </a:p>
          <a:p>
            <a:pPr algn="ctr"/>
            <a:r>
              <a:rPr lang="en-US" sz="4600" dirty="0">
                <a:latin typeface="Avenir Next LT Pro" panose="020B0504020202020204" pitchFamily="34" charset="0"/>
              </a:rPr>
              <a:t>SARS</a:t>
            </a:r>
          </a:p>
          <a:p>
            <a:pPr algn="ctr"/>
            <a:r>
              <a:rPr lang="en-US" sz="4600" dirty="0">
                <a:latin typeface="Avenir Next LT Pro" panose="020B0504020202020204" pitchFamily="34" charset="0"/>
              </a:rPr>
              <a:t>Ebola</a:t>
            </a:r>
            <a:endParaRPr lang="en-SG" sz="4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299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9CAFAA4-46AD-49D2-9AB1-4B9AE4351A15}"/>
              </a:ext>
            </a:extLst>
          </p:cNvPr>
          <p:cNvSpPr txBox="1"/>
          <p:nvPr/>
        </p:nvSpPr>
        <p:spPr>
          <a:xfrm>
            <a:off x="1810869" y="1012399"/>
            <a:ext cx="857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 Light" panose="020B0304020202020204" pitchFamily="34" charset="0"/>
              </a:rPr>
              <a:t>Sensitivity</a:t>
            </a:r>
            <a:endParaRPr lang="en-SG" sz="2800" b="1" dirty="0">
              <a:latin typeface="Avenir Next LT Pro Light" panose="020B03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26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Sensor Benchmarks (</a:t>
            </a:r>
            <a:r>
              <a:rPr lang="en-US" sz="2800" b="1" i="1" dirty="0">
                <a:latin typeface="Avenir Next LT Pro" panose="020B0504020202020204" pitchFamily="34" charset="0"/>
              </a:rPr>
              <a:t>h</a:t>
            </a:r>
            <a:r>
              <a:rPr lang="en-US" sz="2800" b="1" dirty="0">
                <a:latin typeface="Avenir Next LT Pro" panose="020B0504020202020204" pitchFamily="34" charset="0"/>
              </a:rPr>
              <a:t> = 120 nm, </a:t>
            </a:r>
            <a:r>
              <a:rPr lang="en-US" sz="2800" b="1" i="1" dirty="0">
                <a:latin typeface="Avenir Next LT Pro" panose="020B0504020202020204" pitchFamily="34" charset="0"/>
              </a:rPr>
              <a:t>d</a:t>
            </a:r>
            <a:r>
              <a:rPr lang="en-US" sz="2800" b="1" i="1" baseline="-25000" dirty="0">
                <a:latin typeface="Avenir Next LT Pro" panose="020B0504020202020204" pitchFamily="34" charset="0"/>
              </a:rPr>
              <a:t>l</a:t>
            </a:r>
            <a:r>
              <a:rPr lang="en-US" sz="2800" b="1" dirty="0">
                <a:latin typeface="Avenir Next LT Pro" panose="020B0504020202020204" pitchFamily="34" charset="0"/>
              </a:rPr>
              <a:t> = 160 nm)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6155E-DAB3-4EF1-9A48-D8A57E7E6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977" y="1535619"/>
            <a:ext cx="8335662" cy="45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27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Sensor Benchmarks (</a:t>
            </a:r>
            <a:r>
              <a:rPr lang="en-US" sz="2800" b="1" i="1" dirty="0">
                <a:latin typeface="Avenir Next LT Pro" panose="020B0504020202020204" pitchFamily="34" charset="0"/>
              </a:rPr>
              <a:t>h</a:t>
            </a:r>
            <a:r>
              <a:rPr lang="en-US" sz="2800" b="1" dirty="0">
                <a:latin typeface="Avenir Next LT Pro" panose="020B0504020202020204" pitchFamily="34" charset="0"/>
              </a:rPr>
              <a:t> = 120 nm, </a:t>
            </a:r>
            <a:r>
              <a:rPr lang="en-US" sz="2800" b="1" i="1" dirty="0">
                <a:latin typeface="Avenir Next LT Pro" panose="020B0504020202020204" pitchFamily="34" charset="0"/>
              </a:rPr>
              <a:t>d</a:t>
            </a:r>
            <a:r>
              <a:rPr lang="en-US" sz="2800" b="1" i="1" baseline="-25000" dirty="0">
                <a:latin typeface="Avenir Next LT Pro" panose="020B0504020202020204" pitchFamily="34" charset="0"/>
              </a:rPr>
              <a:t>l</a:t>
            </a:r>
            <a:r>
              <a:rPr lang="en-US" sz="2800" b="1" dirty="0">
                <a:latin typeface="Avenir Next LT Pro" panose="020B0504020202020204" pitchFamily="34" charset="0"/>
              </a:rPr>
              <a:t> = 160 nm)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E7D91-3FA7-4C8E-ACCD-A364F1030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911" y="1516765"/>
            <a:ext cx="5653641" cy="46012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4970EC-4834-4721-9D68-32E14BA4B3C8}"/>
              </a:ext>
            </a:extLst>
          </p:cNvPr>
          <p:cNvSpPr txBox="1"/>
          <p:nvPr/>
        </p:nvSpPr>
        <p:spPr>
          <a:xfrm>
            <a:off x="1810869" y="1012399"/>
            <a:ext cx="857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 Light" panose="020B0304020202020204" pitchFamily="34" charset="0"/>
              </a:rPr>
              <a:t>Sensitivity</a:t>
            </a:r>
            <a:endParaRPr lang="en-SG" sz="2800" b="1" dirty="0">
              <a:latin typeface="Avenir Next LT Pro Light" panose="020B03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353D75-5EEB-4660-B22C-855E7CA9BCB5}"/>
              </a:ext>
            </a:extLst>
          </p:cNvPr>
          <p:cNvCxnSpPr/>
          <p:nvPr/>
        </p:nvCxnSpPr>
        <p:spPr>
          <a:xfrm>
            <a:off x="4166647" y="2507530"/>
            <a:ext cx="435518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BA43E0-2829-47E4-834B-3FAA356BC7E4}"/>
              </a:ext>
            </a:extLst>
          </p:cNvPr>
          <p:cNvCxnSpPr/>
          <p:nvPr/>
        </p:nvCxnSpPr>
        <p:spPr>
          <a:xfrm>
            <a:off x="4166647" y="3178404"/>
            <a:ext cx="435518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BE4640-47D6-4570-B4F2-9DDEB34F844A}"/>
              </a:ext>
            </a:extLst>
          </p:cNvPr>
          <p:cNvCxnSpPr/>
          <p:nvPr/>
        </p:nvCxnSpPr>
        <p:spPr>
          <a:xfrm>
            <a:off x="4166647" y="3849277"/>
            <a:ext cx="435518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1C78BA-089C-42B7-8D3F-022EDA0D7839}"/>
              </a:ext>
            </a:extLst>
          </p:cNvPr>
          <p:cNvCxnSpPr/>
          <p:nvPr/>
        </p:nvCxnSpPr>
        <p:spPr>
          <a:xfrm>
            <a:off x="4166647" y="5123465"/>
            <a:ext cx="435518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ABF191-E52B-4C8B-BFC7-47208E8F9BF6}"/>
              </a:ext>
            </a:extLst>
          </p:cNvPr>
          <p:cNvSpPr/>
          <p:nvPr/>
        </p:nvSpPr>
        <p:spPr>
          <a:xfrm>
            <a:off x="8183880" y="2423160"/>
            <a:ext cx="34394" cy="80010"/>
          </a:xfrm>
          <a:custGeom>
            <a:avLst/>
            <a:gdLst>
              <a:gd name="connsiteX0" fmla="*/ 0 w 34394"/>
              <a:gd name="connsiteY0" fmla="*/ 0 h 80010"/>
              <a:gd name="connsiteX1" fmla="*/ 34290 w 34394"/>
              <a:gd name="connsiteY1" fmla="*/ 51435 h 80010"/>
              <a:gd name="connsiteX2" fmla="*/ 11430 w 34394"/>
              <a:gd name="connsiteY2" fmla="*/ 80010 h 80010"/>
              <a:gd name="connsiteX3" fmla="*/ 11430 w 34394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94" h="80010">
                <a:moveTo>
                  <a:pt x="0" y="0"/>
                </a:moveTo>
                <a:cubicBezTo>
                  <a:pt x="16192" y="19050"/>
                  <a:pt x="32385" y="38100"/>
                  <a:pt x="34290" y="51435"/>
                </a:cubicBezTo>
                <a:cubicBezTo>
                  <a:pt x="36195" y="64770"/>
                  <a:pt x="11430" y="80010"/>
                  <a:pt x="11430" y="80010"/>
                </a:cubicBezTo>
                <a:lnTo>
                  <a:pt x="11430" y="8001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1C8D4F9-6350-4B51-8EC3-E704AC0AEAEA}"/>
              </a:ext>
            </a:extLst>
          </p:cNvPr>
          <p:cNvSpPr/>
          <p:nvPr/>
        </p:nvSpPr>
        <p:spPr>
          <a:xfrm>
            <a:off x="8220075" y="3074670"/>
            <a:ext cx="34565" cy="102870"/>
          </a:xfrm>
          <a:custGeom>
            <a:avLst/>
            <a:gdLst>
              <a:gd name="connsiteX0" fmla="*/ 0 w 34565"/>
              <a:gd name="connsiteY0" fmla="*/ 0 h 102870"/>
              <a:gd name="connsiteX1" fmla="*/ 34290 w 34565"/>
              <a:gd name="connsiteY1" fmla="*/ 60960 h 102870"/>
              <a:gd name="connsiteX2" fmla="*/ 13335 w 34565"/>
              <a:gd name="connsiteY2" fmla="*/ 102870 h 10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65" h="102870">
                <a:moveTo>
                  <a:pt x="0" y="0"/>
                </a:moveTo>
                <a:cubicBezTo>
                  <a:pt x="16034" y="21907"/>
                  <a:pt x="32068" y="43815"/>
                  <a:pt x="34290" y="60960"/>
                </a:cubicBezTo>
                <a:cubicBezTo>
                  <a:pt x="36512" y="78105"/>
                  <a:pt x="24923" y="90487"/>
                  <a:pt x="13335" y="10287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A81763B-3FD3-4E2F-A669-5683B76C26C0}"/>
              </a:ext>
            </a:extLst>
          </p:cNvPr>
          <p:cNvSpPr/>
          <p:nvPr/>
        </p:nvSpPr>
        <p:spPr>
          <a:xfrm>
            <a:off x="8216265" y="3697605"/>
            <a:ext cx="49622" cy="152400"/>
          </a:xfrm>
          <a:custGeom>
            <a:avLst/>
            <a:gdLst>
              <a:gd name="connsiteX0" fmla="*/ 0 w 49622"/>
              <a:gd name="connsiteY0" fmla="*/ 0 h 152400"/>
              <a:gd name="connsiteX1" fmla="*/ 49530 w 49622"/>
              <a:gd name="connsiteY1" fmla="*/ 81915 h 152400"/>
              <a:gd name="connsiteX2" fmla="*/ 13335 w 49622"/>
              <a:gd name="connsiteY2" fmla="*/ 152400 h 152400"/>
              <a:gd name="connsiteX3" fmla="*/ 13335 w 49622"/>
              <a:gd name="connsiteY3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22" h="152400">
                <a:moveTo>
                  <a:pt x="0" y="0"/>
                </a:moveTo>
                <a:cubicBezTo>
                  <a:pt x="23654" y="28257"/>
                  <a:pt x="47308" y="56515"/>
                  <a:pt x="49530" y="81915"/>
                </a:cubicBezTo>
                <a:cubicBezTo>
                  <a:pt x="51752" y="107315"/>
                  <a:pt x="13335" y="152400"/>
                  <a:pt x="13335" y="152400"/>
                </a:cubicBezTo>
                <a:lnTo>
                  <a:pt x="13335" y="15240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7BC32B3-AFA2-4541-A9BE-AEDA9C207D7F}"/>
              </a:ext>
            </a:extLst>
          </p:cNvPr>
          <p:cNvSpPr/>
          <p:nvPr/>
        </p:nvSpPr>
        <p:spPr>
          <a:xfrm>
            <a:off x="8258175" y="5044440"/>
            <a:ext cx="26727" cy="78105"/>
          </a:xfrm>
          <a:custGeom>
            <a:avLst/>
            <a:gdLst>
              <a:gd name="connsiteX0" fmla="*/ 0 w 26727"/>
              <a:gd name="connsiteY0" fmla="*/ 0 h 78105"/>
              <a:gd name="connsiteX1" fmla="*/ 26670 w 26727"/>
              <a:gd name="connsiteY1" fmla="*/ 47625 h 78105"/>
              <a:gd name="connsiteX2" fmla="*/ 7620 w 26727"/>
              <a:gd name="connsiteY2" fmla="*/ 78105 h 78105"/>
              <a:gd name="connsiteX3" fmla="*/ 7620 w 26727"/>
              <a:gd name="connsiteY3" fmla="*/ 78105 h 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7" h="78105">
                <a:moveTo>
                  <a:pt x="0" y="0"/>
                </a:moveTo>
                <a:cubicBezTo>
                  <a:pt x="12700" y="17304"/>
                  <a:pt x="25400" y="34608"/>
                  <a:pt x="26670" y="47625"/>
                </a:cubicBezTo>
                <a:cubicBezTo>
                  <a:pt x="27940" y="60642"/>
                  <a:pt x="7620" y="78105"/>
                  <a:pt x="7620" y="78105"/>
                </a:cubicBezTo>
                <a:lnTo>
                  <a:pt x="7620" y="78105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61635A-32B9-4CAF-9389-78750F83246C}"/>
              </a:ext>
            </a:extLst>
          </p:cNvPr>
          <p:cNvSpPr txBox="1"/>
          <p:nvPr/>
        </p:nvSpPr>
        <p:spPr>
          <a:xfrm>
            <a:off x="8805292" y="4898826"/>
            <a:ext cx="120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venir Next LT Pro Light" panose="020B0304020202020204" pitchFamily="34" charset="0"/>
              </a:rPr>
              <a:t>Mode I</a:t>
            </a:r>
            <a:endParaRPr lang="en-SG" b="1" baseline="-25000" dirty="0">
              <a:latin typeface="Avenir Next LT Pro Light" panose="020B03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5CD2B9-9884-4D36-8CD6-D2A9171ED982}"/>
              </a:ext>
            </a:extLst>
          </p:cNvPr>
          <p:cNvSpPr txBox="1"/>
          <p:nvPr/>
        </p:nvSpPr>
        <p:spPr>
          <a:xfrm>
            <a:off x="8805292" y="3614539"/>
            <a:ext cx="120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venir Next LT Pro Light" panose="020B0304020202020204" pitchFamily="34" charset="0"/>
              </a:rPr>
              <a:t>Mode II</a:t>
            </a:r>
            <a:endParaRPr lang="en-SG" b="1" baseline="-25000" dirty="0">
              <a:latin typeface="Avenir Next LT Pro Light" panose="020B03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3DF13C-DF1C-4A35-B6A8-7416664AAF69}"/>
              </a:ext>
            </a:extLst>
          </p:cNvPr>
          <p:cNvSpPr txBox="1"/>
          <p:nvPr/>
        </p:nvSpPr>
        <p:spPr>
          <a:xfrm>
            <a:off x="8805292" y="2890004"/>
            <a:ext cx="120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venir Next LT Pro Light" panose="020B0304020202020204" pitchFamily="34" charset="0"/>
              </a:rPr>
              <a:t>Mode III</a:t>
            </a:r>
            <a:endParaRPr lang="en-SG" b="1" baseline="-25000" dirty="0">
              <a:latin typeface="Avenir Next LT Pro Light" panose="020B03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93E4F3-57CB-4137-8DDA-8CDCED675C33}"/>
              </a:ext>
            </a:extLst>
          </p:cNvPr>
          <p:cNvSpPr txBox="1"/>
          <p:nvPr/>
        </p:nvSpPr>
        <p:spPr>
          <a:xfrm>
            <a:off x="8805292" y="2291234"/>
            <a:ext cx="120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venir Next LT Pro Light" panose="020B0304020202020204" pitchFamily="34" charset="0"/>
              </a:rPr>
              <a:t>Mode IV</a:t>
            </a:r>
            <a:endParaRPr lang="en-SG" b="1" baseline="-250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28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Sensor Benchmarks (</a:t>
            </a:r>
            <a:r>
              <a:rPr lang="en-US" sz="2800" b="1" i="1" dirty="0">
                <a:latin typeface="Avenir Next LT Pro" panose="020B0504020202020204" pitchFamily="34" charset="0"/>
              </a:rPr>
              <a:t>h</a:t>
            </a:r>
            <a:r>
              <a:rPr lang="en-US" sz="2800" b="1" dirty="0">
                <a:latin typeface="Avenir Next LT Pro" panose="020B0504020202020204" pitchFamily="34" charset="0"/>
              </a:rPr>
              <a:t> = 120 nm, </a:t>
            </a:r>
            <a:r>
              <a:rPr lang="en-US" sz="2800" b="1" i="1" dirty="0">
                <a:latin typeface="Avenir Next LT Pro" panose="020B0504020202020204" pitchFamily="34" charset="0"/>
              </a:rPr>
              <a:t>d</a:t>
            </a:r>
            <a:r>
              <a:rPr lang="en-US" sz="2800" b="1" i="1" baseline="-25000" dirty="0">
                <a:latin typeface="Avenir Next LT Pro" panose="020B0504020202020204" pitchFamily="34" charset="0"/>
              </a:rPr>
              <a:t>l</a:t>
            </a:r>
            <a:r>
              <a:rPr lang="en-US" sz="2800" b="1" dirty="0">
                <a:latin typeface="Avenir Next LT Pro" panose="020B0504020202020204" pitchFamily="34" charset="0"/>
              </a:rPr>
              <a:t> = 160 nm)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335902" y="6459392"/>
            <a:ext cx="11520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Afzal, A. (2020). Molecular diagnostic technologies for COVID-19: Limitations and challenges. Retrieved from: </a:t>
            </a:r>
            <a:r>
              <a:rPr lang="en-US" sz="1050" dirty="0">
                <a:hlinkClick r:id="rId3"/>
              </a:rPr>
              <a:t>https://dx.doi.org/10.1016%2Fj.jare.2020.08.002</a:t>
            </a:r>
            <a:endParaRPr lang="en-US" sz="1050" dirty="0"/>
          </a:p>
          <a:p>
            <a:endParaRPr lang="en-SG" sz="10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917B59-E969-49F4-BAA0-21903225DE6F}"/>
              </a:ext>
            </a:extLst>
          </p:cNvPr>
          <p:cNvSpPr txBox="1"/>
          <p:nvPr/>
        </p:nvSpPr>
        <p:spPr>
          <a:xfrm>
            <a:off x="0" y="1900758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Next LT Pro Light" panose="020B0304020202020204" pitchFamily="34" charset="0"/>
              </a:rPr>
              <a:t>Measures the resolution and sensing potential of the sensor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D10A2A-82BE-4334-B421-D3470AE34EB0}"/>
                  </a:ext>
                </a:extLst>
              </p:cNvPr>
              <p:cNvSpPr txBox="1"/>
              <p:nvPr/>
            </p:nvSpPr>
            <p:spPr>
              <a:xfrm>
                <a:off x="3935506" y="3173185"/>
                <a:ext cx="4320988" cy="11542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𝐹𝑂𝑀</m:t>
                      </m:r>
                      <m:r>
                        <a:rPr lang="en-SG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SG" sz="4000" i="1" smtClean="0">
                              <a:solidFill>
                                <a:srgbClr val="2E2E2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2E2E2E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2E2E2E"/>
                              </a:solidFill>
                              <a:latin typeface="Cambria Math" panose="02040503050406030204" pitchFamily="18" charset="0"/>
                            </a:rPr>
                            <m:t>FWHM</m:t>
                          </m:r>
                        </m:den>
                      </m:f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D10A2A-82BE-4334-B421-D3470AE34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506" y="3173185"/>
                <a:ext cx="4320988" cy="11542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5A198A76-23CE-4252-B2B4-208B5D190CB7}"/>
              </a:ext>
            </a:extLst>
          </p:cNvPr>
          <p:cNvSpPr/>
          <p:nvPr/>
        </p:nvSpPr>
        <p:spPr>
          <a:xfrm>
            <a:off x="6321075" y="3134725"/>
            <a:ext cx="1298926" cy="6325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E4760B-81B0-44B0-9285-954A5F11AFA1}"/>
              </a:ext>
            </a:extLst>
          </p:cNvPr>
          <p:cNvSpPr txBox="1"/>
          <p:nvPr/>
        </p:nvSpPr>
        <p:spPr>
          <a:xfrm>
            <a:off x="8288594" y="3244334"/>
            <a:ext cx="14515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Sensitivity</a:t>
            </a:r>
            <a:endParaRPr lang="en-SG" baseline="-25000" dirty="0">
              <a:latin typeface="Avenir Next LT Pro Light" panose="020B03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B55BFA-E524-4FCE-BE49-BBA1DFBF6B3E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7620001" y="3450988"/>
            <a:ext cx="668593" cy="1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6848430-E4C5-446C-BFF0-10F7E4526E57}"/>
              </a:ext>
            </a:extLst>
          </p:cNvPr>
          <p:cNvSpPr/>
          <p:nvPr/>
        </p:nvSpPr>
        <p:spPr>
          <a:xfrm>
            <a:off x="6188095" y="3878877"/>
            <a:ext cx="1543793" cy="5420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24CA49-8E52-461D-894C-298D07A01F75}"/>
              </a:ext>
            </a:extLst>
          </p:cNvPr>
          <p:cNvCxnSpPr>
            <a:cxnSpLocks/>
          </p:cNvCxnSpPr>
          <p:nvPr/>
        </p:nvCxnSpPr>
        <p:spPr>
          <a:xfrm flipH="1" flipV="1">
            <a:off x="7731889" y="4142650"/>
            <a:ext cx="524605" cy="1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83BA155-868D-47F7-BCD8-780B6B804623}"/>
              </a:ext>
            </a:extLst>
          </p:cNvPr>
          <p:cNvSpPr txBox="1"/>
          <p:nvPr/>
        </p:nvSpPr>
        <p:spPr>
          <a:xfrm>
            <a:off x="8256494" y="3811848"/>
            <a:ext cx="194080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Full Width at Half Maximum</a:t>
            </a:r>
            <a:endParaRPr lang="en-SG" baseline="-25000" dirty="0">
              <a:latin typeface="Avenir Next LT Pro Light" panose="020B03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7B1352-FFE5-44D8-9668-5DF8A1737635}"/>
              </a:ext>
            </a:extLst>
          </p:cNvPr>
          <p:cNvSpPr txBox="1"/>
          <p:nvPr/>
        </p:nvSpPr>
        <p:spPr>
          <a:xfrm>
            <a:off x="1810869" y="1012399"/>
            <a:ext cx="857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 Light" panose="020B0304020202020204" pitchFamily="34" charset="0"/>
              </a:rPr>
              <a:t>Figure of Merit (FOM)</a:t>
            </a:r>
            <a:endParaRPr lang="en-SG" sz="2800" b="1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0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29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Sensor Benchmarks (</a:t>
            </a:r>
            <a:r>
              <a:rPr lang="en-US" sz="2800" b="1" i="1" dirty="0">
                <a:latin typeface="Avenir Next LT Pro" panose="020B0504020202020204" pitchFamily="34" charset="0"/>
              </a:rPr>
              <a:t>h</a:t>
            </a:r>
            <a:r>
              <a:rPr lang="en-US" sz="2800" b="1" dirty="0">
                <a:latin typeface="Avenir Next LT Pro" panose="020B0504020202020204" pitchFamily="34" charset="0"/>
              </a:rPr>
              <a:t> = 120 nm, </a:t>
            </a:r>
            <a:r>
              <a:rPr lang="en-US" sz="2800" b="1" i="1" dirty="0">
                <a:latin typeface="Avenir Next LT Pro" panose="020B0504020202020204" pitchFamily="34" charset="0"/>
              </a:rPr>
              <a:t>d</a:t>
            </a:r>
            <a:r>
              <a:rPr lang="en-US" sz="2800" b="1" i="1" baseline="-25000" dirty="0">
                <a:latin typeface="Avenir Next LT Pro" panose="020B0504020202020204" pitchFamily="34" charset="0"/>
              </a:rPr>
              <a:t>l</a:t>
            </a:r>
            <a:r>
              <a:rPr lang="en-US" sz="2800" b="1" dirty="0">
                <a:latin typeface="Avenir Next LT Pro" panose="020B0504020202020204" pitchFamily="34" charset="0"/>
              </a:rPr>
              <a:t> = 160 nm)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1868CF-1D53-48C1-B92E-54AA7FF8FAB6}"/>
              </a:ext>
            </a:extLst>
          </p:cNvPr>
          <p:cNvSpPr txBox="1"/>
          <p:nvPr/>
        </p:nvSpPr>
        <p:spPr>
          <a:xfrm>
            <a:off x="1810869" y="1012399"/>
            <a:ext cx="857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 Light" panose="020B0304020202020204" pitchFamily="34" charset="0"/>
              </a:rPr>
              <a:t>Figure of Merit (FOM)</a:t>
            </a:r>
            <a:endParaRPr lang="en-SG" sz="2800" b="1" dirty="0">
              <a:latin typeface="Avenir Next LT Pro Light" panose="020B03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687C30-F6DF-44C1-9062-0DC0E50CE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07" y="1546198"/>
            <a:ext cx="7398978" cy="458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30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Analysis of the Benchmarks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2DBE8-1B4E-48C0-82C3-B7EC004A1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02533"/>
            <a:ext cx="6356922" cy="37216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FED40-28DD-47DA-A3B4-3ECA6306BFA3}"/>
              </a:ext>
            </a:extLst>
          </p:cNvPr>
          <p:cNvSpPr txBox="1"/>
          <p:nvPr/>
        </p:nvSpPr>
        <p:spPr>
          <a:xfrm>
            <a:off x="335902" y="2521617"/>
            <a:ext cx="50000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latin typeface="Avenir Next LT Pro Light" panose="020B0304020202020204" pitchFamily="34" charset="0"/>
              </a:rPr>
              <a:t>Sensitivity: 229.46 nm/RIU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Avenir Next LT Pro Light" panose="020B0304020202020204" pitchFamily="34" charset="0"/>
              </a:rPr>
              <a:t>FOM: 59.04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Avenir Next LT Pro Light" panose="020B0304020202020204" pitchFamily="34" charset="0"/>
              </a:rPr>
              <a:t>Mode II is the best performing mode out of all the modes</a:t>
            </a:r>
          </a:p>
        </p:txBody>
      </p:sp>
    </p:spTree>
    <p:extLst>
      <p:ext uri="{BB962C8B-B14F-4D97-AF65-F5344CB8AC3E}">
        <p14:creationId xmlns:p14="http://schemas.microsoft.com/office/powerpoint/2010/main" val="15598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31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Analysis of the Benchmarks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157971" y="6459392"/>
            <a:ext cx="1221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00" dirty="0"/>
              <a:t>Lee, K., Huang, J., Chang, J., Wu, S., </a:t>
            </a:r>
            <a:r>
              <a:rPr lang="en-SG" sz="1000" dirty="0" err="1"/>
              <a:t>Weia</a:t>
            </a:r>
            <a:r>
              <a:rPr lang="en-SG" sz="1000" dirty="0"/>
              <a:t>, P. (2015). Ultrasensitive Biosensors Using Enhanced Fano Resonances in Capped Gold </a:t>
            </a:r>
            <a:r>
              <a:rPr lang="en-SG" sz="1000" dirty="0" err="1"/>
              <a:t>Nanoslit</a:t>
            </a:r>
            <a:r>
              <a:rPr lang="en-SG" sz="1000" dirty="0"/>
              <a:t> Arrays. Retrieved from: </a:t>
            </a:r>
            <a:r>
              <a:rPr lang="en-SG" sz="1000" dirty="0">
                <a:hlinkClick r:id="rId3"/>
              </a:rPr>
              <a:t>https://dx.doi.org/10.1038%2Fsrep08547</a:t>
            </a:r>
            <a:endParaRPr lang="en-SG" sz="1000" dirty="0"/>
          </a:p>
          <a:p>
            <a:r>
              <a:rPr lang="en-SG" sz="1000" dirty="0"/>
              <a:t>Li, N., Xu, Z., Dong, Y., Hu, T., Zhong, Q., &amp; Fu, Y. et al. (2020). Large-area </a:t>
            </a:r>
            <a:r>
              <a:rPr lang="en-SG" sz="1000" dirty="0" err="1"/>
              <a:t>metasurface</a:t>
            </a:r>
            <a:r>
              <a:rPr lang="en-SG" sz="1000" dirty="0"/>
              <a:t> on CMOS-compatible fabrication platform: driving flat optics from lab to fab. From: </a:t>
            </a:r>
            <a:r>
              <a:rPr lang="en-SG" sz="1000" dirty="0">
                <a:hlinkClick r:id="rId4"/>
              </a:rPr>
              <a:t>https://doi.org/10.1515/nanoph-2020-0063</a:t>
            </a:r>
            <a:endParaRPr lang="en-SG" sz="1000" dirty="0"/>
          </a:p>
          <a:p>
            <a:endParaRPr lang="en-SG" sz="1000" dirty="0"/>
          </a:p>
          <a:p>
            <a:endParaRPr lang="en-SG" sz="1000" dirty="0"/>
          </a:p>
          <a:p>
            <a:endParaRPr lang="en-SG" sz="1000" dirty="0"/>
          </a:p>
          <a:p>
            <a:endParaRPr lang="en-SG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2DBE8-1B4E-48C0-82C3-B7EC004A1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602533"/>
            <a:ext cx="6356922" cy="37216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FED40-28DD-47DA-A3B4-3ECA6306BFA3}"/>
              </a:ext>
            </a:extLst>
          </p:cNvPr>
          <p:cNvSpPr txBox="1"/>
          <p:nvPr/>
        </p:nvSpPr>
        <p:spPr>
          <a:xfrm>
            <a:off x="157971" y="1713135"/>
            <a:ext cx="50000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latin typeface="Avenir Next LT Pro Light" panose="020B0304020202020204" pitchFamily="34" charset="0"/>
              </a:rPr>
              <a:t>Other </a:t>
            </a:r>
            <a:r>
              <a:rPr lang="en-US" sz="2800" dirty="0" err="1">
                <a:latin typeface="Avenir Next LT Pro Light" panose="020B0304020202020204" pitchFamily="34" charset="0"/>
              </a:rPr>
              <a:t>metasurface</a:t>
            </a:r>
            <a:r>
              <a:rPr lang="en-US" sz="2800" dirty="0">
                <a:latin typeface="Avenir Next LT Pro Light" panose="020B0304020202020204" pitchFamily="34" charset="0"/>
              </a:rPr>
              <a:t> sensors have reached sensitivity up to 962 nm/RIU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Avenir Next LT Pro Light" panose="020B0304020202020204" pitchFamily="34" charset="0"/>
              </a:rPr>
              <a:t>Lower performance than other new sensors, but Si wafers cheaper and more efficient to manufacture (Si CMOS)</a:t>
            </a:r>
          </a:p>
        </p:txBody>
      </p:sp>
    </p:spTree>
    <p:extLst>
      <p:ext uri="{BB962C8B-B14F-4D97-AF65-F5344CB8AC3E}">
        <p14:creationId xmlns:p14="http://schemas.microsoft.com/office/powerpoint/2010/main" val="104215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32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Overall Analysis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2FED40-28DD-47DA-A3B4-3ECA6306BFA3}"/>
              </a:ext>
            </a:extLst>
          </p:cNvPr>
          <p:cNvSpPr txBox="1"/>
          <p:nvPr/>
        </p:nvSpPr>
        <p:spPr>
          <a:xfrm>
            <a:off x="0" y="227483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Next LT Pro Light" panose="020B0304020202020204" pitchFamily="34" charset="0"/>
              </a:rPr>
              <a:t>My research discovered sensor with </a:t>
            </a:r>
            <a:r>
              <a:rPr lang="en-US" sz="3600" i="1" dirty="0">
                <a:latin typeface="Avenir Next LT Pro Light" panose="020B0304020202020204" pitchFamily="34" charset="0"/>
              </a:rPr>
              <a:t>d</a:t>
            </a:r>
            <a:r>
              <a:rPr lang="en-US" sz="3600" i="1" baseline="-25000" dirty="0">
                <a:latin typeface="Avenir Next LT Pro Light" panose="020B0304020202020204" pitchFamily="34" charset="0"/>
              </a:rPr>
              <a:t>l</a:t>
            </a:r>
            <a:r>
              <a:rPr lang="en-US" sz="3600" dirty="0">
                <a:latin typeface="Avenir Next LT Pro Light" panose="020B0304020202020204" pitchFamily="34" charset="0"/>
              </a:rPr>
              <a:t>=160 nm and </a:t>
            </a:r>
            <a:r>
              <a:rPr lang="en-US" sz="3600" i="1" dirty="0">
                <a:latin typeface="Avenir Next LT Pro Light" panose="020B0304020202020204" pitchFamily="34" charset="0"/>
              </a:rPr>
              <a:t>h</a:t>
            </a:r>
            <a:r>
              <a:rPr lang="en-US" sz="3600" dirty="0">
                <a:latin typeface="Avenir Next LT Pro Light" panose="020B0304020202020204" pitchFamily="34" charset="0"/>
              </a:rPr>
              <a:t>=120 nm, working on wavelengths of mode II, was the best performing sensor, with high sensitivity and </a:t>
            </a:r>
          </a:p>
          <a:p>
            <a:pPr algn="ctr"/>
            <a:r>
              <a:rPr lang="en-US" sz="3600" dirty="0">
                <a:latin typeface="Avenir Next LT Pro Light" panose="020B0304020202020204" pitchFamily="34" charset="0"/>
              </a:rPr>
              <a:t>Figure of Merit </a:t>
            </a:r>
          </a:p>
        </p:txBody>
      </p:sp>
    </p:spTree>
    <p:extLst>
      <p:ext uri="{BB962C8B-B14F-4D97-AF65-F5344CB8AC3E}">
        <p14:creationId xmlns:p14="http://schemas.microsoft.com/office/powerpoint/2010/main" val="279008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6F9B4A-CE55-46B8-95CE-864DA489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5ABAB-1F0F-4FAD-B9EB-DC2D8C802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05" b="2514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BAC69-95DD-4D8C-AE2D-4D749A0FA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05" b="25145"/>
          <a:stretch/>
        </p:blipFill>
        <p:spPr>
          <a:xfrm>
            <a:off x="1" y="-9823"/>
            <a:ext cx="12192000" cy="68579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75D522-79DC-4990-A056-A40C1BA02A2C}"/>
              </a:ext>
            </a:extLst>
          </p:cNvPr>
          <p:cNvSpPr txBox="1">
            <a:spLocks/>
          </p:cNvSpPr>
          <p:nvPr/>
        </p:nvSpPr>
        <p:spPr>
          <a:xfrm>
            <a:off x="1431986" y="990599"/>
            <a:ext cx="10159380" cy="48490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rgbClr val="FFFFFF"/>
                </a:solidFill>
              </a:rPr>
              <a:t>Future works</a:t>
            </a:r>
            <a:endParaRPr lang="en-SG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0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33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Future works</a:t>
            </a:r>
            <a:endParaRPr lang="en-SG" sz="2800" b="1" baseline="-25000" dirty="0"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A4E07-C7B1-45EB-812D-1DE6BCAB0466}"/>
              </a:ext>
            </a:extLst>
          </p:cNvPr>
          <p:cNvSpPr txBox="1"/>
          <p:nvPr/>
        </p:nvSpPr>
        <p:spPr>
          <a:xfrm>
            <a:off x="72180" y="2219058"/>
            <a:ext cx="12066494" cy="253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3600" dirty="0">
                <a:effectLst/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 of the sensor with the abovementioned dimensions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3600" dirty="0">
                <a:effectLst/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Verification of the structure model by real experiment if possible</a:t>
            </a:r>
          </a:p>
        </p:txBody>
      </p:sp>
    </p:spTree>
    <p:extLst>
      <p:ext uri="{BB962C8B-B14F-4D97-AF65-F5344CB8AC3E}">
        <p14:creationId xmlns:p14="http://schemas.microsoft.com/office/powerpoint/2010/main" val="36762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1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2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2B8243-75E6-4C85-9A4E-49A8EA1DE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05" b="2514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33" name="Rectangle 2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CD91C1-AD70-4886-B9A4-5E57CAFAC147}"/>
              </a:ext>
            </a:extLst>
          </p:cNvPr>
          <p:cNvSpPr txBox="1">
            <a:spLocks/>
          </p:cNvSpPr>
          <p:nvPr/>
        </p:nvSpPr>
        <p:spPr>
          <a:xfrm>
            <a:off x="0" y="6165862"/>
            <a:ext cx="10696574" cy="7709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7200" b="1" dirty="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114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44711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Methods of Virus Detection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19EBDC-6A89-4FAC-B00D-C3128649123A}"/>
              </a:ext>
            </a:extLst>
          </p:cNvPr>
          <p:cNvSpPr txBox="1"/>
          <p:nvPr/>
        </p:nvSpPr>
        <p:spPr>
          <a:xfrm>
            <a:off x="1810869" y="1165057"/>
            <a:ext cx="857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 Light" panose="020B0304020202020204" pitchFamily="34" charset="0"/>
              </a:rPr>
              <a:t>Reverse Transcription – Polymerase Chain Reaction</a:t>
            </a:r>
            <a:endParaRPr lang="en-SG" sz="2800" b="1" dirty="0">
              <a:latin typeface="Avenir Next LT Pro Light" panose="020B03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B8D3B6-377B-4D9E-B70C-89A2319C1951}"/>
              </a:ext>
            </a:extLst>
          </p:cNvPr>
          <p:cNvSpPr/>
          <p:nvPr/>
        </p:nvSpPr>
        <p:spPr>
          <a:xfrm>
            <a:off x="1066800" y="2941073"/>
            <a:ext cx="10067365" cy="1165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335902" y="6459392"/>
            <a:ext cx="11520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Afzal, A. (2020). Molecular diagnostic technologies for COVID-19: Limitations and challenges. Retrieved from: </a:t>
            </a:r>
            <a:r>
              <a:rPr lang="en-US" sz="1050" dirty="0">
                <a:hlinkClick r:id="rId3"/>
              </a:rPr>
              <a:t>https://dx.doi.org/10.1016%2Fj.jare.2020.08.002</a:t>
            </a:r>
            <a:endParaRPr lang="en-US" sz="1050" dirty="0"/>
          </a:p>
          <a:p>
            <a:endParaRPr lang="en-SG" sz="10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B09C61-A16A-46AD-AC95-84D168444D0A}"/>
              </a:ext>
            </a:extLst>
          </p:cNvPr>
          <p:cNvSpPr/>
          <p:nvPr/>
        </p:nvSpPr>
        <p:spPr>
          <a:xfrm>
            <a:off x="1425388" y="3057614"/>
            <a:ext cx="268941" cy="546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65541C-FDF5-40CF-8780-131091DDFD3A}"/>
              </a:ext>
            </a:extLst>
          </p:cNvPr>
          <p:cNvSpPr/>
          <p:nvPr/>
        </p:nvSpPr>
        <p:spPr>
          <a:xfrm>
            <a:off x="2030506" y="3057613"/>
            <a:ext cx="268941" cy="5468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C1BD62-7164-4B1B-9677-0484F93DA401}"/>
              </a:ext>
            </a:extLst>
          </p:cNvPr>
          <p:cNvSpPr/>
          <p:nvPr/>
        </p:nvSpPr>
        <p:spPr>
          <a:xfrm>
            <a:off x="2635623" y="3057613"/>
            <a:ext cx="268941" cy="5468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EC010-BEBC-494C-A775-540A942C4134}"/>
              </a:ext>
            </a:extLst>
          </p:cNvPr>
          <p:cNvSpPr/>
          <p:nvPr/>
        </p:nvSpPr>
        <p:spPr>
          <a:xfrm>
            <a:off x="3240740" y="3057613"/>
            <a:ext cx="268941" cy="5468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47080B-FDFE-462B-B987-4C9C57A6C9EF}"/>
              </a:ext>
            </a:extLst>
          </p:cNvPr>
          <p:cNvSpPr/>
          <p:nvPr/>
        </p:nvSpPr>
        <p:spPr>
          <a:xfrm>
            <a:off x="3841373" y="3048955"/>
            <a:ext cx="268941" cy="5468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F475A5-8EA1-4B4B-A296-2F261C25641D}"/>
              </a:ext>
            </a:extLst>
          </p:cNvPr>
          <p:cNvSpPr/>
          <p:nvPr/>
        </p:nvSpPr>
        <p:spPr>
          <a:xfrm>
            <a:off x="4446487" y="3057613"/>
            <a:ext cx="268941" cy="546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9706DE-0365-4CC5-8646-349928C615EF}"/>
              </a:ext>
            </a:extLst>
          </p:cNvPr>
          <p:cNvSpPr/>
          <p:nvPr/>
        </p:nvSpPr>
        <p:spPr>
          <a:xfrm>
            <a:off x="5053847" y="3048954"/>
            <a:ext cx="268941" cy="5468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20DE1C-5588-49C0-97FA-B8377E862CBD}"/>
              </a:ext>
            </a:extLst>
          </p:cNvPr>
          <p:cNvSpPr/>
          <p:nvPr/>
        </p:nvSpPr>
        <p:spPr>
          <a:xfrm>
            <a:off x="5652234" y="3048954"/>
            <a:ext cx="268941" cy="5468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1C6050-3CF7-4127-BA7F-B4A155C82FDD}"/>
              </a:ext>
            </a:extLst>
          </p:cNvPr>
          <p:cNvSpPr/>
          <p:nvPr/>
        </p:nvSpPr>
        <p:spPr>
          <a:xfrm>
            <a:off x="6257358" y="3057610"/>
            <a:ext cx="268941" cy="546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CD23D7-2D65-46CA-93D1-376FFC6FC144}"/>
              </a:ext>
            </a:extLst>
          </p:cNvPr>
          <p:cNvSpPr/>
          <p:nvPr/>
        </p:nvSpPr>
        <p:spPr>
          <a:xfrm>
            <a:off x="6866951" y="3057610"/>
            <a:ext cx="268941" cy="5468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9F24F7-DAEE-4716-B3F9-773987ADF403}"/>
              </a:ext>
            </a:extLst>
          </p:cNvPr>
          <p:cNvSpPr/>
          <p:nvPr/>
        </p:nvSpPr>
        <p:spPr>
          <a:xfrm>
            <a:off x="7478785" y="3057610"/>
            <a:ext cx="268941" cy="5468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F9F815-89D9-452F-9120-63A74B122658}"/>
              </a:ext>
            </a:extLst>
          </p:cNvPr>
          <p:cNvSpPr/>
          <p:nvPr/>
        </p:nvSpPr>
        <p:spPr>
          <a:xfrm>
            <a:off x="8081652" y="3057610"/>
            <a:ext cx="268941" cy="5468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8E32E3-49DB-4803-ABDC-2E495768873D}"/>
              </a:ext>
            </a:extLst>
          </p:cNvPr>
          <p:cNvSpPr/>
          <p:nvPr/>
        </p:nvSpPr>
        <p:spPr>
          <a:xfrm>
            <a:off x="8649059" y="3057610"/>
            <a:ext cx="268941" cy="5468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8559DE-E52C-407D-84DE-7331B4AF1599}"/>
              </a:ext>
            </a:extLst>
          </p:cNvPr>
          <p:cNvSpPr/>
          <p:nvPr/>
        </p:nvSpPr>
        <p:spPr>
          <a:xfrm>
            <a:off x="9241478" y="3057610"/>
            <a:ext cx="268941" cy="546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F47BB9-CA8B-41A2-B38F-8535EE923557}"/>
              </a:ext>
            </a:extLst>
          </p:cNvPr>
          <p:cNvSpPr/>
          <p:nvPr/>
        </p:nvSpPr>
        <p:spPr>
          <a:xfrm>
            <a:off x="9833897" y="3044476"/>
            <a:ext cx="268941" cy="5468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207E3F-1429-406E-AB5C-50A6DC046BEA}"/>
              </a:ext>
            </a:extLst>
          </p:cNvPr>
          <p:cNvSpPr/>
          <p:nvPr/>
        </p:nvSpPr>
        <p:spPr>
          <a:xfrm>
            <a:off x="10436764" y="3051046"/>
            <a:ext cx="268941" cy="5468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568A56-0204-4372-946C-D06B7EC1C245}"/>
              </a:ext>
            </a:extLst>
          </p:cNvPr>
          <p:cNvGrpSpPr/>
          <p:nvPr/>
        </p:nvGrpSpPr>
        <p:grpSpPr>
          <a:xfrm flipH="1" flipV="1">
            <a:off x="996616" y="3589858"/>
            <a:ext cx="10067365" cy="663388"/>
            <a:chOff x="1062317" y="3462602"/>
            <a:chExt cx="10067365" cy="6633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E3C47D2-AA88-423E-B4EE-B85FFCE4F78E}"/>
                </a:ext>
              </a:extLst>
            </p:cNvPr>
            <p:cNvSpPr/>
            <p:nvPr/>
          </p:nvSpPr>
          <p:spPr>
            <a:xfrm flipV="1">
              <a:off x="1062317" y="3462602"/>
              <a:ext cx="10067365" cy="1165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BEDEB2-8082-4B67-97EB-3490AB90DA5F}"/>
                </a:ext>
              </a:extLst>
            </p:cNvPr>
            <p:cNvSpPr/>
            <p:nvPr/>
          </p:nvSpPr>
          <p:spPr>
            <a:xfrm flipV="1">
              <a:off x="1420905" y="3579143"/>
              <a:ext cx="268941" cy="5468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98939A-D897-4597-8E03-AF8D6763501D}"/>
                </a:ext>
              </a:extLst>
            </p:cNvPr>
            <p:cNvSpPr/>
            <p:nvPr/>
          </p:nvSpPr>
          <p:spPr>
            <a:xfrm flipV="1">
              <a:off x="2026023" y="3579142"/>
              <a:ext cx="268941" cy="546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DA54F89-44B1-4FA9-84B1-AD17C98CDCCA}"/>
                </a:ext>
              </a:extLst>
            </p:cNvPr>
            <p:cNvSpPr/>
            <p:nvPr/>
          </p:nvSpPr>
          <p:spPr>
            <a:xfrm flipV="1">
              <a:off x="2631140" y="3579142"/>
              <a:ext cx="268941" cy="5468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A6D3F6-60AD-4102-BDA0-00180979019B}"/>
                </a:ext>
              </a:extLst>
            </p:cNvPr>
            <p:cNvSpPr/>
            <p:nvPr/>
          </p:nvSpPr>
          <p:spPr>
            <a:xfrm flipV="1">
              <a:off x="3236257" y="3579142"/>
              <a:ext cx="268941" cy="546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F91A714-E52C-4944-B171-8B00D04DF54A}"/>
                </a:ext>
              </a:extLst>
            </p:cNvPr>
            <p:cNvSpPr/>
            <p:nvPr/>
          </p:nvSpPr>
          <p:spPr>
            <a:xfrm flipV="1">
              <a:off x="3836890" y="3570484"/>
              <a:ext cx="268941" cy="5468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7F9A8A-251D-4B1A-B383-C7FDEB3F80B6}"/>
                </a:ext>
              </a:extLst>
            </p:cNvPr>
            <p:cNvSpPr/>
            <p:nvPr/>
          </p:nvSpPr>
          <p:spPr>
            <a:xfrm flipV="1">
              <a:off x="4442004" y="3579142"/>
              <a:ext cx="268941" cy="5468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D7C369F-482A-4D49-A08D-1E7428D072C5}"/>
                </a:ext>
              </a:extLst>
            </p:cNvPr>
            <p:cNvSpPr/>
            <p:nvPr/>
          </p:nvSpPr>
          <p:spPr>
            <a:xfrm flipV="1">
              <a:off x="5049364" y="3570483"/>
              <a:ext cx="268941" cy="5468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EF71343-52F9-417E-9E7F-F2A10A57114F}"/>
                </a:ext>
              </a:extLst>
            </p:cNvPr>
            <p:cNvSpPr/>
            <p:nvPr/>
          </p:nvSpPr>
          <p:spPr>
            <a:xfrm flipV="1">
              <a:off x="5647751" y="3570483"/>
              <a:ext cx="268941" cy="5468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2FF8DEA-0F11-4A0E-A8AB-7469BF3A6BCF}"/>
                </a:ext>
              </a:extLst>
            </p:cNvPr>
            <p:cNvSpPr/>
            <p:nvPr/>
          </p:nvSpPr>
          <p:spPr>
            <a:xfrm flipV="1">
              <a:off x="6252875" y="3579139"/>
              <a:ext cx="268941" cy="5468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4564E1D-323C-469D-B614-25FD240FEC35}"/>
                </a:ext>
              </a:extLst>
            </p:cNvPr>
            <p:cNvSpPr/>
            <p:nvPr/>
          </p:nvSpPr>
          <p:spPr>
            <a:xfrm flipV="1">
              <a:off x="6862468" y="3579139"/>
              <a:ext cx="268941" cy="546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0FBEBD8-6CDC-4E92-9E56-2A74AD562BB7}"/>
                </a:ext>
              </a:extLst>
            </p:cNvPr>
            <p:cNvSpPr/>
            <p:nvPr/>
          </p:nvSpPr>
          <p:spPr>
            <a:xfrm flipV="1">
              <a:off x="7474302" y="3579139"/>
              <a:ext cx="268941" cy="5468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357265-329B-40E1-8CB4-99CB10638064}"/>
                </a:ext>
              </a:extLst>
            </p:cNvPr>
            <p:cNvSpPr/>
            <p:nvPr/>
          </p:nvSpPr>
          <p:spPr>
            <a:xfrm flipV="1">
              <a:off x="8077169" y="3579139"/>
              <a:ext cx="268941" cy="546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DC11353-3D73-4A65-960F-D617193BF80C}"/>
                </a:ext>
              </a:extLst>
            </p:cNvPr>
            <p:cNvSpPr/>
            <p:nvPr/>
          </p:nvSpPr>
          <p:spPr>
            <a:xfrm flipV="1">
              <a:off x="8644576" y="3579139"/>
              <a:ext cx="268941" cy="5468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99408A5-E461-4DE4-A2A9-1CD07386CE46}"/>
                </a:ext>
              </a:extLst>
            </p:cNvPr>
            <p:cNvSpPr/>
            <p:nvPr/>
          </p:nvSpPr>
          <p:spPr>
            <a:xfrm flipV="1">
              <a:off x="9236995" y="3579139"/>
              <a:ext cx="268941" cy="5468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C6ABE52-94EF-4237-9F96-D189AD932392}"/>
                </a:ext>
              </a:extLst>
            </p:cNvPr>
            <p:cNvSpPr/>
            <p:nvPr/>
          </p:nvSpPr>
          <p:spPr>
            <a:xfrm flipV="1">
              <a:off x="9829414" y="3566005"/>
              <a:ext cx="268941" cy="5468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CF60B9A-C80A-4194-AC52-1BB8644CFE57}"/>
                </a:ext>
              </a:extLst>
            </p:cNvPr>
            <p:cNvSpPr/>
            <p:nvPr/>
          </p:nvSpPr>
          <p:spPr>
            <a:xfrm flipV="1">
              <a:off x="10432281" y="3572575"/>
              <a:ext cx="268941" cy="5468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179FE675-F860-48C7-AE62-ED6968411964}"/>
              </a:ext>
            </a:extLst>
          </p:cNvPr>
          <p:cNvSpPr txBox="1"/>
          <p:nvPr/>
        </p:nvSpPr>
        <p:spPr>
          <a:xfrm>
            <a:off x="1310010" y="2865012"/>
            <a:ext cx="4648882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latin typeface="Avenir Next LT Pro" panose="020B0504020202020204" pitchFamily="34" charset="0"/>
              </a:rPr>
              <a:t>False </a:t>
            </a:r>
          </a:p>
          <a:p>
            <a:pPr algn="ctr"/>
            <a:r>
              <a:rPr lang="en-US" sz="4600" dirty="0">
                <a:latin typeface="Avenir Next LT Pro" panose="020B0504020202020204" pitchFamily="34" charset="0"/>
              </a:rPr>
              <a:t>Results</a:t>
            </a:r>
            <a:endParaRPr lang="en-SG" sz="4600" dirty="0">
              <a:latin typeface="Avenir Next LT Pro" panose="020B05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42F9EA-9214-4A2B-8CBD-F69CC5B40A63}"/>
              </a:ext>
            </a:extLst>
          </p:cNvPr>
          <p:cNvSpPr txBox="1"/>
          <p:nvPr/>
        </p:nvSpPr>
        <p:spPr>
          <a:xfrm>
            <a:off x="6324618" y="2818166"/>
            <a:ext cx="4648882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4 – 6 hours analysis time</a:t>
            </a:r>
            <a:endParaRPr lang="en-SG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2" grpId="0" animBg="1"/>
      <p:bldP spid="5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1F23B-F44A-49E3-A878-F955D79824F6}"/>
              </a:ext>
            </a:extLst>
          </p:cNvPr>
          <p:cNvSpPr txBox="1"/>
          <p:nvPr/>
        </p:nvSpPr>
        <p:spPr>
          <a:xfrm>
            <a:off x="116732" y="252919"/>
            <a:ext cx="11887200" cy="674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SG" sz="1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[1] Page, J. (2021).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Hunt for Covid-19 Origin, Patient Zero Points to Second Wuhan Market.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https://www.wsj.com/articles/in-hunt-for-covid-19-origin-patient-zero-points-to-second-wuhan-market-11614335404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[2] Adhanom, T. (2020).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 Director-General's opening remarks at the media briefing on COVID-19.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https://www.who.int/director-general/speeches/detail/who-director-general-s-opening-remarks-at-the-media-briefing-on-covid-19---11-march-2020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[3]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Ozili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P., Arun, T. (2020). </a:t>
            </a:r>
            <a:r>
              <a:rPr lang="en-SG" sz="1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Spillover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COVID-19: Impact on the Global Economy.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https://dx.doi.org/10.2139/ssrn.3562570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[4] Ritchie, H., Mathieu, E.,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Rodés-Guirao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L., Appel, C.,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Giattino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C., Ortiz-Ospina, E.,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Hasell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J., Macdonald, B.,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Beltekian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Roser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(2020).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Coronavirus Pandemic (COVID-19)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https://ourworldindata.org/coronavirus-data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[5] Mohapatra, R.,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Pintilie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L., Kandi, V., Sarangi, A., Das, D.,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Sahu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Perekhoda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recent challenges of highly contagious COVID-19, causing respiratory infections: Symptoms, diagnosis, transmission, possible vaccines, animal models, and immunotherapy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https://dx.doi.org/10.1111%2Fcbdd.13761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[6]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Jawerth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 (2020).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is the COVID-19 virus detected using real time RT–PCR?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https://www.iaea.org/bulletin/infectious-diseases/how-is-the-covid-19-virus-detected-using-real-time-rt-pcr#:~:text=This%20technique%20allows%20scientists%20to,detecting%20the%20COVID%2D19%20virus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[7] Afzal, A. (2020).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Molecular diagnostic technologies for COVID-19: Limitations and challenges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https://dx.doi.org/10.1016%2Fj.jare.2020.08.002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[8] GE Healthcare launches next generation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Biacore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(TM) molecular interaction analysis platform | GE News. (2016). Retrieved from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https://www.ge.com/news/press-releases/ge-healthcare-launches-next-generation-biacoretm-molecular-interaction-analysis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[9] Label-Free Silicon Chip based Biosensing – Omega Optics. Retrieved from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http://omegaoptics.com/technologies/label-free-silicon-chip-based-biosensing/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[10] Chen, H. T. (2016).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review of metasurfaces: physics and applications.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https://doi.org/10.1088/0034-4885/79/7/076401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[11]</a:t>
            </a:r>
            <a:r>
              <a:rPr lang="en-SG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Escobedo, C. (2013).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On-chip nanohole array based sensing: A review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http://dx.doi.org/10.1039/c3lc50107h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[12] Amina, M.,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Siddiquia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O.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Abutarbousha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Farhatb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Ramzanc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 (2021).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THz graphene </a:t>
            </a:r>
            <a:r>
              <a:rPr lang="en-SG" sz="1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metasurface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polarization selective virus sensing.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https://doi.org/10.1016/j.carbon.2021.02.051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[13] Liu, L., Li, T., Liu, Z., Fan, F., Yuan, H., &amp; Zhang, Z. et al. (2020).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Terahertz polarization sensing based on </a:t>
            </a:r>
            <a:r>
              <a:rPr lang="en-SG" sz="1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metasurface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microsensor display anti-proliferation of </a:t>
            </a:r>
            <a:r>
              <a:rPr lang="en-SG" sz="1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tumor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cells with aspirin.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Biomedical Optics Express.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https://doi.org/10.1364/boe.392056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[14] Li, Z., Zhu, Y., Hao, Y., Gao, M., Lu, M., Stein, A., Park, A., Hone, J., Lin, Q., Yu, N., (2019)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Hybrid Metasurface-Based Mid-Infrared Biosensor for Simultaneous Quantification and Identification of Monolayer Protein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https://doi.org/10.1021/acsphotonics.8b01470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[15]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Limonov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Rybin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Poddubny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Kivshar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Y. (2017).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Fano resonances in photonics.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http://dx.doi.org/10.1038/nphoton.2017.142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[16] Xu, R., Zhang, Z., Wieck, A.,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Jukam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(2020).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Terahertz Fano resonances induced by combining metamaterial modes of the same symmetry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from: 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https://doi.org/10.1364/OE.383713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[17]</a:t>
            </a:r>
            <a:r>
              <a:rPr lang="en-SG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Pathania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Shishodia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(2021).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Fano Resonance-Based Blood Plasma Monitoring and Sensing using Plasmonic </a:t>
            </a:r>
            <a:r>
              <a:rPr lang="en-SG" sz="1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Nanomatryoshka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https://dx.doi.org/10.1007%2Fs11468-020-01343-z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[18] Lee, K., Huang, J., Chang, J., Wu, S.,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Weia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(2015).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Ultrasensitive Biosensors Using Enhanced Fano Resonances in Capped Gold </a:t>
            </a:r>
            <a:r>
              <a:rPr lang="en-SG" sz="1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Nanoslit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Arrays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https://dx.doi.org/10.1038%2Fsrep08547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[19]</a:t>
            </a:r>
            <a:r>
              <a:rPr lang="en-SG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Hajebifard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Berini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(2017).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Fano resonances in plasmonic heptamer nano-hole arrays.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https://doi.org/10.1364/OE.25.018566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G" sz="1000" dirty="0"/>
          </a:p>
        </p:txBody>
      </p:sp>
    </p:spTree>
    <p:extLst>
      <p:ext uri="{BB962C8B-B14F-4D97-AF65-F5344CB8AC3E}">
        <p14:creationId xmlns:p14="http://schemas.microsoft.com/office/powerpoint/2010/main" val="3579005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1F23B-F44A-49E3-A878-F955D79824F6}"/>
              </a:ext>
            </a:extLst>
          </p:cNvPr>
          <p:cNvSpPr txBox="1"/>
          <p:nvPr/>
        </p:nvSpPr>
        <p:spPr>
          <a:xfrm>
            <a:off x="116732" y="252919"/>
            <a:ext cx="11887200" cy="3844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SG" sz="1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[20] Huang, T., Zeng, S., Zhao, X., Cheng, Z., Shum, P.  (2018)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Fano Resonance Enhanced Surface Plasmon Resonance Sensors Operating in Near-Infrared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https://doi.org/10.3390/photonics5030023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[21] Yang, L., Yu, S., Li, H., Zhao, T. (2021)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Multiple Fano resonances excitation on all-dielectric nanohole arrays metasurfaces.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https://doi.org/10.1364/OE.419941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[22]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Palik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(1985). Handbook of optical constants of solids. Orlando: Academic Press.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[23] Ansys Insight: Diverging Simulations. (2021). Retrieved from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https://forum.ansys.com/discussion/25566/ansys-insight-diverging-simulations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[24] Rumble, J. (2021). CRC HANDBOOK OF CHEMISTRY AND PHYSICS (102nd ed.). [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S.l.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]: CRC PRESS.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[25]</a:t>
            </a:r>
            <a:r>
              <a:rPr lang="en-SG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Zhang, S., Wong, C., Zeng, S., Bi, R., Tai, K., Dholakia, K., &amp; Olivo, M. (2020). </a:t>
            </a:r>
            <a:r>
              <a:rPr lang="en-SG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Metasurfaces for biomedical applications: imaging and sensing from a </a:t>
            </a:r>
            <a:r>
              <a:rPr lang="en-SG" sz="1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nanophotonics</a:t>
            </a:r>
            <a:r>
              <a:rPr lang="en-SG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perspective.</a:t>
            </a:r>
            <a:r>
              <a:rPr lang="en-SG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https://doi.org/10.1515/nanoph-2020-0373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[26]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Mi, Q., Sang, T., Pei, Y., Yang, C., Li, S., Wang, Y., Ma, B. (2021).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High-quality-factor dual-band Fano resonances induced by dual bound states in the continuum using a planar nanohole slab.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Retrieved from: 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https://doi.org/10.1186/s11671-021-03607-x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[27] Li, N., Xu, Z., Dong, Y., Hu, T., Zhong, Q., &amp; Fu, Y. et al. (2020).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Large-area </a:t>
            </a:r>
            <a:r>
              <a:rPr lang="en-SG" sz="1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metasurface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CMOS-compatible fabrication platform: driving flat optics from lab to fab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https://doi.org/10.1515/nanoph-2020-0063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[28] UCSB Science Line. (2014). Retrieved from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http://scienceline.ucsb.edu/getkey.php?key=4527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[29]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Barchiesi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D.,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Kessentini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S., Guillot, N., de la Chapelle, M., &amp; </a:t>
            </a:r>
            <a:r>
              <a:rPr lang="en-SG" sz="1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Grosges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T. (2013). </a:t>
            </a:r>
            <a:r>
              <a:rPr lang="en-SG" sz="1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Localized surface plasmon resonance in arrays of nano-gold cylinders: inverse problem and propagation of uncertainties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from: </a:t>
            </a:r>
            <a:r>
              <a:rPr lang="en-SG" sz="1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https://doi.org/10.1364/oe.21.002245</a:t>
            </a:r>
            <a:endParaRPr lang="en-SG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G" sz="1000" dirty="0"/>
          </a:p>
        </p:txBody>
      </p:sp>
    </p:spTree>
    <p:extLst>
      <p:ext uri="{BB962C8B-B14F-4D97-AF65-F5344CB8AC3E}">
        <p14:creationId xmlns:p14="http://schemas.microsoft.com/office/powerpoint/2010/main" val="3294472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Fano Resonance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335902" y="6459392"/>
            <a:ext cx="11520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dirty="0" err="1"/>
              <a:t>Limonov</a:t>
            </a:r>
            <a:r>
              <a:rPr lang="en-SG" sz="1050" dirty="0"/>
              <a:t>, M., </a:t>
            </a:r>
            <a:r>
              <a:rPr lang="en-SG" sz="1050" dirty="0" err="1"/>
              <a:t>Rybin</a:t>
            </a:r>
            <a:r>
              <a:rPr lang="en-SG" sz="1050" dirty="0"/>
              <a:t>, M., </a:t>
            </a:r>
            <a:r>
              <a:rPr lang="en-SG" sz="1050" dirty="0" err="1"/>
              <a:t>Poddubny</a:t>
            </a:r>
            <a:r>
              <a:rPr lang="en-SG" sz="1050" dirty="0"/>
              <a:t>, A., </a:t>
            </a:r>
            <a:r>
              <a:rPr lang="en-SG" sz="1050" dirty="0" err="1"/>
              <a:t>Kivshar</a:t>
            </a:r>
            <a:r>
              <a:rPr lang="en-SG" sz="1050" dirty="0"/>
              <a:t>, Y. (2017). Fano resonances in photonics. Retrieved from: </a:t>
            </a:r>
            <a:r>
              <a:rPr lang="en-SG" sz="1050" dirty="0">
                <a:hlinkClick r:id="rId3"/>
              </a:rPr>
              <a:t>http://dx.doi.org/10.1038/nphoton.2017.142</a:t>
            </a:r>
            <a:endParaRPr lang="en-SG" sz="1050" dirty="0"/>
          </a:p>
          <a:p>
            <a:endParaRPr lang="en-SG" sz="105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E3C66D4-0E90-45B5-B98F-F25BEC350FF2}"/>
              </a:ext>
            </a:extLst>
          </p:cNvPr>
          <p:cNvSpPr/>
          <p:nvPr/>
        </p:nvSpPr>
        <p:spPr>
          <a:xfrm>
            <a:off x="2115127" y="2241298"/>
            <a:ext cx="787824" cy="8024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E457664-9778-4D21-9D5E-0EE61232B9A3}"/>
              </a:ext>
            </a:extLst>
          </p:cNvPr>
          <p:cNvSpPr/>
          <p:nvPr/>
        </p:nvSpPr>
        <p:spPr>
          <a:xfrm>
            <a:off x="2115127" y="2242342"/>
            <a:ext cx="787824" cy="8024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C13A8E-2130-4255-AB38-1D3FDE58F532}"/>
              </a:ext>
            </a:extLst>
          </p:cNvPr>
          <p:cNvSpPr/>
          <p:nvPr/>
        </p:nvSpPr>
        <p:spPr>
          <a:xfrm>
            <a:off x="9289049" y="2240254"/>
            <a:ext cx="787824" cy="8024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0265EA-4ACE-4406-9C76-C38BEC0302B5}"/>
              </a:ext>
            </a:extLst>
          </p:cNvPr>
          <p:cNvSpPr/>
          <p:nvPr/>
        </p:nvSpPr>
        <p:spPr>
          <a:xfrm>
            <a:off x="9289049" y="2241298"/>
            <a:ext cx="787824" cy="8024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783CF5-A79F-4960-AAC8-CB1831DE96F6}"/>
              </a:ext>
            </a:extLst>
          </p:cNvPr>
          <p:cNvSpPr/>
          <p:nvPr/>
        </p:nvSpPr>
        <p:spPr>
          <a:xfrm>
            <a:off x="9289049" y="2239209"/>
            <a:ext cx="787824" cy="8024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F8D693-116C-41C4-A291-DB17D1F1629B}"/>
              </a:ext>
            </a:extLst>
          </p:cNvPr>
          <p:cNvSpPr/>
          <p:nvPr/>
        </p:nvSpPr>
        <p:spPr>
          <a:xfrm>
            <a:off x="2893807" y="2355918"/>
            <a:ext cx="6400800" cy="344569"/>
          </a:xfrm>
          <a:custGeom>
            <a:avLst/>
            <a:gdLst>
              <a:gd name="connsiteX0" fmla="*/ 0 w 6400800"/>
              <a:gd name="connsiteY0" fmla="*/ 279706 h 344569"/>
              <a:gd name="connsiteX1" fmla="*/ 666974 w 6400800"/>
              <a:gd name="connsiteY1" fmla="*/ 21522 h 344569"/>
              <a:gd name="connsiteX2" fmla="*/ 1269402 w 6400800"/>
              <a:gd name="connsiteY2" fmla="*/ 344251 h 344569"/>
              <a:gd name="connsiteX3" fmla="*/ 1925619 w 6400800"/>
              <a:gd name="connsiteY3" fmla="*/ 86068 h 344569"/>
              <a:gd name="connsiteX4" fmla="*/ 2431228 w 6400800"/>
              <a:gd name="connsiteY4" fmla="*/ 322736 h 344569"/>
              <a:gd name="connsiteX5" fmla="*/ 3162748 w 6400800"/>
              <a:gd name="connsiteY5" fmla="*/ 53795 h 344569"/>
              <a:gd name="connsiteX6" fmla="*/ 3861995 w 6400800"/>
              <a:gd name="connsiteY6" fmla="*/ 344251 h 344569"/>
              <a:gd name="connsiteX7" fmla="*/ 4550485 w 6400800"/>
              <a:gd name="connsiteY7" fmla="*/ 7 h 344569"/>
              <a:gd name="connsiteX8" fmla="*/ 5249732 w 6400800"/>
              <a:gd name="connsiteY8" fmla="*/ 333494 h 344569"/>
              <a:gd name="connsiteX9" fmla="*/ 5776857 w 6400800"/>
              <a:gd name="connsiteY9" fmla="*/ 43037 h 344569"/>
              <a:gd name="connsiteX10" fmla="*/ 6400800 w 6400800"/>
              <a:gd name="connsiteY10" fmla="*/ 258190 h 34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00800" h="344569">
                <a:moveTo>
                  <a:pt x="0" y="279706"/>
                </a:moveTo>
                <a:cubicBezTo>
                  <a:pt x="227703" y="145235"/>
                  <a:pt x="455407" y="10765"/>
                  <a:pt x="666974" y="21522"/>
                </a:cubicBezTo>
                <a:cubicBezTo>
                  <a:pt x="878541" y="32279"/>
                  <a:pt x="1059628" y="333493"/>
                  <a:pt x="1269402" y="344251"/>
                </a:cubicBezTo>
                <a:cubicBezTo>
                  <a:pt x="1479176" y="355009"/>
                  <a:pt x="1731981" y="89654"/>
                  <a:pt x="1925619" y="86068"/>
                </a:cubicBezTo>
                <a:cubicBezTo>
                  <a:pt x="2119257" y="82482"/>
                  <a:pt x="2225040" y="328115"/>
                  <a:pt x="2431228" y="322736"/>
                </a:cubicBezTo>
                <a:cubicBezTo>
                  <a:pt x="2637416" y="317357"/>
                  <a:pt x="2924287" y="50209"/>
                  <a:pt x="3162748" y="53795"/>
                </a:cubicBezTo>
                <a:cubicBezTo>
                  <a:pt x="3401209" y="57381"/>
                  <a:pt x="3630706" y="353216"/>
                  <a:pt x="3861995" y="344251"/>
                </a:cubicBezTo>
                <a:cubicBezTo>
                  <a:pt x="4093284" y="335286"/>
                  <a:pt x="4319196" y="1800"/>
                  <a:pt x="4550485" y="7"/>
                </a:cubicBezTo>
                <a:cubicBezTo>
                  <a:pt x="4781774" y="-1786"/>
                  <a:pt x="5045337" y="326322"/>
                  <a:pt x="5249732" y="333494"/>
                </a:cubicBezTo>
                <a:cubicBezTo>
                  <a:pt x="5454127" y="340666"/>
                  <a:pt x="5585012" y="55588"/>
                  <a:pt x="5776857" y="43037"/>
                </a:cubicBezTo>
                <a:cubicBezTo>
                  <a:pt x="5968702" y="30486"/>
                  <a:pt x="6184751" y="144338"/>
                  <a:pt x="6400800" y="2581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4AAF6F-1A90-491C-B0DB-DEAB11715301}"/>
              </a:ext>
            </a:extLst>
          </p:cNvPr>
          <p:cNvSpPr txBox="1"/>
          <p:nvPr/>
        </p:nvSpPr>
        <p:spPr>
          <a:xfrm>
            <a:off x="1170096" y="1495394"/>
            <a:ext cx="2869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Next LT Pro Light" panose="020B0304020202020204" pitchFamily="34" charset="0"/>
              </a:rPr>
              <a:t>Strong damping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6EFC75-39ED-463D-9916-CB671087544E}"/>
              </a:ext>
            </a:extLst>
          </p:cNvPr>
          <p:cNvSpPr txBox="1"/>
          <p:nvPr/>
        </p:nvSpPr>
        <p:spPr>
          <a:xfrm>
            <a:off x="8344018" y="1547177"/>
            <a:ext cx="267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Next LT Pro Light" panose="020B0304020202020204" pitchFamily="34" charset="0"/>
              </a:rPr>
              <a:t>Weak damping</a:t>
            </a:r>
          </a:p>
        </p:txBody>
      </p:sp>
    </p:spTree>
    <p:extLst>
      <p:ext uri="{BB962C8B-B14F-4D97-AF65-F5344CB8AC3E}">
        <p14:creationId xmlns:p14="http://schemas.microsoft.com/office/powerpoint/2010/main" val="20473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6.25E-7 0.25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6.25E-7 0.25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path" presetSubtype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6.25E-7 0.25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4" grpId="2" animBg="1"/>
      <p:bldP spid="25" grpId="0" animBg="1"/>
      <p:bldP spid="25" grpId="1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Fano Resonance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335902" y="6479270"/>
            <a:ext cx="11520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dirty="0" err="1"/>
              <a:t>Limonov</a:t>
            </a:r>
            <a:r>
              <a:rPr lang="en-SG" sz="1050" dirty="0"/>
              <a:t>, M., </a:t>
            </a:r>
            <a:r>
              <a:rPr lang="en-SG" sz="1050" dirty="0" err="1"/>
              <a:t>Rybin</a:t>
            </a:r>
            <a:r>
              <a:rPr lang="en-SG" sz="1050" dirty="0"/>
              <a:t>, M., </a:t>
            </a:r>
            <a:r>
              <a:rPr lang="en-SG" sz="1050" dirty="0" err="1"/>
              <a:t>Poddubny</a:t>
            </a:r>
            <a:r>
              <a:rPr lang="en-SG" sz="1050" dirty="0"/>
              <a:t>, A., </a:t>
            </a:r>
            <a:r>
              <a:rPr lang="en-SG" sz="1050" dirty="0" err="1"/>
              <a:t>Kivshar</a:t>
            </a:r>
            <a:r>
              <a:rPr lang="en-SG" sz="1050" dirty="0"/>
              <a:t>, Y. (2017). Fano resonances in photonics. Retrieved from: </a:t>
            </a:r>
            <a:r>
              <a:rPr lang="en-SG" sz="1050" dirty="0">
                <a:hlinkClick r:id="rId3"/>
              </a:rPr>
              <a:t>http://dx.doi.org/10.1038/nphoton.2017.142</a:t>
            </a:r>
            <a:endParaRPr lang="en-SG" sz="1050" dirty="0"/>
          </a:p>
          <a:p>
            <a:endParaRPr lang="en-SG" sz="10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74F19F-4E9E-428C-85AD-57005FCC9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897" y="1275903"/>
            <a:ext cx="4042629" cy="42930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A037ED-E9B0-4F69-878A-64446F71CE1A}"/>
              </a:ext>
            </a:extLst>
          </p:cNvPr>
          <p:cNvSpPr txBox="1"/>
          <p:nvPr/>
        </p:nvSpPr>
        <p:spPr>
          <a:xfrm>
            <a:off x="335902" y="2682991"/>
            <a:ext cx="5988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latin typeface="Avenir Next LT Pro Light" panose="020B0304020202020204" pitchFamily="34" charset="0"/>
              </a:rPr>
              <a:t>For metasurfaces, resonance is between the surface and external radiation</a:t>
            </a:r>
            <a:endParaRPr lang="en-SG" sz="28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03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How does FDTD work? – Yee Cell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335902" y="6479270"/>
            <a:ext cx="115201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Taflove</a:t>
            </a:r>
            <a:r>
              <a:rPr lang="en-US" sz="1050" dirty="0"/>
              <a:t>, A., &amp; </a:t>
            </a:r>
            <a:r>
              <a:rPr lang="en-US" sz="1050" dirty="0" err="1"/>
              <a:t>Hagness</a:t>
            </a:r>
            <a:r>
              <a:rPr lang="en-US" sz="1050" dirty="0"/>
              <a:t>, S. (2010). Computational electrodynamics. Boston, Mass: Artech House.</a:t>
            </a:r>
            <a:endParaRPr lang="en-SG" sz="1050" dirty="0"/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5EA15349-40BE-4628-81C2-47706D929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r="9520"/>
          <a:stretch/>
        </p:blipFill>
        <p:spPr>
          <a:xfrm>
            <a:off x="4185499" y="1391886"/>
            <a:ext cx="5710190" cy="41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509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group&#10;&#10;Description automatically generated">
            <a:extLst>
              <a:ext uri="{FF2B5EF4-FFF2-40B4-BE49-F238E27FC236}">
                <a16:creationId xmlns:a16="http://schemas.microsoft.com/office/drawing/2014/main" id="{3E31678D-B602-4047-B477-04E4EF07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78" y="1432510"/>
            <a:ext cx="7959454" cy="40932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How does FDTD work? – Maxwell’s Curl Equations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335902" y="6479270"/>
            <a:ext cx="115201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Taflove</a:t>
            </a:r>
            <a:r>
              <a:rPr lang="en-US" sz="1050" dirty="0"/>
              <a:t>, A., &amp; </a:t>
            </a:r>
            <a:r>
              <a:rPr lang="en-US" sz="1050" dirty="0" err="1"/>
              <a:t>Hagness</a:t>
            </a:r>
            <a:r>
              <a:rPr lang="en-US" sz="1050" dirty="0"/>
              <a:t>, S. (2010). Computational electrodynamics. Boston, Mass: Artech House.</a:t>
            </a:r>
            <a:endParaRPr lang="en-SG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F7A00EF-74BB-46ED-BDEE-871238188D83}"/>
                  </a:ext>
                </a:extLst>
              </p:cNvPr>
              <p:cNvSpPr txBox="1"/>
              <p:nvPr/>
            </p:nvSpPr>
            <p:spPr>
              <a:xfrm>
                <a:off x="-81279" y="2999433"/>
                <a:ext cx="2844800" cy="794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SG" sz="24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F7A00EF-74BB-46ED-BDEE-871238188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1279" y="2999433"/>
                <a:ext cx="2844800" cy="7945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50077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How does FDTD work? – Maxwell’s Curl Equations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335902" y="6479270"/>
            <a:ext cx="115201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Taflove</a:t>
            </a:r>
            <a:r>
              <a:rPr lang="en-US" sz="1050" dirty="0"/>
              <a:t>, A., &amp; </a:t>
            </a:r>
            <a:r>
              <a:rPr lang="en-US" sz="1050" dirty="0" err="1"/>
              <a:t>Hagness</a:t>
            </a:r>
            <a:r>
              <a:rPr lang="en-US" sz="1050" dirty="0"/>
              <a:t>, S. (2010). Computational electrodynamics. Boston, Mass: Artech House.</a:t>
            </a:r>
            <a:endParaRPr lang="en-SG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8B055C-B964-47DC-9922-44CFE2505DD4}"/>
                  </a:ext>
                </a:extLst>
              </p:cNvPr>
              <p:cNvSpPr txBox="1"/>
              <p:nvPr/>
            </p:nvSpPr>
            <p:spPr>
              <a:xfrm>
                <a:off x="96645" y="3004602"/>
                <a:ext cx="3140663" cy="794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𝐄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𝐇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SG" sz="24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8B055C-B964-47DC-9922-44CFE2505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45" y="3004602"/>
                <a:ext cx="3140663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522BCC73-4995-401F-B882-9A95CE424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35" y="1092200"/>
            <a:ext cx="9362322" cy="460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52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How does Lumerical-FDTD calculate transmittance?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335902" y="6479270"/>
            <a:ext cx="11520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dirty="0">
                <a:hlinkClick r:id="rId3"/>
              </a:rPr>
              <a:t>https://support.lumerical.com/hc/en-us/articles/360034405354-transmission-Script-command</a:t>
            </a:r>
            <a:endParaRPr lang="en-SG" sz="1050" dirty="0"/>
          </a:p>
          <a:p>
            <a:endParaRPr lang="en-SG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08B07D-3C5E-45BF-ACF5-D7CE03283956}"/>
                  </a:ext>
                </a:extLst>
              </p:cNvPr>
              <p:cNvSpPr txBox="1"/>
              <p:nvPr/>
            </p:nvSpPr>
            <p:spPr>
              <a:xfrm>
                <a:off x="543555" y="2079912"/>
                <a:ext cx="11163990" cy="269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supHide m:val="on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𝑜𝑛𝑖𝑡𝑜𝑟</m:t>
                              </m:r>
                            </m:sub>
                            <m:sup/>
                            <m:e>
                              <m:r>
                                <a:rPr lang="en-US" sz="3600" b="1" i="0" smtClean="0">
                                  <a:latin typeface="Cambria Math" panose="02040503050406030204" pitchFamily="18" charset="0"/>
                                </a:rPr>
                                <m:t>𝐑𝐞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3600" b="1" i="0" smtClean="0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num>
                        <m:den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sourcepower</m:t>
                          </m:r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𝐏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𝐇</m:t>
                      </m:r>
                      <m:r>
                        <a:rPr lang="en-US" sz="3600" b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b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SG" sz="36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08B07D-3C5E-45BF-ACF5-D7CE03283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55" y="2079912"/>
                <a:ext cx="11163990" cy="26981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121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Why does redshift occur?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-1" y="6479270"/>
            <a:ext cx="12192001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Duque, Johan. (2017). Re: Why does the peak of surface plasmon resonance shift to redder, longer wavelength with increasing the refractive index of the medium?. Retrieved from: </a:t>
            </a:r>
            <a:r>
              <a:rPr lang="en-US" sz="1000" dirty="0">
                <a:hlinkClick r:id="rId3"/>
              </a:rPr>
              <a:t>https://www.researchgate.net/post/Why-does-the-peak-of-surface-plasmon-resonance-shift-to-redder-longer-wavelength-with-increasing-the-refractive-index-of-the-medium/58b60cf6eeae393cf93fdcd3/citation/download</a:t>
            </a:r>
            <a:endParaRPr lang="en-US" sz="1000" dirty="0"/>
          </a:p>
          <a:p>
            <a:endParaRPr lang="en-US" sz="1050" dirty="0"/>
          </a:p>
          <a:p>
            <a:endParaRPr lang="en-US" sz="1050" dirty="0"/>
          </a:p>
          <a:p>
            <a:endParaRPr lang="en-SG" sz="1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9E5A7-EB3E-4E96-9D02-5629274F5F1C}"/>
              </a:ext>
            </a:extLst>
          </p:cNvPr>
          <p:cNvSpPr txBox="1"/>
          <p:nvPr/>
        </p:nvSpPr>
        <p:spPr>
          <a:xfrm>
            <a:off x="531631" y="2017565"/>
            <a:ext cx="115348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Next LT Pro Light" panose="020B0304020202020204" pitchFamily="34" charset="0"/>
              </a:rPr>
              <a:t>Higher refractive index </a:t>
            </a:r>
            <a:r>
              <a:rPr lang="en-US" sz="4000" dirty="0">
                <a:latin typeface="Avenir Next LT Pro Light" panose="020B0304020202020204" pitchFamily="34" charset="0"/>
                <a:sym typeface="Wingdings" panose="05000000000000000000" pitchFamily="2" charset="2"/>
              </a:rPr>
              <a:t> Increase in dielectric function  Increase in polarization  Reduction in restoring force  Reduction in resonant frequency  Redshift of the spectrum</a:t>
            </a:r>
            <a:endParaRPr lang="en-SG" sz="40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67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arallelogram 34">
            <a:extLst>
              <a:ext uri="{FF2B5EF4-FFF2-40B4-BE49-F238E27FC236}">
                <a16:creationId xmlns:a16="http://schemas.microsoft.com/office/drawing/2014/main" id="{A81CDEC5-9391-4C2D-8D21-9802F4DE2B5F}"/>
              </a:ext>
            </a:extLst>
          </p:cNvPr>
          <p:cNvSpPr/>
          <p:nvPr/>
        </p:nvSpPr>
        <p:spPr>
          <a:xfrm rot="19896450">
            <a:off x="1688688" y="2439947"/>
            <a:ext cx="2971768" cy="621160"/>
          </a:xfrm>
          <a:prstGeom prst="parallelogram">
            <a:avLst>
              <a:gd name="adj" fmla="val 5224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35965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Liquid Layer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!!3D Model 4">
                <a:extLst>
                  <a:ext uri="{FF2B5EF4-FFF2-40B4-BE49-F238E27FC236}">
                    <a16:creationId xmlns:a16="http://schemas.microsoft.com/office/drawing/2014/main" id="{5C2A8061-89B0-416E-BD39-D575B826B8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0791246"/>
                  </p:ext>
                </p:extLst>
              </p:nvPr>
            </p:nvGraphicFramePr>
            <p:xfrm>
              <a:off x="664704" y="972455"/>
              <a:ext cx="4297225" cy="463401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297225" cy="4634010"/>
                    </a:xfrm>
                    <a:prstGeom prst="rect">
                      <a:avLst/>
                    </a:prstGeom>
                  </am3d:spPr>
                  <am3d:camera>
                    <am3d:pos x="0" y="0" z="770157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4" d="1000000"/>
                    <am3d:preTrans dx="-31" dy="-1337449" dz="-18000002"/>
                    <am3d:scale>
                      <am3d:sx n="1000000" d="1000000"/>
                      <am3d:sy n="1000000" d="1000000"/>
                      <am3d:sz n="1000000" d="1000000"/>
                    </am3d:scale>
                    <am3d:rot ax="8700000" ay="1800000" az="96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7286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!!3D Model 4">
                <a:extLst>
                  <a:ext uri="{FF2B5EF4-FFF2-40B4-BE49-F238E27FC236}">
                    <a16:creationId xmlns:a16="http://schemas.microsoft.com/office/drawing/2014/main" id="{5C2A8061-89B0-416E-BD39-D575B826B8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4704" y="972455"/>
                <a:ext cx="4297225" cy="463401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Parallelogram 25">
            <a:extLst>
              <a:ext uri="{FF2B5EF4-FFF2-40B4-BE49-F238E27FC236}">
                <a16:creationId xmlns:a16="http://schemas.microsoft.com/office/drawing/2014/main" id="{50FEAC9A-B720-4B02-ABA0-53C1DCE3E776}"/>
              </a:ext>
            </a:extLst>
          </p:cNvPr>
          <p:cNvSpPr/>
          <p:nvPr/>
        </p:nvSpPr>
        <p:spPr>
          <a:xfrm rot="19896450">
            <a:off x="1673724" y="1760102"/>
            <a:ext cx="2975824" cy="621160"/>
          </a:xfrm>
          <a:prstGeom prst="parallelogram">
            <a:avLst>
              <a:gd name="adj" fmla="val 5224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1B7CF42B-C27C-4935-9400-698AF28800FD}"/>
              </a:ext>
            </a:extLst>
          </p:cNvPr>
          <p:cNvSpPr/>
          <p:nvPr/>
        </p:nvSpPr>
        <p:spPr>
          <a:xfrm rot="19896450">
            <a:off x="1819789" y="2979061"/>
            <a:ext cx="705616" cy="621160"/>
          </a:xfrm>
          <a:prstGeom prst="parallelogram">
            <a:avLst>
              <a:gd name="adj" fmla="val 5224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DC0D95-9783-404C-A1A5-868D9AA656B3}"/>
              </a:ext>
            </a:extLst>
          </p:cNvPr>
          <p:cNvSpPr/>
          <p:nvPr/>
        </p:nvSpPr>
        <p:spPr>
          <a:xfrm>
            <a:off x="7829188" y="2586048"/>
            <a:ext cx="3978807" cy="2676509"/>
          </a:xfrm>
          <a:prstGeom prst="rect">
            <a:avLst/>
          </a:prstGeom>
          <a:solidFill>
            <a:srgbClr val="C9C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34A240-DB38-41D2-B50D-484D4BDB88A3}"/>
              </a:ext>
            </a:extLst>
          </p:cNvPr>
          <p:cNvSpPr/>
          <p:nvPr/>
        </p:nvSpPr>
        <p:spPr>
          <a:xfrm>
            <a:off x="7828410" y="1944768"/>
            <a:ext cx="3984322" cy="360282"/>
          </a:xfrm>
          <a:prstGeom prst="rect">
            <a:avLst/>
          </a:prstGeom>
          <a:solidFill>
            <a:srgbClr val="616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B0EE62-6A6F-4A24-A77F-E8AED037C9C0}"/>
              </a:ext>
            </a:extLst>
          </p:cNvPr>
          <p:cNvSpPr/>
          <p:nvPr/>
        </p:nvSpPr>
        <p:spPr>
          <a:xfrm>
            <a:off x="8089056" y="2298434"/>
            <a:ext cx="589952" cy="287614"/>
          </a:xfrm>
          <a:prstGeom prst="rect">
            <a:avLst/>
          </a:prstGeom>
          <a:solidFill>
            <a:srgbClr val="9F2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34C88C-8CC6-4695-95E1-256A4FA45366}"/>
              </a:ext>
            </a:extLst>
          </p:cNvPr>
          <p:cNvSpPr/>
          <p:nvPr/>
        </p:nvSpPr>
        <p:spPr>
          <a:xfrm>
            <a:off x="9115477" y="2307959"/>
            <a:ext cx="1058956" cy="284705"/>
          </a:xfrm>
          <a:prstGeom prst="rect">
            <a:avLst/>
          </a:prstGeom>
          <a:solidFill>
            <a:srgbClr val="9F2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3C24DEE-7B05-47AD-BFED-56A62F558EDC}"/>
              </a:ext>
            </a:extLst>
          </p:cNvPr>
          <p:cNvSpPr/>
          <p:nvPr/>
        </p:nvSpPr>
        <p:spPr>
          <a:xfrm>
            <a:off x="11107882" y="2307959"/>
            <a:ext cx="442072" cy="284705"/>
          </a:xfrm>
          <a:prstGeom prst="rect">
            <a:avLst/>
          </a:prstGeom>
          <a:solidFill>
            <a:srgbClr val="9F2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633D04-96D3-4D9E-A575-1632DBE7F26D}"/>
              </a:ext>
            </a:extLst>
          </p:cNvPr>
          <p:cNvSpPr/>
          <p:nvPr/>
        </p:nvSpPr>
        <p:spPr>
          <a:xfrm>
            <a:off x="7828410" y="2231733"/>
            <a:ext cx="260645" cy="360282"/>
          </a:xfrm>
          <a:prstGeom prst="rect">
            <a:avLst/>
          </a:prstGeom>
          <a:solidFill>
            <a:srgbClr val="616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BE46BE3-3638-42B4-9A7A-890A345B1EB2}"/>
              </a:ext>
            </a:extLst>
          </p:cNvPr>
          <p:cNvSpPr/>
          <p:nvPr/>
        </p:nvSpPr>
        <p:spPr>
          <a:xfrm>
            <a:off x="11548263" y="2232382"/>
            <a:ext cx="260645" cy="360282"/>
          </a:xfrm>
          <a:prstGeom prst="rect">
            <a:avLst/>
          </a:prstGeom>
          <a:solidFill>
            <a:srgbClr val="616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619C50C-4A52-4EFF-87EF-080A004CA730}"/>
              </a:ext>
            </a:extLst>
          </p:cNvPr>
          <p:cNvSpPr/>
          <p:nvPr/>
        </p:nvSpPr>
        <p:spPr>
          <a:xfrm>
            <a:off x="10174433" y="2232382"/>
            <a:ext cx="938861" cy="360282"/>
          </a:xfrm>
          <a:prstGeom prst="rect">
            <a:avLst/>
          </a:prstGeom>
          <a:solidFill>
            <a:srgbClr val="616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381B1FE-A40F-4B38-B390-E52708654D2A}"/>
              </a:ext>
            </a:extLst>
          </p:cNvPr>
          <p:cNvSpPr/>
          <p:nvPr/>
        </p:nvSpPr>
        <p:spPr>
          <a:xfrm>
            <a:off x="8674541" y="2232948"/>
            <a:ext cx="444848" cy="360282"/>
          </a:xfrm>
          <a:prstGeom prst="rect">
            <a:avLst/>
          </a:prstGeom>
          <a:solidFill>
            <a:srgbClr val="616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C4B9E4C-F9EB-4A74-92E1-E3CDB6505E8D}"/>
              </a:ext>
            </a:extLst>
          </p:cNvPr>
          <p:cNvCxnSpPr>
            <a:cxnSpLocks/>
            <a:stCxn id="36" idx="0"/>
            <a:endCxn id="36" idx="2"/>
          </p:cNvCxnSpPr>
          <p:nvPr/>
        </p:nvCxnSpPr>
        <p:spPr>
          <a:xfrm>
            <a:off x="9820571" y="1944768"/>
            <a:ext cx="0" cy="3602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8CA0DD9-38B9-4916-AA4A-A4A21604A3A0}"/>
              </a:ext>
            </a:extLst>
          </p:cNvPr>
          <p:cNvSpPr txBox="1"/>
          <p:nvPr/>
        </p:nvSpPr>
        <p:spPr>
          <a:xfrm>
            <a:off x="9851987" y="1841757"/>
            <a:ext cx="142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venir Next LT Pro Light" panose="020B0304020202020204" pitchFamily="34" charset="0"/>
              </a:rPr>
              <a:t>50 nm</a:t>
            </a:r>
            <a:endParaRPr lang="en-SG" sz="3200" b="1" dirty="0">
              <a:latin typeface="Avenir Next LT Pro Light" panose="020B0304020202020204" pitchFamily="34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70BCE13-57BF-46F9-BDED-98F72ECB3A00}"/>
              </a:ext>
            </a:extLst>
          </p:cNvPr>
          <p:cNvCxnSpPr>
            <a:cxnSpLocks/>
          </p:cNvCxnSpPr>
          <p:nvPr/>
        </p:nvCxnSpPr>
        <p:spPr>
          <a:xfrm>
            <a:off x="7828410" y="1944768"/>
            <a:ext cx="0" cy="647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99D2387-5125-4AEC-85ED-29219FE28DF9}"/>
              </a:ext>
            </a:extLst>
          </p:cNvPr>
          <p:cNvSpPr txBox="1"/>
          <p:nvPr/>
        </p:nvSpPr>
        <p:spPr>
          <a:xfrm>
            <a:off x="5463814" y="1938696"/>
            <a:ext cx="233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venir Next LT Pro Light" panose="020B0304020202020204" pitchFamily="34" charset="0"/>
              </a:rPr>
              <a:t>(50 + </a:t>
            </a:r>
            <a:r>
              <a:rPr lang="en-US" sz="3200" b="1" i="1" dirty="0">
                <a:latin typeface="Avenir Next LT Pro Light" panose="020B0304020202020204" pitchFamily="34" charset="0"/>
              </a:rPr>
              <a:t>h</a:t>
            </a:r>
            <a:r>
              <a:rPr lang="en-US" sz="3200" b="1" dirty="0">
                <a:latin typeface="Avenir Next LT Pro Light" panose="020B0304020202020204" pitchFamily="34" charset="0"/>
              </a:rPr>
              <a:t>) nm</a:t>
            </a:r>
            <a:endParaRPr lang="en-SG" sz="3200" b="1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/>
      <p:bldP spid="34" grpId="0" animBg="1"/>
      <p:bldP spid="2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8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Metasurfaces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FBC9B4-3BF0-4F4D-8747-15231E582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7" y="4202146"/>
            <a:ext cx="3404698" cy="163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A04675-7575-40A0-B58F-2E7B3B724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71" y="4044185"/>
            <a:ext cx="3735657" cy="197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21508-8063-43DF-9E21-FB9C283D99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4202146"/>
            <a:ext cx="3703956" cy="19781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4068D7-61A3-4B7F-B688-77C8C209DD8C}"/>
              </a:ext>
            </a:extLst>
          </p:cNvPr>
          <p:cNvSpPr txBox="1"/>
          <p:nvPr/>
        </p:nvSpPr>
        <p:spPr>
          <a:xfrm>
            <a:off x="3621710" y="2178800"/>
            <a:ext cx="4948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Next LT Pro Light" panose="020B0304020202020204" pitchFamily="34" charset="0"/>
              </a:rPr>
              <a:t>Subwavelength thickness</a:t>
            </a:r>
          </a:p>
          <a:p>
            <a:pPr algn="ctr"/>
            <a:r>
              <a:rPr lang="en-US" sz="2800" dirty="0">
                <a:latin typeface="Avenir Next LT Pro Light" panose="020B0304020202020204" pitchFamily="34" charset="0"/>
              </a:rPr>
              <a:t>Optical antennae on top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F37E86-E563-4368-8814-3DECF6769DBF}"/>
              </a:ext>
            </a:extLst>
          </p:cNvPr>
          <p:cNvSpPr txBox="1"/>
          <p:nvPr/>
        </p:nvSpPr>
        <p:spPr>
          <a:xfrm>
            <a:off x="335902" y="6459392"/>
            <a:ext cx="115201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Chen, H. T. (2016). A review of metasurfaces: physics and applications. Retrieved from: </a:t>
            </a:r>
            <a:r>
              <a:rPr lang="en-US" sz="1050" dirty="0">
                <a:hlinkClick r:id="rId6"/>
              </a:rPr>
              <a:t>https://doi.org/10.1088/0034-4885/79/7/076401</a:t>
            </a:r>
            <a:endParaRPr lang="en-SG" sz="1050" dirty="0"/>
          </a:p>
        </p:txBody>
      </p:sp>
    </p:spTree>
    <p:extLst>
      <p:ext uri="{BB962C8B-B14F-4D97-AF65-F5344CB8AC3E}">
        <p14:creationId xmlns:p14="http://schemas.microsoft.com/office/powerpoint/2010/main" val="25552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0CE0A39-5932-48A1-A73D-95B288F69D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5428864"/>
                  </p:ext>
                </p:extLst>
              </p:nvPr>
            </p:nvGraphicFramePr>
            <p:xfrm>
              <a:off x="175099" y="155643"/>
              <a:ext cx="11682915" cy="6498072"/>
            </p:xfrm>
            <a:graphic>
              <a:graphicData uri="http://schemas.openxmlformats.org/drawingml/2006/table">
                <a:tbl>
                  <a:tblPr firstRow="1" firstCol="1" bandRow="1">
                    <a:tableStyleId>{21E4AEA4-8DFA-4A89-87EB-49C32662AFE0}</a:tableStyleId>
                  </a:tblPr>
                  <a:tblGrid>
                    <a:gridCol w="2336583">
                      <a:extLst>
                        <a:ext uri="{9D8B030D-6E8A-4147-A177-3AD203B41FA5}">
                          <a16:colId xmlns:a16="http://schemas.microsoft.com/office/drawing/2014/main" val="1447059910"/>
                        </a:ext>
                      </a:extLst>
                    </a:gridCol>
                    <a:gridCol w="2336583">
                      <a:extLst>
                        <a:ext uri="{9D8B030D-6E8A-4147-A177-3AD203B41FA5}">
                          <a16:colId xmlns:a16="http://schemas.microsoft.com/office/drawing/2014/main" val="4144683902"/>
                        </a:ext>
                      </a:extLst>
                    </a:gridCol>
                    <a:gridCol w="2336583">
                      <a:extLst>
                        <a:ext uri="{9D8B030D-6E8A-4147-A177-3AD203B41FA5}">
                          <a16:colId xmlns:a16="http://schemas.microsoft.com/office/drawing/2014/main" val="3770146963"/>
                        </a:ext>
                      </a:extLst>
                    </a:gridCol>
                    <a:gridCol w="2336583">
                      <a:extLst>
                        <a:ext uri="{9D8B030D-6E8A-4147-A177-3AD203B41FA5}">
                          <a16:colId xmlns:a16="http://schemas.microsoft.com/office/drawing/2014/main" val="1718686455"/>
                        </a:ext>
                      </a:extLst>
                    </a:gridCol>
                    <a:gridCol w="2336583">
                      <a:extLst>
                        <a:ext uri="{9D8B030D-6E8A-4147-A177-3AD203B41FA5}">
                          <a16:colId xmlns:a16="http://schemas.microsoft.com/office/drawing/2014/main" val="2040295489"/>
                        </a:ext>
                      </a:extLst>
                    </a:gridCol>
                  </a:tblGrid>
                  <a:tr h="361004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d</a:t>
                          </a:r>
                          <a:r>
                            <a:rPr lang="en-SG" sz="1800" baseline="-25000" dirty="0">
                              <a:effectLst/>
                            </a:rPr>
                            <a:t>l</a:t>
                          </a:r>
                          <a:r>
                            <a:rPr lang="en-SG" sz="1800" dirty="0">
                              <a:effectLst/>
                            </a:rPr>
                            <a:t> / nm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SG" sz="1800" smtClean="0"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SG" sz="1800" smtClean="0">
                                  <a:effectLst/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oMath>
                          </a14:m>
                          <a:r>
                            <a:rPr lang="en-SG" sz="1800" baseline="-25000">
                              <a:effectLst/>
                            </a:rPr>
                            <a:t>resonant</a:t>
                          </a:r>
                          <a:r>
                            <a:rPr lang="en-SG" sz="1800">
                              <a:effectLst/>
                            </a:rPr>
                            <a:t> per mode / nm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2094168"/>
                      </a:ext>
                    </a:extLst>
                  </a:tr>
                  <a:tr h="361004">
                    <a:tc v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I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II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III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IV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05124742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1.40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6.17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1.54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16276613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1.40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6.17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2.03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74437948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0.69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6.61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3.02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98460476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50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2.43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7.07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3.49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31144806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2.77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7.02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3.96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5375178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70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2.07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4.41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08822919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3.09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4.86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67676650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1.83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5.29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11.2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53820678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100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2.72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5.73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12.7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01964217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110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2.03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9.66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6.61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13.5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67684151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3.37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10.4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7.03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13.8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11952878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130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4.69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11.5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7.86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14.5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3951162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140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3.66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11.6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8.23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15.3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36429606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150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3.31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12.3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9.03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15.9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35974033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160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4.28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12.5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9.80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16.6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14787755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170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4.26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12.2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9.20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16.2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2829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0CE0A39-5932-48A1-A73D-95B288F69D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5428864"/>
                  </p:ext>
                </p:extLst>
              </p:nvPr>
            </p:nvGraphicFramePr>
            <p:xfrm>
              <a:off x="175099" y="155643"/>
              <a:ext cx="11682915" cy="6498072"/>
            </p:xfrm>
            <a:graphic>
              <a:graphicData uri="http://schemas.openxmlformats.org/drawingml/2006/table">
                <a:tbl>
                  <a:tblPr firstRow="1" firstCol="1" bandRow="1">
                    <a:tableStyleId>{21E4AEA4-8DFA-4A89-87EB-49C32662AFE0}</a:tableStyleId>
                  </a:tblPr>
                  <a:tblGrid>
                    <a:gridCol w="2336583">
                      <a:extLst>
                        <a:ext uri="{9D8B030D-6E8A-4147-A177-3AD203B41FA5}">
                          <a16:colId xmlns:a16="http://schemas.microsoft.com/office/drawing/2014/main" val="1447059910"/>
                        </a:ext>
                      </a:extLst>
                    </a:gridCol>
                    <a:gridCol w="2336583">
                      <a:extLst>
                        <a:ext uri="{9D8B030D-6E8A-4147-A177-3AD203B41FA5}">
                          <a16:colId xmlns:a16="http://schemas.microsoft.com/office/drawing/2014/main" val="4144683902"/>
                        </a:ext>
                      </a:extLst>
                    </a:gridCol>
                    <a:gridCol w="2336583">
                      <a:extLst>
                        <a:ext uri="{9D8B030D-6E8A-4147-A177-3AD203B41FA5}">
                          <a16:colId xmlns:a16="http://schemas.microsoft.com/office/drawing/2014/main" val="3770146963"/>
                        </a:ext>
                      </a:extLst>
                    </a:gridCol>
                    <a:gridCol w="2336583">
                      <a:extLst>
                        <a:ext uri="{9D8B030D-6E8A-4147-A177-3AD203B41FA5}">
                          <a16:colId xmlns:a16="http://schemas.microsoft.com/office/drawing/2014/main" val="1718686455"/>
                        </a:ext>
                      </a:extLst>
                    </a:gridCol>
                    <a:gridCol w="2336583">
                      <a:extLst>
                        <a:ext uri="{9D8B030D-6E8A-4147-A177-3AD203B41FA5}">
                          <a16:colId xmlns:a16="http://schemas.microsoft.com/office/drawing/2014/main" val="2040295489"/>
                        </a:ext>
                      </a:extLst>
                    </a:gridCol>
                  </a:tblGrid>
                  <a:tr h="361004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d</a:t>
                          </a:r>
                          <a:r>
                            <a:rPr lang="en-SG" sz="1800" baseline="-25000" dirty="0">
                              <a:effectLst/>
                            </a:rPr>
                            <a:t>l</a:t>
                          </a:r>
                          <a:r>
                            <a:rPr lang="en-SG" sz="1800" dirty="0">
                              <a:effectLst/>
                            </a:rPr>
                            <a:t> / nm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5098" t="-20339" r="-261" b="-172372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2094168"/>
                      </a:ext>
                    </a:extLst>
                  </a:tr>
                  <a:tr h="361004">
                    <a:tc v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I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II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III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IV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05124742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1.40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6.17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1.54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16276613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1.40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6.17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2.03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74437948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0.69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6.61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3.02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98460476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50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2.43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7.07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3.49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31144806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2.77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7.02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3.96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5375178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70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2.07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4.41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08822919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3.09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4.86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67676650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1.83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5.29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11.2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53820678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100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2.72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—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5.73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12.7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01964217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110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2.03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9.66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6.61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13.5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67684151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3.37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10.4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7.03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13.8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11952878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130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4.69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11.5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7.86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14.5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3951162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140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3.66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11.6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8.23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15.3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36429606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150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3.31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12.3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9.03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15.9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35974033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160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4.28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12.5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9.80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16.6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14787755"/>
                      </a:ext>
                    </a:extLst>
                  </a:tr>
                  <a:tr h="361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170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4.26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12.2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9.20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16.2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282954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14039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43B2E38F-7334-4462-AA9D-54409E7B4B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6800329"/>
                  </p:ext>
                </p:extLst>
              </p:nvPr>
            </p:nvGraphicFramePr>
            <p:xfrm>
              <a:off x="264109" y="339052"/>
              <a:ext cx="11535541" cy="5983928"/>
            </p:xfrm>
            <a:graphic>
              <a:graphicData uri="http://schemas.openxmlformats.org/drawingml/2006/table">
                <a:tbl>
                  <a:tblPr firstRow="1" firstCol="1" bandRow="1">
                    <a:tableStyleId>{21E4AEA4-8DFA-4A89-87EB-49C32662AFE0}</a:tableStyleId>
                  </a:tblPr>
                  <a:tblGrid>
                    <a:gridCol w="2317637">
                      <a:extLst>
                        <a:ext uri="{9D8B030D-6E8A-4147-A177-3AD203B41FA5}">
                          <a16:colId xmlns:a16="http://schemas.microsoft.com/office/drawing/2014/main" val="3005679033"/>
                        </a:ext>
                      </a:extLst>
                    </a:gridCol>
                    <a:gridCol w="2317637">
                      <a:extLst>
                        <a:ext uri="{9D8B030D-6E8A-4147-A177-3AD203B41FA5}">
                          <a16:colId xmlns:a16="http://schemas.microsoft.com/office/drawing/2014/main" val="243998225"/>
                        </a:ext>
                      </a:extLst>
                    </a:gridCol>
                    <a:gridCol w="2336439">
                      <a:extLst>
                        <a:ext uri="{9D8B030D-6E8A-4147-A177-3AD203B41FA5}">
                          <a16:colId xmlns:a16="http://schemas.microsoft.com/office/drawing/2014/main" val="4027583718"/>
                        </a:ext>
                      </a:extLst>
                    </a:gridCol>
                    <a:gridCol w="2336439">
                      <a:extLst>
                        <a:ext uri="{9D8B030D-6E8A-4147-A177-3AD203B41FA5}">
                          <a16:colId xmlns:a16="http://schemas.microsoft.com/office/drawing/2014/main" val="281154123"/>
                        </a:ext>
                      </a:extLst>
                    </a:gridCol>
                    <a:gridCol w="2227389">
                      <a:extLst>
                        <a:ext uri="{9D8B030D-6E8A-4147-A177-3AD203B41FA5}">
                          <a16:colId xmlns:a16="http://schemas.microsoft.com/office/drawing/2014/main" val="392799225"/>
                        </a:ext>
                      </a:extLst>
                    </a:gridCol>
                  </a:tblGrid>
                  <a:tr h="747991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h / nm 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SG" sz="1800"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SG" sz="1800">
                                  <a:effectLst/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oMath>
                          </a14:m>
                          <a:r>
                            <a:rPr lang="en-SG" sz="1800" baseline="-25000">
                              <a:effectLst/>
                            </a:rPr>
                            <a:t>resonant</a:t>
                          </a:r>
                          <a:r>
                            <a:rPr lang="en-SG" sz="1800">
                              <a:effectLst/>
                            </a:rPr>
                            <a:t> per mode / nm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145230"/>
                      </a:ext>
                    </a:extLst>
                  </a:tr>
                  <a:tr h="747991">
                    <a:tc v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I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II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III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IV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94761635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0.296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6.988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5.99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10.09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22534950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0.8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8.8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8.81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16.82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68196168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100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3.542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10.89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8.76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14.43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69527281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4.28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12.5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9.80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16.6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73970916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140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4.33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13.91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17.7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45297153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160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6.39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15.25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11.2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19.33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764846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43B2E38F-7334-4462-AA9D-54409E7B4B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6800329"/>
                  </p:ext>
                </p:extLst>
              </p:nvPr>
            </p:nvGraphicFramePr>
            <p:xfrm>
              <a:off x="264109" y="339052"/>
              <a:ext cx="11535541" cy="5983928"/>
            </p:xfrm>
            <a:graphic>
              <a:graphicData uri="http://schemas.openxmlformats.org/drawingml/2006/table">
                <a:tbl>
                  <a:tblPr firstRow="1" firstCol="1" bandRow="1">
                    <a:tableStyleId>{21E4AEA4-8DFA-4A89-87EB-49C32662AFE0}</a:tableStyleId>
                  </a:tblPr>
                  <a:tblGrid>
                    <a:gridCol w="2317637">
                      <a:extLst>
                        <a:ext uri="{9D8B030D-6E8A-4147-A177-3AD203B41FA5}">
                          <a16:colId xmlns:a16="http://schemas.microsoft.com/office/drawing/2014/main" val="3005679033"/>
                        </a:ext>
                      </a:extLst>
                    </a:gridCol>
                    <a:gridCol w="2317637">
                      <a:extLst>
                        <a:ext uri="{9D8B030D-6E8A-4147-A177-3AD203B41FA5}">
                          <a16:colId xmlns:a16="http://schemas.microsoft.com/office/drawing/2014/main" val="243998225"/>
                        </a:ext>
                      </a:extLst>
                    </a:gridCol>
                    <a:gridCol w="2336439">
                      <a:extLst>
                        <a:ext uri="{9D8B030D-6E8A-4147-A177-3AD203B41FA5}">
                          <a16:colId xmlns:a16="http://schemas.microsoft.com/office/drawing/2014/main" val="4027583718"/>
                        </a:ext>
                      </a:extLst>
                    </a:gridCol>
                    <a:gridCol w="2336439">
                      <a:extLst>
                        <a:ext uri="{9D8B030D-6E8A-4147-A177-3AD203B41FA5}">
                          <a16:colId xmlns:a16="http://schemas.microsoft.com/office/drawing/2014/main" val="281154123"/>
                        </a:ext>
                      </a:extLst>
                    </a:gridCol>
                    <a:gridCol w="2227389">
                      <a:extLst>
                        <a:ext uri="{9D8B030D-6E8A-4147-A177-3AD203B41FA5}">
                          <a16:colId xmlns:a16="http://schemas.microsoft.com/office/drawing/2014/main" val="392799225"/>
                        </a:ext>
                      </a:extLst>
                    </a:gridCol>
                  </a:tblGrid>
                  <a:tr h="747991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h / nm 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5182" t="-9756" r="-264" b="-70081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145230"/>
                      </a:ext>
                    </a:extLst>
                  </a:tr>
                  <a:tr h="747991">
                    <a:tc v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I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II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III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IV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94761635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0.296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6.988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5.99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10.09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22534950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0.8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8.8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8.81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16.82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68196168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100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3.542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10.89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8.76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14.43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69527281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4.28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12.5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9.80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16.6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73970916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140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4.33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13.91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9.8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17.7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45297153"/>
                      </a:ext>
                    </a:extLst>
                  </a:tr>
                  <a:tr h="7479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160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6.39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15.25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>
                              <a:effectLst/>
                            </a:rPr>
                            <a:t>11.2</a:t>
                          </a:r>
                          <a:endParaRPr lang="en-SG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1800" dirty="0">
                              <a:effectLst/>
                            </a:rPr>
                            <a:t>19.33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764846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76721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D08469-3DE4-4F81-97A2-4379B327C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597367"/>
              </p:ext>
            </p:extLst>
          </p:nvPr>
        </p:nvGraphicFramePr>
        <p:xfrm>
          <a:off x="175098" y="155642"/>
          <a:ext cx="11819105" cy="652725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63821">
                  <a:extLst>
                    <a:ext uri="{9D8B030D-6E8A-4147-A177-3AD203B41FA5}">
                      <a16:colId xmlns:a16="http://schemas.microsoft.com/office/drawing/2014/main" val="2883967937"/>
                    </a:ext>
                  </a:extLst>
                </a:gridCol>
                <a:gridCol w="2363821">
                  <a:extLst>
                    <a:ext uri="{9D8B030D-6E8A-4147-A177-3AD203B41FA5}">
                      <a16:colId xmlns:a16="http://schemas.microsoft.com/office/drawing/2014/main" val="1262034234"/>
                    </a:ext>
                  </a:extLst>
                </a:gridCol>
                <a:gridCol w="2363821">
                  <a:extLst>
                    <a:ext uri="{9D8B030D-6E8A-4147-A177-3AD203B41FA5}">
                      <a16:colId xmlns:a16="http://schemas.microsoft.com/office/drawing/2014/main" val="650461486"/>
                    </a:ext>
                  </a:extLst>
                </a:gridCol>
                <a:gridCol w="2363821">
                  <a:extLst>
                    <a:ext uri="{9D8B030D-6E8A-4147-A177-3AD203B41FA5}">
                      <a16:colId xmlns:a16="http://schemas.microsoft.com/office/drawing/2014/main" val="3002646889"/>
                    </a:ext>
                  </a:extLst>
                </a:gridCol>
                <a:gridCol w="2363821">
                  <a:extLst>
                    <a:ext uri="{9D8B030D-6E8A-4147-A177-3AD203B41FA5}">
                      <a16:colId xmlns:a16="http://schemas.microsoft.com/office/drawing/2014/main" val="2250287533"/>
                    </a:ext>
                  </a:extLst>
                </a:gridCol>
              </a:tblGrid>
              <a:tr h="64940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Refractive index / RIU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Resonant wavelength per mode / nm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597107"/>
                  </a:ext>
                </a:extLst>
              </a:tr>
              <a:tr h="682628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I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II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III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IV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2248313"/>
                  </a:ext>
                </a:extLst>
              </a:tr>
              <a:tr h="649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1.34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983.284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1089.61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1146.02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1202.62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511939"/>
                  </a:ext>
                </a:extLst>
              </a:tr>
              <a:tr h="649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1.35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984.484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1092.19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1147.45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1203.90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3611402"/>
                  </a:ext>
                </a:extLst>
              </a:tr>
              <a:tr h="649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1.36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985.686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1094.59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1149.05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1205.11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7094530"/>
                  </a:ext>
                </a:extLst>
              </a:tr>
              <a:tr h="649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1.37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986.887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1096.60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1150.65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1206.31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1500700"/>
                  </a:ext>
                </a:extLst>
              </a:tr>
              <a:tr h="649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1.38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987.688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1099.00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1152.25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1207.91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873444"/>
                  </a:ext>
                </a:extLst>
              </a:tr>
              <a:tr h="649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1.39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988.942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1101.11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1154.17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1209.09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413627"/>
                  </a:ext>
                </a:extLst>
              </a:tr>
              <a:tr h="649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1.40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990.954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1103.61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1155.54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1210.60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4197930"/>
                  </a:ext>
                </a:extLst>
              </a:tr>
              <a:tr h="649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FWHM / nm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2.123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3.888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>
                          <a:effectLst/>
                        </a:rPr>
                        <a:t>3.526</a:t>
                      </a:r>
                      <a:endParaRPr lang="en-S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SG" sz="1800" dirty="0">
                          <a:effectLst/>
                        </a:rPr>
                        <a:t>12.363</a:t>
                      </a:r>
                      <a:endParaRPr lang="en-SG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809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7021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9E109-EE81-499E-8813-6EB11596E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014" y="77824"/>
            <a:ext cx="7333014" cy="663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17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A9690-72CB-4559-A109-F9227E4B6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12" y="67929"/>
            <a:ext cx="7370433" cy="67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83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3E3FE-7A37-4922-8508-8D5D60244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1547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34483-698B-4CC0-847E-E2EB2F87B3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1697"/>
          <a:stretch/>
        </p:blipFill>
        <p:spPr bwMode="auto">
          <a:xfrm>
            <a:off x="9042782" y="1420762"/>
            <a:ext cx="2588780" cy="1895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39778-FF33-4C60-B881-F39D7B42D8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t="17000" r="14314" b="20899"/>
          <a:stretch/>
        </p:blipFill>
        <p:spPr bwMode="auto">
          <a:xfrm>
            <a:off x="8563114" y="3701846"/>
            <a:ext cx="3544545" cy="19811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91252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4760B-4A04-48EA-838C-451C506FF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r="13699"/>
          <a:stretch/>
        </p:blipFill>
        <p:spPr bwMode="auto">
          <a:xfrm>
            <a:off x="8818475" y="964974"/>
            <a:ext cx="2783266" cy="2147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C76572-436A-41C9-B53B-5387AC62A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685" y="3912409"/>
            <a:ext cx="3410162" cy="198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EA0A5-B961-47DF-8188-0D5B7956A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416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0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E0B1DD-2DD9-4969-AC13-1B50735433A8}"/>
              </a:ext>
            </a:extLst>
          </p:cNvPr>
          <p:cNvCxnSpPr>
            <a:cxnSpLocks/>
          </p:cNvCxnSpPr>
          <p:nvPr/>
        </p:nvCxnSpPr>
        <p:spPr>
          <a:xfrm flipH="1">
            <a:off x="5310909" y="3327650"/>
            <a:ext cx="814642" cy="2583623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5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Metasurfaces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A04675-7575-40A0-B58F-2E7B3B724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5" y="1981430"/>
            <a:ext cx="6520872" cy="34530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A479FA8-3A83-4E99-B96C-CA6E26756BA0}"/>
              </a:ext>
            </a:extLst>
          </p:cNvPr>
          <p:cNvCxnSpPr/>
          <p:nvPr/>
        </p:nvCxnSpPr>
        <p:spPr>
          <a:xfrm>
            <a:off x="2909455" y="1423563"/>
            <a:ext cx="3216095" cy="19040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4CB37B-236B-4C02-A240-22BF48CE2799}"/>
              </a:ext>
            </a:extLst>
          </p:cNvPr>
          <p:cNvCxnSpPr>
            <a:cxnSpLocks/>
          </p:cNvCxnSpPr>
          <p:nvPr/>
        </p:nvCxnSpPr>
        <p:spPr>
          <a:xfrm flipV="1">
            <a:off x="6125550" y="1423563"/>
            <a:ext cx="1460237" cy="190408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9D1BFE4-2959-4BE9-986C-859F176BE856}"/>
              </a:ext>
            </a:extLst>
          </p:cNvPr>
          <p:cNvSpPr txBox="1"/>
          <p:nvPr/>
        </p:nvSpPr>
        <p:spPr>
          <a:xfrm>
            <a:off x="335902" y="6459392"/>
            <a:ext cx="115201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Chen, H. T. (2016). A review of metasurfaces: physics and applications. Retrieved from: </a:t>
            </a:r>
            <a:r>
              <a:rPr lang="en-US" sz="1050" dirty="0">
                <a:hlinkClick r:id="rId4"/>
              </a:rPr>
              <a:t>https://doi.org/10.1088/0034-4885/79/7/076401</a:t>
            </a:r>
            <a:endParaRPr lang="en-SG" sz="1050" dirty="0"/>
          </a:p>
        </p:txBody>
      </p:sp>
    </p:spTree>
    <p:extLst>
      <p:ext uri="{BB962C8B-B14F-4D97-AF65-F5344CB8AC3E}">
        <p14:creationId xmlns:p14="http://schemas.microsoft.com/office/powerpoint/2010/main" val="4104417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6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Metasurfaces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22E6B9-DFB2-4B97-BF75-F855C0DE1658}"/>
              </a:ext>
            </a:extLst>
          </p:cNvPr>
          <p:cNvSpPr txBox="1"/>
          <p:nvPr/>
        </p:nvSpPr>
        <p:spPr>
          <a:xfrm>
            <a:off x="1" y="2828835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Next LT Pro Light" panose="020B0304020202020204" pitchFamily="34" charset="0"/>
              </a:rPr>
              <a:t>Based on resonance due to structure</a:t>
            </a:r>
          </a:p>
          <a:p>
            <a:pPr algn="ctr"/>
            <a:r>
              <a:rPr lang="en-US" sz="3600" dirty="0">
                <a:latin typeface="Avenir Next LT Pro Light" panose="020B0304020202020204" pitchFamily="34" charset="0"/>
              </a:rPr>
              <a:t>Small changes in the environment can have drastic effects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16D36A-185A-46CA-B910-1CD6438B813C}"/>
              </a:ext>
            </a:extLst>
          </p:cNvPr>
          <p:cNvSpPr txBox="1"/>
          <p:nvPr/>
        </p:nvSpPr>
        <p:spPr>
          <a:xfrm>
            <a:off x="335902" y="6459392"/>
            <a:ext cx="115201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Chen, H. T. (2016). A review of metasurfaces: physics and applications. Retrieved from: </a:t>
            </a:r>
            <a:r>
              <a:rPr lang="en-US" sz="1050" dirty="0">
                <a:hlinkClick r:id="rId3"/>
              </a:rPr>
              <a:t>https://doi.org/10.1088/0034-4885/79/7/076401</a:t>
            </a:r>
            <a:endParaRPr lang="en-SG" sz="1050" dirty="0"/>
          </a:p>
        </p:txBody>
      </p:sp>
    </p:spTree>
    <p:extLst>
      <p:ext uri="{BB962C8B-B14F-4D97-AF65-F5344CB8AC3E}">
        <p14:creationId xmlns:p14="http://schemas.microsoft.com/office/powerpoint/2010/main" val="4042961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2718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7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Fano Resonance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335902" y="6459392"/>
            <a:ext cx="11520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dirty="0" err="1"/>
              <a:t>Limonov</a:t>
            </a:r>
            <a:r>
              <a:rPr lang="en-SG" sz="1050" dirty="0"/>
              <a:t>, M., </a:t>
            </a:r>
            <a:r>
              <a:rPr lang="en-SG" sz="1050" dirty="0" err="1"/>
              <a:t>Rybin</a:t>
            </a:r>
            <a:r>
              <a:rPr lang="en-SG" sz="1050" dirty="0"/>
              <a:t>, M., </a:t>
            </a:r>
            <a:r>
              <a:rPr lang="en-SG" sz="1050" dirty="0" err="1"/>
              <a:t>Poddubny</a:t>
            </a:r>
            <a:r>
              <a:rPr lang="en-SG" sz="1050" dirty="0"/>
              <a:t>, A., </a:t>
            </a:r>
            <a:r>
              <a:rPr lang="en-SG" sz="1050" dirty="0" err="1"/>
              <a:t>Kivshar</a:t>
            </a:r>
            <a:r>
              <a:rPr lang="en-SG" sz="1050" dirty="0"/>
              <a:t>, Y. (2017). Fano resonances in photonics. Retrieved from: </a:t>
            </a:r>
            <a:r>
              <a:rPr lang="en-SG" sz="1050" dirty="0">
                <a:hlinkClick r:id="rId3"/>
              </a:rPr>
              <a:t>http://dx.doi.org/10.1038/nphoton.2017.142</a:t>
            </a:r>
            <a:endParaRPr lang="en-SG" sz="1050" dirty="0"/>
          </a:p>
          <a:p>
            <a:endParaRPr lang="en-SG" sz="10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74F19F-4E9E-428C-85AD-57005FCC9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685" y="1240635"/>
            <a:ext cx="4042629" cy="4293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C3FBB3-5A8D-44C4-A575-5A6C16497110}"/>
              </a:ext>
            </a:extLst>
          </p:cNvPr>
          <p:cNvSpPr/>
          <p:nvPr/>
        </p:nvSpPr>
        <p:spPr>
          <a:xfrm>
            <a:off x="5273336" y="4429957"/>
            <a:ext cx="1331650" cy="7546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BF8CE2-760D-4F22-B40B-3F468A950E3A}"/>
              </a:ext>
            </a:extLst>
          </p:cNvPr>
          <p:cNvSpPr/>
          <p:nvPr/>
        </p:nvSpPr>
        <p:spPr>
          <a:xfrm>
            <a:off x="5674311" y="1439380"/>
            <a:ext cx="1331650" cy="3398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89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431B0E-8FC7-4FC8-8CF4-7792BF500C7D}"/>
              </a:ext>
            </a:extLst>
          </p:cNvPr>
          <p:cNvSpPr/>
          <p:nvPr/>
        </p:nvSpPr>
        <p:spPr>
          <a:xfrm>
            <a:off x="125506" y="339752"/>
            <a:ext cx="1187823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B4F-D694-4A0E-8D43-42CB966BFE01}"/>
              </a:ext>
            </a:extLst>
          </p:cNvPr>
          <p:cNvSpPr txBox="1"/>
          <p:nvPr/>
        </p:nvSpPr>
        <p:spPr>
          <a:xfrm>
            <a:off x="125506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H3 Research</a:t>
            </a:r>
            <a:endParaRPr lang="en-SG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4450-5769-4FC2-8E97-34219D472B18}"/>
              </a:ext>
            </a:extLst>
          </p:cNvPr>
          <p:cNvSpPr txBox="1"/>
          <p:nvPr/>
        </p:nvSpPr>
        <p:spPr>
          <a:xfrm>
            <a:off x="8256494" y="4691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Kushagra Shrivastava</a:t>
            </a:r>
            <a:endParaRPr lang="en-SG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D0410-B996-4579-9992-81DB1608FF8B}"/>
              </a:ext>
            </a:extLst>
          </p:cNvPr>
          <p:cNvSpPr txBox="1"/>
          <p:nvPr/>
        </p:nvSpPr>
        <p:spPr>
          <a:xfrm>
            <a:off x="5486400" y="1745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8</a:t>
            </a:r>
            <a:endParaRPr lang="en-SG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1F9E-6CD4-422A-A8C3-4D6686AEF048}"/>
              </a:ext>
            </a:extLst>
          </p:cNvPr>
          <p:cNvSpPr txBox="1"/>
          <p:nvPr/>
        </p:nvSpPr>
        <p:spPr>
          <a:xfrm>
            <a:off x="335902" y="6204210"/>
            <a:ext cx="26778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Introduction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93E52-A235-422C-8CA7-3C0753942745}"/>
              </a:ext>
            </a:extLst>
          </p:cNvPr>
          <p:cNvSpPr txBox="1"/>
          <p:nvPr/>
        </p:nvSpPr>
        <p:spPr>
          <a:xfrm>
            <a:off x="3315476" y="6204209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Experiments and Methodology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72AAE1-3BB3-438B-AB8B-13E9D1A3BF19}"/>
              </a:ext>
            </a:extLst>
          </p:cNvPr>
          <p:cNvSpPr txBox="1"/>
          <p:nvPr/>
        </p:nvSpPr>
        <p:spPr>
          <a:xfrm>
            <a:off x="6246844" y="6204208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Results and Discussion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D42CF-1497-44F0-AE0A-8075351C0680}"/>
              </a:ext>
            </a:extLst>
          </p:cNvPr>
          <p:cNvSpPr txBox="1"/>
          <p:nvPr/>
        </p:nvSpPr>
        <p:spPr>
          <a:xfrm>
            <a:off x="9178212" y="6204207"/>
            <a:ext cx="267788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Next LT Pro Light" panose="020B0304020202020204" pitchFamily="34" charset="0"/>
              </a:rPr>
              <a:t>Future Works</a:t>
            </a:r>
            <a:endParaRPr lang="en-SG" sz="1000" dirty="0">
              <a:latin typeface="Avenir Next LT Pro Light" panose="020B0304020202020204" pitchFamily="34" charset="0"/>
            </a:endParaRPr>
          </a:p>
        </p:txBody>
      </p:sp>
      <p:sp>
        <p:nvSpPr>
          <p:cNvPr id="23" name="!!TextBox 22">
            <a:extLst>
              <a:ext uri="{FF2B5EF4-FFF2-40B4-BE49-F238E27FC236}">
                <a16:creationId xmlns:a16="http://schemas.microsoft.com/office/drawing/2014/main" id="{651E13C2-065F-485F-B2BF-94BA744AC373}"/>
              </a:ext>
            </a:extLst>
          </p:cNvPr>
          <p:cNvSpPr txBox="1"/>
          <p:nvPr/>
        </p:nvSpPr>
        <p:spPr>
          <a:xfrm>
            <a:off x="751209" y="454438"/>
            <a:ext cx="1074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Fano Resonance</a:t>
            </a:r>
            <a:endParaRPr lang="en-SG" sz="2800" b="1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93F80-6400-41BB-A047-F68287E62C3B}"/>
              </a:ext>
            </a:extLst>
          </p:cNvPr>
          <p:cNvSpPr txBox="1"/>
          <p:nvPr/>
        </p:nvSpPr>
        <p:spPr>
          <a:xfrm>
            <a:off x="335902" y="6479270"/>
            <a:ext cx="11520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dirty="0" err="1"/>
              <a:t>Limonov</a:t>
            </a:r>
            <a:r>
              <a:rPr lang="en-SG" sz="1050" dirty="0"/>
              <a:t>, M., </a:t>
            </a:r>
            <a:r>
              <a:rPr lang="en-SG" sz="1050" dirty="0" err="1"/>
              <a:t>Rybin</a:t>
            </a:r>
            <a:r>
              <a:rPr lang="en-SG" sz="1050" dirty="0"/>
              <a:t>, M., </a:t>
            </a:r>
            <a:r>
              <a:rPr lang="en-SG" sz="1050" dirty="0" err="1"/>
              <a:t>Poddubny</a:t>
            </a:r>
            <a:r>
              <a:rPr lang="en-SG" sz="1050" dirty="0"/>
              <a:t>, A., </a:t>
            </a:r>
            <a:r>
              <a:rPr lang="en-SG" sz="1050" dirty="0" err="1"/>
              <a:t>Kivshar</a:t>
            </a:r>
            <a:r>
              <a:rPr lang="en-SG" sz="1050" dirty="0"/>
              <a:t>, Y. (2017). Fano resonances in photonics. Retrieved from: </a:t>
            </a:r>
            <a:r>
              <a:rPr lang="en-SG" sz="1050" dirty="0">
                <a:hlinkClick r:id="rId3"/>
              </a:rPr>
              <a:t>http://dx.doi.org/10.1038/nphoton.2017.142</a:t>
            </a:r>
            <a:endParaRPr lang="en-SG" sz="1050" dirty="0"/>
          </a:p>
          <a:p>
            <a:endParaRPr lang="en-SG" sz="10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74F19F-4E9E-428C-85AD-57005FCC9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897" y="1275903"/>
            <a:ext cx="4042629" cy="42930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A037ED-E9B0-4F69-878A-64446F71CE1A}"/>
              </a:ext>
            </a:extLst>
          </p:cNvPr>
          <p:cNvSpPr txBox="1"/>
          <p:nvPr/>
        </p:nvSpPr>
        <p:spPr>
          <a:xfrm>
            <a:off x="295324" y="2448365"/>
            <a:ext cx="59884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latin typeface="Avenir Next LT Pro Light" panose="020B0304020202020204" pitchFamily="34" charset="0"/>
              </a:rPr>
              <a:t>Sudden shift between a dip and rise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Avenir Next LT Pro Light" panose="020B0304020202020204" pitchFamily="34" charset="0"/>
              </a:rPr>
              <a:t>Sharp resonance peaks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Avenir Next LT Pro Light" panose="020B0304020202020204" pitchFamily="34" charset="0"/>
              </a:rPr>
              <a:t>Biosensing application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Avenir Next LT Pro Light" panose="020B0304020202020204" pitchFamily="34" charset="0"/>
            </a:endParaRPr>
          </a:p>
          <a:p>
            <a:pPr marL="457200" indent="-457200">
              <a:buFontTx/>
              <a:buChar char="-"/>
            </a:pPr>
            <a:endParaRPr lang="en-SG" sz="28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45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ronicleVTI">
  <a:themeElements>
    <a:clrScheme name="AnalogousFromLightSeed_2SEEDS">
      <a:dk1>
        <a:srgbClr val="000000"/>
      </a:dk1>
      <a:lt1>
        <a:srgbClr val="FFFFFF"/>
      </a:lt1>
      <a:dk2>
        <a:srgbClr val="412F24"/>
      </a:dk2>
      <a:lt2>
        <a:srgbClr val="E2E6E8"/>
      </a:lt2>
      <a:accent1>
        <a:srgbClr val="E48B54"/>
      </a:accent1>
      <a:accent2>
        <a:srgbClr val="E97378"/>
      </a:accent2>
      <a:accent3>
        <a:srgbClr val="B9A248"/>
      </a:accent3>
      <a:accent4>
        <a:srgbClr val="43B4A8"/>
      </a:accent4>
      <a:accent5>
        <a:srgbClr val="3CADE0"/>
      </a:accent5>
      <a:accent6>
        <a:srgbClr val="547BE4"/>
      </a:accent6>
      <a:hlink>
        <a:srgbClr val="5A87A2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5182</TotalTime>
  <Words>3600</Words>
  <Application>Microsoft Office PowerPoint</Application>
  <PresentationFormat>Widescreen</PresentationFormat>
  <Paragraphs>727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Avenir Next LT Pro</vt:lpstr>
      <vt:lpstr>Avenir Next LT Pro Light</vt:lpstr>
      <vt:lpstr>Calibri</vt:lpstr>
      <vt:lpstr>Calisto MT</vt:lpstr>
      <vt:lpstr>Cambria Math</vt:lpstr>
      <vt:lpstr>Times New Roman</vt:lpstr>
      <vt:lpstr>Univers Condensed</vt:lpstr>
      <vt:lpstr>ChronicleVTI</vt:lpstr>
      <vt:lpstr>Fano-resonant metasurfaces for virus sensing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Fano-resonant metasurfaces for virus sensing application</dc:title>
  <dc:creator>KUSHAGRA SHRIVASTAVA</dc:creator>
  <cp:lastModifiedBy>KUSHAGRA SHRIVASTAVA</cp:lastModifiedBy>
  <cp:revision>46</cp:revision>
  <dcterms:created xsi:type="dcterms:W3CDTF">2022-01-24T13:34:13Z</dcterms:created>
  <dcterms:modified xsi:type="dcterms:W3CDTF">2022-02-23T07:01:57Z</dcterms:modified>
</cp:coreProperties>
</file>