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9"/>
  </p:notesMasterIdLst>
  <p:sldIdLst>
    <p:sldId id="264" r:id="rId3"/>
    <p:sldId id="257" r:id="rId4"/>
    <p:sldId id="276" r:id="rId5"/>
    <p:sldId id="277" r:id="rId6"/>
    <p:sldId id="265" r:id="rId7"/>
    <p:sldId id="258" r:id="rId8"/>
    <p:sldId id="281" r:id="rId9"/>
    <p:sldId id="282" r:id="rId10"/>
    <p:sldId id="283" r:id="rId11"/>
    <p:sldId id="284" r:id="rId12"/>
    <p:sldId id="285" r:id="rId13"/>
    <p:sldId id="268" r:id="rId14"/>
    <p:sldId id="294" r:id="rId15"/>
    <p:sldId id="269" r:id="rId16"/>
    <p:sldId id="287" r:id="rId17"/>
    <p:sldId id="288" r:id="rId18"/>
    <p:sldId id="270" r:id="rId19"/>
    <p:sldId id="271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266" r:id="rId28"/>
    <p:sldId id="293" r:id="rId29"/>
    <p:sldId id="322" r:id="rId30"/>
    <p:sldId id="307" r:id="rId31"/>
    <p:sldId id="318" r:id="rId32"/>
    <p:sldId id="315" r:id="rId33"/>
    <p:sldId id="262" r:id="rId34"/>
    <p:sldId id="327" r:id="rId35"/>
    <p:sldId id="325" r:id="rId36"/>
    <p:sldId id="331" r:id="rId37"/>
    <p:sldId id="319" r:id="rId38"/>
    <p:sldId id="320" r:id="rId39"/>
    <p:sldId id="308" r:id="rId40"/>
    <p:sldId id="312" r:id="rId41"/>
    <p:sldId id="267" r:id="rId42"/>
    <p:sldId id="328" r:id="rId43"/>
    <p:sldId id="317" r:id="rId44"/>
    <p:sldId id="309" r:id="rId45"/>
    <p:sldId id="296" r:id="rId46"/>
    <p:sldId id="311" r:id="rId47"/>
    <p:sldId id="330" r:id="rId48"/>
    <p:sldId id="295" r:id="rId49"/>
    <p:sldId id="326" r:id="rId50"/>
    <p:sldId id="324" r:id="rId51"/>
    <p:sldId id="297" r:id="rId52"/>
    <p:sldId id="316" r:id="rId53"/>
    <p:sldId id="323" r:id="rId54"/>
    <p:sldId id="334" r:id="rId55"/>
    <p:sldId id="298" r:id="rId56"/>
    <p:sldId id="335" r:id="rId57"/>
    <p:sldId id="332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E04BC3-3D6C-624F-A4A8-E2CECA8FA9CA}">
          <p14:sldIdLst>
            <p14:sldId id="264"/>
            <p14:sldId id="257"/>
            <p14:sldId id="276"/>
            <p14:sldId id="277"/>
            <p14:sldId id="265"/>
            <p14:sldId id="258"/>
            <p14:sldId id="281"/>
            <p14:sldId id="282"/>
            <p14:sldId id="283"/>
            <p14:sldId id="284"/>
            <p14:sldId id="285"/>
            <p14:sldId id="268"/>
            <p14:sldId id="294"/>
            <p14:sldId id="269"/>
            <p14:sldId id="287"/>
            <p14:sldId id="288"/>
            <p14:sldId id="270"/>
            <p14:sldId id="271"/>
            <p14:sldId id="300"/>
            <p14:sldId id="301"/>
            <p14:sldId id="302"/>
            <p14:sldId id="303"/>
            <p14:sldId id="304"/>
          </p14:sldIdLst>
        </p14:section>
        <p14:section name="Boundary conditions" id="{2767B045-6F96-A044-9873-EFB37B10C054}">
          <p14:sldIdLst>
            <p14:sldId id="305"/>
            <p14:sldId id="306"/>
            <p14:sldId id="266"/>
            <p14:sldId id="293"/>
            <p14:sldId id="322"/>
            <p14:sldId id="307"/>
            <p14:sldId id="318"/>
            <p14:sldId id="315"/>
            <p14:sldId id="262"/>
            <p14:sldId id="327"/>
            <p14:sldId id="325"/>
          </p14:sldIdLst>
        </p14:section>
        <p14:section name="Python" id="{137150A2-9D74-4F4E-814C-2C88D04599C0}">
          <p14:sldIdLst>
            <p14:sldId id="331"/>
            <p14:sldId id="319"/>
            <p14:sldId id="320"/>
          </p14:sldIdLst>
        </p14:section>
        <p14:section name="Analysis" id="{6DB67CC6-F55B-874C-914A-F062B04A7ACB}">
          <p14:sldIdLst>
            <p14:sldId id="308"/>
            <p14:sldId id="312"/>
            <p14:sldId id="267"/>
            <p14:sldId id="328"/>
            <p14:sldId id="317"/>
            <p14:sldId id="309"/>
            <p14:sldId id="296"/>
            <p14:sldId id="311"/>
            <p14:sldId id="330"/>
            <p14:sldId id="295"/>
            <p14:sldId id="326"/>
            <p14:sldId id="324"/>
            <p14:sldId id="297"/>
            <p14:sldId id="316"/>
            <p14:sldId id="323"/>
            <p14:sldId id="334"/>
            <p14:sldId id="298"/>
            <p14:sldId id="335"/>
            <p14:sldId id="3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BAD"/>
    <a:srgbClr val="0432FF"/>
    <a:srgbClr val="FF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DFE17D-6384-F54B-B995-3FCF8270C7CC}" v="7538" dt="2024-04-01T09:45:26.699"/>
    <p1510:client id="{658AEF69-8B5B-CA4F-96CB-256CE8EDDBF1}" v="2296" dt="2024-04-01T09:36:13.253"/>
    <p1510:client id="{840AB14F-2E88-43C6-B0BB-AF6CB25F098A}" v="8702" dt="2024-04-01T09:48:16.0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83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C6E71-EB0C-4D09-B98C-AD7369338126}" type="datetimeFigureOut">
              <a:rPr lang="en-SG" smtClean="0"/>
              <a:t>1/4/2024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CDAA3-8156-43B3-97D0-24C52879B2D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68431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CDAA3-8156-43B3-97D0-24C52879B2D4}" type="slidenum">
              <a:rPr lang="en-SG" smtClean="0"/>
              <a:t>32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18324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CDAA3-8156-43B3-97D0-24C52879B2D4}" type="slidenum">
              <a:rPr lang="en-SG" smtClean="0"/>
              <a:t>33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47001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CDAA3-8156-43B3-97D0-24C52879B2D4}" type="slidenum">
              <a:rPr lang="en-SG" smtClean="0"/>
              <a:t>34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15644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073ED-3814-D76D-FA2E-45E3CDDB9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7B50E2-7B92-996A-C785-BE53DFF0A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02241-56A0-5BDB-A442-0B55F3FA7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B1E59-786D-6D45-950E-7E4614BC13E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63F4A-BAFD-22A0-9949-77E7B43A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E0B04-1D46-0965-33D0-378FA4C9E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885A2-49E6-E34A-95C5-E73021C3F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57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CEBC5-2A46-F2C2-2E7C-5549200A9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4C3974-A621-488A-EB69-9A664F89E1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31EAA-37E0-C10C-FDD3-595461369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B1E59-786D-6D45-950E-7E4614BC13E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8206A-7C84-7030-4153-40971C92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513B8-B722-2BAD-C519-D899AD17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885A2-49E6-E34A-95C5-E73021C3F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27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B419A8-95E4-84FF-EEE1-AE07EBB177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BC517E-7DC5-2A85-61EC-4354D8E36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52D47-2385-6753-7507-AE46680D9F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B1E59-786D-6D45-950E-7E4614BC13E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BC417-D65E-0837-34D9-CC79A266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78AAA-E8CE-5A20-EEE9-DA8F779A4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885A2-49E6-E34A-95C5-E73021C3F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77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968BA-ECF2-13D0-5BF9-04BC99972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7E3DB-32F3-D75B-6776-72BCC7CA04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F1B11-4E12-D182-E2B2-EBFA32863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4FE3-B217-E543-A4CE-C89A79EA231D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F19D4-222D-D0B3-1FF2-C10003BCA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41946-1E31-8C9F-BC96-24C84659C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1F8D-75D3-724B-84A6-786303B0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67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E588F-47ED-92D2-44CE-8C95FC3D8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A6205-FB01-EECB-1DEE-1279E27FF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97686-5011-703B-E1C4-FDF4B86B3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4FE3-B217-E543-A4CE-C89A79EA231D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C8BD-25FC-ABB9-5B8A-73E25DCDE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A2781-3CE2-5B8A-BC5E-DBDDCDEBB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1F8D-75D3-724B-84A6-786303B0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88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F1B7-A4DF-3CEE-E7FD-9D29C0BE0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00E57-5206-38FC-DE2D-BD04223AD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7054C-A20C-00E5-E2D5-EF3DDBB4D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4FE3-B217-E543-A4CE-C89A79EA231D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433FA-A2C3-3D8B-A8D5-65BB6C01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A1DAA-701E-5878-2147-3BE97989C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1F8D-75D3-724B-84A6-786303B0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45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10C05-49CA-6D34-D13F-CCC8F6A91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B9441-BC0E-0ACF-25D1-63934AD2E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74A9A-2232-3F46-24B1-5591651C5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2C85B-C993-BE21-DB08-332221F4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4FE3-B217-E543-A4CE-C89A79EA231D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B7264-51AE-4091-E20E-2E58C881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A753E2-DE01-EC25-0C66-0A2D57751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1F8D-75D3-724B-84A6-786303B0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05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82464-0EAF-698A-82C9-B9834F74E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374FD-7D4F-341A-CD51-4CB49EB3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B19FC-7467-701B-C0BF-17F5EA691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562445-022B-7709-92F5-4B855652A2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EEED4D-0DAA-4E7B-C641-7CFB999375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F34E68-2095-C2D6-9E6F-1EF3F5D6E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4FE3-B217-E543-A4CE-C89A79EA231D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D96336-DF78-7CFD-AF2A-B400D34E2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715E3E-459E-4966-5FDB-F2BB9BD0B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1F8D-75D3-724B-84A6-786303B0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42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0EA75-305F-AF9F-13F5-C2365F670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AEB168-F97D-2946-4A54-DE4AE3443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4FE3-B217-E543-A4CE-C89A79EA231D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EB76F-14BF-23E9-493C-9C96A87B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BF1EC1-2895-F7EF-2643-DAF1ACB8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1F8D-75D3-724B-84A6-786303B0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78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1617ED-EFA2-7F35-0F6D-A15006E9D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4FE3-B217-E543-A4CE-C89A79EA231D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8771A3-46F5-C26B-7DDB-2200D53E2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F35A6-F75A-9593-1547-0E31C284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1F8D-75D3-724B-84A6-786303B0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51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444BB-9AD9-5EFC-A635-A8EB8BF49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118F-752A-34BB-B5DD-62C88D00D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67AA9-E26F-9422-4418-0FC6A8389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97EF5-4240-33E7-97E7-49155C136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4FE3-B217-E543-A4CE-C89A79EA231D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11C45-0571-8446-F600-1EEB4D48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63A2CA-E934-F254-85E6-2F43B32DB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1F8D-75D3-724B-84A6-786303B0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08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8BCE2-E876-429C-BEF9-D4FB9565D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A7AA3-D5EB-9BF7-321B-DB1D9A970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60975-17C4-F054-4205-D7F6020F3D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B1E59-786D-6D45-950E-7E4614BC13E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F5665-2326-15DF-2A6B-4F14682AC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30646-EB71-E3EF-424A-47A971D8A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885A2-49E6-E34A-95C5-E73021C3F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68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0BD2F-776C-26B0-0B84-27DDB8162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976250-183E-B493-5B84-05CA5B6E6B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88BF6-1600-B4BA-DA79-2AD604D6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FA61B-1825-4D70-4AAB-B7CF5C35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4FE3-B217-E543-A4CE-C89A79EA231D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0929C-67CF-C878-ABA9-5D498D0A0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DD648C-F9C7-2E42-DE2E-A4B9E6783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1F8D-75D3-724B-84A6-786303B0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65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B1F0D-9734-43A6-1510-0B852FECD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4F35E8-ECC2-613B-D044-C627CA39E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A1712-52A5-ADD0-3EA9-0E544478B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4FE3-B217-E543-A4CE-C89A79EA231D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454C0-E83E-75C9-4C3A-49E2F239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5CCA3-4672-D553-D0E2-A1184F52B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1F8D-75D3-724B-84A6-786303B0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44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96E08F-C265-1678-E5AD-9338F2E55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9A68CA-5B5C-6CA0-936E-C57C03D67E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6D0F7-2A25-2BE0-2748-F288A629B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4FE3-B217-E543-A4CE-C89A79EA231D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58D71-0075-64D7-E344-863495106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675A9-3E7F-5117-5041-5FA655A5F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1F8D-75D3-724B-84A6-786303B0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07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798D7-9415-01C6-4B10-1BD3BF1E0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9993B1-0711-BE13-E96B-D8AA4CAD3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FEE47-1DD3-4B1C-F737-2C9D04B713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B1E59-786D-6D45-950E-7E4614BC13E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068CE-384F-33E2-A866-FDEADCC07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A8958-9A67-1899-A924-CAD81E3F4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885A2-49E6-E34A-95C5-E73021C3F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62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EB662-3617-BB73-68B7-B96F390CB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A0DB0-463D-8E26-8E22-4C9A2E10AE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37F255-9EEA-1227-E2ED-FEE23447F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74420-5078-C0D8-D7B2-581D3DDDFE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B1E59-786D-6D45-950E-7E4614BC13E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73F80-36B2-19A7-0E76-3DD0FA70F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A3F21-7902-ED85-0CFE-0DFEAFA3E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885A2-49E6-E34A-95C5-E73021C3F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E90E2-B2F9-C3C8-FBB3-79D544533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7ED0A-8B86-9792-8A37-257FD22D4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0CB042-3D63-0640-2C7F-F0E515780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10399-AEC4-E7FF-5953-69C79BD835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EDB8A2-6CB1-12DC-D63E-65D8719E59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045727-A54E-A528-2B3D-AAC4F54661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B1E59-786D-6D45-950E-7E4614BC13E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2F2674-160F-8C58-3EB5-13A3B064E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E72D6C-24DE-B7D9-E263-769D738C9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885A2-49E6-E34A-95C5-E73021C3F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86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1EE88-348C-5604-34CE-C0CE0671B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39860-80F9-041A-DF3C-3C2673513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B1E59-786D-6D45-950E-7E4614BC13E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F37D86-0E65-ECB4-27D2-1330A2F13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1CC84E-F1D6-CAD8-B34B-FA90070F1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885A2-49E6-E34A-95C5-E73021C3F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58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C84F9F-B182-2B55-6BCD-3C69033884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B1E59-786D-6D45-950E-7E4614BC13E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73D8D2-616B-127C-35FF-A3DB41E2C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67A82-CEBF-624B-35B1-7EEA3B772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885A2-49E6-E34A-95C5-E73021C3F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6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7D093-B224-5909-0EE4-83E0B76F5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E3034-9F5A-8623-9540-B64F6FBAB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9BF2A-57EA-FF51-4B18-3C47C0E77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52DC47-7A99-6201-A4B5-5C17CC9DE8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B1E59-786D-6D45-950E-7E4614BC13E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8256C7-4673-5032-5966-14C66B1A1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82397-ECDD-F606-255D-892A8F9C8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885A2-49E6-E34A-95C5-E73021C3F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24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B388F-C789-3344-E8C4-C8C41165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46F0E6-D982-0104-E525-A0A7183E87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60978-1889-B9EE-983E-645D416C9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3E4EB-1127-7692-EA5F-8950234DB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B1E59-786D-6D45-950E-7E4614BC13E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29C56-3EB5-FF6F-06A0-ACB883866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6D6E6-1612-A387-E6DC-AB222063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885A2-49E6-E34A-95C5-E73021C3F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5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0F5F01-99CC-6D00-F5B2-445B2A8A9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A5C02-715E-EABE-2594-201536988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F051D0-92A5-704A-A01D-2CD8ED503E34}"/>
              </a:ext>
            </a:extLst>
          </p:cNvPr>
          <p:cNvSpPr txBox="1">
            <a:spLocks/>
          </p:cNvSpPr>
          <p:nvPr userDrawn="1"/>
        </p:nvSpPr>
        <p:spPr>
          <a:xfrm>
            <a:off x="11061763" y="124559"/>
            <a:ext cx="626481" cy="5032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318AEB-71DC-461A-AE9F-15B6505DFA7F}" type="slidenum">
              <a:rPr lang="en-SG" sz="1200" smtClean="0">
                <a:latin typeface="Aptos Narrow" panose="020B0004020202020204" pitchFamily="34" charset="0"/>
              </a:rPr>
              <a:pPr/>
              <a:t>‹#›</a:t>
            </a:fld>
            <a:endParaRPr lang="en-SG" sz="1200">
              <a:latin typeface="Aptos Narrow" panose="020B00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098CE7-610C-FA8A-E751-777127A60BFA}"/>
              </a:ext>
            </a:extLst>
          </p:cNvPr>
          <p:cNvSpPr txBox="1">
            <a:spLocks/>
          </p:cNvSpPr>
          <p:nvPr userDrawn="1"/>
        </p:nvSpPr>
        <p:spPr>
          <a:xfrm>
            <a:off x="377147" y="115887"/>
            <a:ext cx="2743200" cy="50323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latin typeface="Aptos Light" panose="020B0004020202020204" pitchFamily="34" charset="0"/>
              </a:rPr>
              <a:t>SP2273 Mini Project</a:t>
            </a:r>
            <a:endParaRPr lang="en-SG" sz="1200">
              <a:latin typeface="Aptos Light" panose="020B00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C8F85B-D134-546D-F931-6C6C98189C5A}"/>
              </a:ext>
            </a:extLst>
          </p:cNvPr>
          <p:cNvCxnSpPr>
            <a:cxnSpLocks/>
          </p:cNvCxnSpPr>
          <p:nvPr userDrawn="1"/>
        </p:nvCxnSpPr>
        <p:spPr>
          <a:xfrm flipV="1">
            <a:off x="2083191" y="376176"/>
            <a:ext cx="8978572" cy="4759"/>
          </a:xfrm>
          <a:prstGeom prst="line">
            <a:avLst/>
          </a:prstGeom>
          <a:ln w="889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67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 Black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3524F4-D04B-A01B-E79B-B6A49EA2B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03706-E08D-2704-6410-D5BE97CC5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EC329-AF30-DD96-AA38-557C59EC0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14FE3-B217-E543-A4CE-C89A79EA231D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DE4EB-FF33-45F3-07F7-8DD8C7EDE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97FD9-01F4-A0B6-67FE-803D5770B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D1F8D-75D3-724B-84A6-786303B02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9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.png"/><Relationship Id="rId5" Type="http://schemas.microsoft.com/office/2007/relationships/media" Target="../media/media3.mp4"/><Relationship Id="rId10" Type="http://schemas.openxmlformats.org/officeDocument/2006/relationships/image" Target="../media/image1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1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p4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5.png"/><Relationship Id="rId3" Type="http://schemas.microsoft.com/office/2007/relationships/media" Target="../media/media6.mp4"/><Relationship Id="rId7" Type="http://schemas.microsoft.com/office/2007/relationships/media" Target="../media/media8.mp4"/><Relationship Id="rId12" Type="http://schemas.openxmlformats.org/officeDocument/2006/relationships/video" Target="../media/media10.mp4"/><Relationship Id="rId17" Type="http://schemas.openxmlformats.org/officeDocument/2006/relationships/image" Target="../media/image14.png"/><Relationship Id="rId2" Type="http://schemas.openxmlformats.org/officeDocument/2006/relationships/video" Target="../media/media5.mp4"/><Relationship Id="rId16" Type="http://schemas.openxmlformats.org/officeDocument/2006/relationships/image" Target="../media/image13.png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microsoft.com/office/2007/relationships/media" Target="../media/media10.mp4"/><Relationship Id="rId5" Type="http://schemas.microsoft.com/office/2007/relationships/media" Target="../media/media7.mp4"/><Relationship Id="rId15" Type="http://schemas.openxmlformats.org/officeDocument/2006/relationships/image" Target="../media/image12.png"/><Relationship Id="rId10" Type="http://schemas.openxmlformats.org/officeDocument/2006/relationships/video" Target="../media/media9.mp4"/><Relationship Id="rId19" Type="http://schemas.openxmlformats.org/officeDocument/2006/relationships/image" Target="../media/image16.png"/><Relationship Id="rId4" Type="http://schemas.openxmlformats.org/officeDocument/2006/relationships/video" Target="../media/media6.mp4"/><Relationship Id="rId9" Type="http://schemas.microsoft.com/office/2007/relationships/media" Target="../media/media9.mp4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7" Type="http://schemas.openxmlformats.org/officeDocument/2006/relationships/image" Target="../media/image19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2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4.mp4"/><Relationship Id="rId7" Type="http://schemas.openxmlformats.org/officeDocument/2006/relationships/image" Target="../media/image36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4.mp4"/><Relationship Id="rId9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microsoft.com/office/2007/relationships/media" Target="../media/media16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6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video" Target="../media/media17.mp4"/><Relationship Id="rId11" Type="http://schemas.openxmlformats.org/officeDocument/2006/relationships/image" Target="../media/image45.png"/><Relationship Id="rId5" Type="http://schemas.microsoft.com/office/2007/relationships/media" Target="../media/media17.mp4"/><Relationship Id="rId10" Type="http://schemas.openxmlformats.org/officeDocument/2006/relationships/image" Target="../media/image44.png"/><Relationship Id="rId4" Type="http://schemas.openxmlformats.org/officeDocument/2006/relationships/video" Target="../media/media16.mp4"/><Relationship Id="rId9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4.png"/><Relationship Id="rId3" Type="http://schemas.microsoft.com/office/2007/relationships/media" Target="../media/media19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3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video" Target="../media/media20.mp4"/><Relationship Id="rId11" Type="http://schemas.openxmlformats.org/officeDocument/2006/relationships/image" Target="../media/image42.png"/><Relationship Id="rId5" Type="http://schemas.microsoft.com/office/2007/relationships/media" Target="../media/media20.mp4"/><Relationship Id="rId10" Type="http://schemas.openxmlformats.org/officeDocument/2006/relationships/image" Target="../media/image52.png"/><Relationship Id="rId4" Type="http://schemas.openxmlformats.org/officeDocument/2006/relationships/video" Target="../media/media19.mp4"/><Relationship Id="rId9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22.mp4"/><Relationship Id="rId7" Type="http://schemas.openxmlformats.org/officeDocument/2006/relationships/image" Target="../media/image55.pn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2.mp4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5" Type="http://schemas.openxmlformats.org/officeDocument/2006/relationships/image" Target="../media/image55.png"/><Relationship Id="rId4" Type="http://schemas.openxmlformats.org/officeDocument/2006/relationships/image" Target="../media/image5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video" Target="NULL" TargetMode="External"/><Relationship Id="rId7" Type="http://schemas.openxmlformats.org/officeDocument/2006/relationships/image" Target="../media/image61.png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60.png"/><Relationship Id="rId5" Type="http://schemas.openxmlformats.org/officeDocument/2006/relationships/slideLayout" Target="../slideLayouts/slideLayout2.xml"/><Relationship Id="rId4" Type="http://schemas.microsoft.com/office/2007/relationships/media" Target="../media/media24.mp4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discover.lanl.gov/news/0412-maniac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splacements_1D_periodic_64_1d0_0d1_1_3_2d5(-2)_circle">
            <a:hlinkClick r:id="" action="ppaction://media"/>
            <a:extLst>
              <a:ext uri="{FF2B5EF4-FFF2-40B4-BE49-F238E27FC236}">
                <a16:creationId xmlns:a16="http://schemas.microsoft.com/office/drawing/2014/main" id="{71A9CF24-426B-830D-96AB-037B9AFB47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1725" t="15569" r="19316" b="23811"/>
          <a:stretch/>
        </p:blipFill>
        <p:spPr>
          <a:xfrm>
            <a:off x="203199" y="4333008"/>
            <a:ext cx="2875281" cy="2217217"/>
          </a:xfrm>
          <a:prstGeom prst="rect">
            <a:avLst/>
          </a:prstGeom>
        </p:spPr>
      </p:pic>
      <p:pic>
        <p:nvPicPr>
          <p:cNvPr id="3" name="displacements_1D_periodic_64_1d0_0d1_4_3_2d5(-2)_circle">
            <a:hlinkClick r:id="" action="ppaction://media"/>
            <a:extLst>
              <a:ext uri="{FF2B5EF4-FFF2-40B4-BE49-F238E27FC236}">
                <a16:creationId xmlns:a16="http://schemas.microsoft.com/office/drawing/2014/main" id="{AB2854E4-FCBB-10AC-5DF3-2C15AA75FD1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22624" t="21276" r="22793" b="20390"/>
          <a:stretch/>
        </p:blipFill>
        <p:spPr>
          <a:xfrm>
            <a:off x="9042400" y="222454"/>
            <a:ext cx="2661920" cy="2133600"/>
          </a:xfrm>
          <a:prstGeom prst="rect">
            <a:avLst/>
          </a:prstGeom>
        </p:spPr>
      </p:pic>
      <p:pic>
        <p:nvPicPr>
          <p:cNvPr id="8" name="displacements_1D_periodic_64_1d0_0d1_2_3_2d5(-2)_circle">
            <a:hlinkClick r:id="" action="ppaction://media"/>
            <a:extLst>
              <a:ext uri="{FF2B5EF4-FFF2-40B4-BE49-F238E27FC236}">
                <a16:creationId xmlns:a16="http://schemas.microsoft.com/office/drawing/2014/main" id="{A6A6C98C-E760-D58A-6078-CD7A83411C3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26296" t="25577" r="20579" b="25256"/>
          <a:stretch/>
        </p:blipFill>
        <p:spPr>
          <a:xfrm>
            <a:off x="345439" y="390094"/>
            <a:ext cx="2590800" cy="17983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FA65BF7-6BE8-5357-847A-1C53EC769ACC}"/>
              </a:ext>
            </a:extLst>
          </p:cNvPr>
          <p:cNvSpPr txBox="1">
            <a:spLocks/>
          </p:cNvSpPr>
          <p:nvPr/>
        </p:nvSpPr>
        <p:spPr>
          <a:xfrm>
            <a:off x="1524000" y="2380339"/>
            <a:ext cx="9144000" cy="116162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8000">
                <a:latin typeface="Aptos Black" panose="020F0502020204030204" pitchFamily="34" charset="0"/>
              </a:rPr>
              <a:t>‘String’ Theory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DCBF4EE-5DE0-0362-D929-00869AFD39BD}"/>
              </a:ext>
            </a:extLst>
          </p:cNvPr>
          <p:cNvSpPr txBox="1">
            <a:spLocks/>
          </p:cNvSpPr>
          <p:nvPr/>
        </p:nvSpPr>
        <p:spPr>
          <a:xfrm>
            <a:off x="1524000" y="3603531"/>
            <a:ext cx="9144000" cy="4589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b="1">
                <a:latin typeface="Aptos Light" panose="020B0004020202020204" pitchFamily="34" charset="0"/>
              </a:rPr>
              <a:t>Analysis of the Fermi-Pasta-</a:t>
            </a:r>
            <a:r>
              <a:rPr lang="en-SG" b="1" err="1">
                <a:latin typeface="Aptos Light" panose="020B0004020202020204" pitchFamily="34" charset="0"/>
              </a:rPr>
              <a:t>Ulam</a:t>
            </a:r>
            <a:r>
              <a:rPr lang="en-SG" b="1">
                <a:latin typeface="Aptos Light" panose="020B0004020202020204" pitchFamily="34" charset="0"/>
              </a:rPr>
              <a:t>-</a:t>
            </a:r>
            <a:r>
              <a:rPr lang="en-SG" b="1" err="1">
                <a:latin typeface="Aptos Light" panose="020B0004020202020204" pitchFamily="34" charset="0"/>
              </a:rPr>
              <a:t>Tsingou</a:t>
            </a:r>
            <a:r>
              <a:rPr lang="en-SG" b="1">
                <a:latin typeface="Aptos Light" panose="020B0004020202020204" pitchFamily="34" charset="0"/>
              </a:rPr>
              <a:t> Problem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8C95CC6-1CD3-3432-A433-9FD328E95F17}"/>
              </a:ext>
            </a:extLst>
          </p:cNvPr>
          <p:cNvSpPr txBox="1">
            <a:spLocks/>
          </p:cNvSpPr>
          <p:nvPr/>
        </p:nvSpPr>
        <p:spPr>
          <a:xfrm>
            <a:off x="1524000" y="4239434"/>
            <a:ext cx="9144000" cy="391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sz="1800">
                <a:latin typeface="Aptos Light" panose="020B0004020202020204" pitchFamily="34" charset="0"/>
              </a:rPr>
              <a:t>Ting Jun Rui, Lu Xixun, Shrinjana Ghosh, Kushagra Shrivastava</a:t>
            </a:r>
          </a:p>
        </p:txBody>
      </p:sp>
      <p:pic>
        <p:nvPicPr>
          <p:cNvPr id="7" name="displacements_1D_periodic_64_1d0_0d1_3_3_2d5(-2)_circle">
            <a:hlinkClick r:id="" action="ppaction://media"/>
            <a:extLst>
              <a:ext uri="{FF2B5EF4-FFF2-40B4-BE49-F238E27FC236}">
                <a16:creationId xmlns:a16="http://schemas.microsoft.com/office/drawing/2014/main" id="{1FB48639-6A3F-1A61-47BE-E4265D22EBD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l="23521" t="19608" r="21479" b="24610"/>
          <a:stretch/>
        </p:blipFill>
        <p:spPr>
          <a:xfrm>
            <a:off x="9113522" y="4421473"/>
            <a:ext cx="2682240" cy="204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9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6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9684-52C7-C699-0500-2E25D063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Hooke’s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A5617B-9291-4E8A-CCC5-1688FC7B160E}"/>
                  </a:ext>
                </a:extLst>
              </p:cNvPr>
              <p:cNvSpPr txBox="1"/>
              <p:nvPr/>
            </p:nvSpPr>
            <p:spPr>
              <a:xfrm>
                <a:off x="5370256" y="1693978"/>
                <a:ext cx="145148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SG" sz="2800" b="1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A5617B-9291-4E8A-CCC5-1688FC7B1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256" y="1693978"/>
                <a:ext cx="1451488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A9E648D-E773-442F-6029-F761DB4BF822}"/>
              </a:ext>
            </a:extLst>
          </p:cNvPr>
          <p:cNvSpPr/>
          <p:nvPr/>
        </p:nvSpPr>
        <p:spPr>
          <a:xfrm>
            <a:off x="4265176" y="2965908"/>
            <a:ext cx="918437" cy="9261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240A14-968F-4478-9687-3C7D041F87CE}"/>
              </a:ext>
            </a:extLst>
          </p:cNvPr>
          <p:cNvCxnSpPr/>
          <p:nvPr/>
        </p:nvCxnSpPr>
        <p:spPr>
          <a:xfrm>
            <a:off x="1517715" y="2535810"/>
            <a:ext cx="0" cy="18005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9F798BAD-2E3D-37B6-71A8-A7CC185FC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>
            <a:off x="1526540" y="3074662"/>
            <a:ext cx="2704991" cy="74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543CE2-5A3A-AE39-4ED9-3ED65D548097}"/>
              </a:ext>
            </a:extLst>
          </p:cNvPr>
          <p:cNvCxnSpPr/>
          <p:nvPr/>
        </p:nvCxnSpPr>
        <p:spPr>
          <a:xfrm>
            <a:off x="6096000" y="2535810"/>
            <a:ext cx="0" cy="18005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6C3597-3162-EBAE-4BE6-3E666BB6FADE}"/>
              </a:ext>
            </a:extLst>
          </p:cNvPr>
          <p:cNvCxnSpPr/>
          <p:nvPr/>
        </p:nvCxnSpPr>
        <p:spPr>
          <a:xfrm>
            <a:off x="4715438" y="2534876"/>
            <a:ext cx="0" cy="18005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C021B7-1669-B44A-4220-37E3D088201A}"/>
              </a:ext>
            </a:extLst>
          </p:cNvPr>
          <p:cNvCxnSpPr/>
          <p:nvPr/>
        </p:nvCxnSpPr>
        <p:spPr>
          <a:xfrm>
            <a:off x="7468363" y="2534876"/>
            <a:ext cx="0" cy="18005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561E5A-3F95-7E7E-CABA-33315055C936}"/>
              </a:ext>
            </a:extLst>
          </p:cNvPr>
          <p:cNvCxnSpPr>
            <a:cxnSpLocks/>
          </p:cNvCxnSpPr>
          <p:nvPr/>
        </p:nvCxnSpPr>
        <p:spPr>
          <a:xfrm flipH="1">
            <a:off x="4715438" y="2557976"/>
            <a:ext cx="138132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D6C6AD-88DB-793B-6CFB-FA91FC3300B1}"/>
              </a:ext>
            </a:extLst>
          </p:cNvPr>
          <p:cNvCxnSpPr>
            <a:cxnSpLocks/>
          </p:cNvCxnSpPr>
          <p:nvPr/>
        </p:nvCxnSpPr>
        <p:spPr>
          <a:xfrm flipV="1">
            <a:off x="4714673" y="4266803"/>
            <a:ext cx="1382361" cy="182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5B47AF-7AC6-3A7C-E95B-A0A0D5845289}"/>
                  </a:ext>
                </a:extLst>
              </p:cNvPr>
              <p:cNvSpPr txBox="1"/>
              <p:nvPr/>
            </p:nvSpPr>
            <p:spPr>
              <a:xfrm>
                <a:off x="5360026" y="2319432"/>
                <a:ext cx="14427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SG" sz="1400" b="1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5B47AF-7AC6-3A7C-E95B-A0A0D5845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026" y="2319432"/>
                <a:ext cx="144270" cy="215444"/>
              </a:xfrm>
              <a:prstGeom prst="rect">
                <a:avLst/>
              </a:prstGeom>
              <a:blipFill>
                <a:blip r:embed="rId4"/>
                <a:stretch>
                  <a:fillRect l="-16667" r="-1666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374097-5810-81F7-BF1A-D7E92E2FAF11}"/>
                  </a:ext>
                </a:extLst>
              </p:cNvPr>
              <p:cNvSpPr txBox="1"/>
              <p:nvPr/>
            </p:nvSpPr>
            <p:spPr>
              <a:xfrm>
                <a:off x="5380042" y="4335396"/>
                <a:ext cx="15549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SG" sz="1400" b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374097-5810-81F7-BF1A-D7E92E2FA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042" y="4335396"/>
                <a:ext cx="155491" cy="215444"/>
              </a:xfrm>
              <a:prstGeom prst="rect">
                <a:avLst/>
              </a:prstGeom>
              <a:blipFill>
                <a:blip r:embed="rId5"/>
                <a:stretch>
                  <a:fillRect l="-28000" r="-28000" b="-277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D4182AA4-B349-8C98-2AF0-6DC3807A7118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87B332-CB73-F51B-9611-D76004A6A0BF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E6833D-3CD0-7790-7E46-953E8388EB35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E75FCC-B8B5-200B-13E5-99CE396C555A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9EE161-E700-8F60-E6C3-C7206B5F3E39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B34F91-A4F7-2AF3-57C2-E765CD857D2E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4B92E6-3EC7-4E8C-CB72-E8748858E33C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79681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9684-52C7-C699-0500-2E25D063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Hooke’s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A5617B-9291-4E8A-CCC5-1688FC7B160E}"/>
                  </a:ext>
                </a:extLst>
              </p:cNvPr>
              <p:cNvSpPr txBox="1"/>
              <p:nvPr/>
            </p:nvSpPr>
            <p:spPr>
              <a:xfrm>
                <a:off x="5370256" y="1693978"/>
                <a:ext cx="145148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SG" sz="2800" b="1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A5617B-9291-4E8A-CCC5-1688FC7B1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256" y="1693978"/>
                <a:ext cx="1451488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A9E648D-E773-442F-6029-F761DB4BF822}"/>
              </a:ext>
            </a:extLst>
          </p:cNvPr>
          <p:cNvSpPr/>
          <p:nvPr/>
        </p:nvSpPr>
        <p:spPr>
          <a:xfrm>
            <a:off x="7018110" y="2965908"/>
            <a:ext cx="918437" cy="9261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240A14-968F-4478-9687-3C7D041F87CE}"/>
              </a:ext>
            </a:extLst>
          </p:cNvPr>
          <p:cNvCxnSpPr/>
          <p:nvPr/>
        </p:nvCxnSpPr>
        <p:spPr>
          <a:xfrm>
            <a:off x="1517715" y="2535810"/>
            <a:ext cx="0" cy="18005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9F798BAD-2E3D-37B6-71A8-A7CC185FC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>
            <a:off x="1526540" y="3074662"/>
            <a:ext cx="5491566" cy="74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543CE2-5A3A-AE39-4ED9-3ED65D548097}"/>
              </a:ext>
            </a:extLst>
          </p:cNvPr>
          <p:cNvCxnSpPr/>
          <p:nvPr/>
        </p:nvCxnSpPr>
        <p:spPr>
          <a:xfrm>
            <a:off x="6096000" y="2535810"/>
            <a:ext cx="0" cy="18005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6C3597-3162-EBAE-4BE6-3E666BB6FADE}"/>
              </a:ext>
            </a:extLst>
          </p:cNvPr>
          <p:cNvCxnSpPr/>
          <p:nvPr/>
        </p:nvCxnSpPr>
        <p:spPr>
          <a:xfrm>
            <a:off x="4715438" y="2534876"/>
            <a:ext cx="0" cy="18005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C021B7-1669-B44A-4220-37E3D088201A}"/>
              </a:ext>
            </a:extLst>
          </p:cNvPr>
          <p:cNvCxnSpPr/>
          <p:nvPr/>
        </p:nvCxnSpPr>
        <p:spPr>
          <a:xfrm>
            <a:off x="7468363" y="2534876"/>
            <a:ext cx="0" cy="18005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561E5A-3F95-7E7E-CABA-33315055C936}"/>
              </a:ext>
            </a:extLst>
          </p:cNvPr>
          <p:cNvCxnSpPr>
            <a:cxnSpLocks/>
          </p:cNvCxnSpPr>
          <p:nvPr/>
        </p:nvCxnSpPr>
        <p:spPr>
          <a:xfrm>
            <a:off x="6096766" y="2557976"/>
            <a:ext cx="137159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D6C6AD-88DB-793B-6CFB-FA91FC3300B1}"/>
              </a:ext>
            </a:extLst>
          </p:cNvPr>
          <p:cNvCxnSpPr>
            <a:cxnSpLocks/>
          </p:cNvCxnSpPr>
          <p:nvPr/>
        </p:nvCxnSpPr>
        <p:spPr>
          <a:xfrm flipH="1">
            <a:off x="6097034" y="4266803"/>
            <a:ext cx="13713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5B47AF-7AC6-3A7C-E95B-A0A0D5845289}"/>
                  </a:ext>
                </a:extLst>
              </p:cNvPr>
              <p:cNvSpPr txBox="1"/>
              <p:nvPr/>
            </p:nvSpPr>
            <p:spPr>
              <a:xfrm>
                <a:off x="6710429" y="2329657"/>
                <a:ext cx="14427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SG" sz="1400" b="1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5B47AF-7AC6-3A7C-E95B-A0A0D5845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0429" y="2329657"/>
                <a:ext cx="144270" cy="215444"/>
              </a:xfrm>
              <a:prstGeom prst="rect">
                <a:avLst/>
              </a:prstGeom>
              <a:blipFill>
                <a:blip r:embed="rId4"/>
                <a:stretch>
                  <a:fillRect l="-21739" r="-1739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374097-5810-81F7-BF1A-D7E92E2FAF11}"/>
                  </a:ext>
                </a:extLst>
              </p:cNvPr>
              <p:cNvSpPr txBox="1"/>
              <p:nvPr/>
            </p:nvSpPr>
            <p:spPr>
              <a:xfrm>
                <a:off x="6743998" y="4323455"/>
                <a:ext cx="15549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SG" sz="1400" b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374097-5810-81F7-BF1A-D7E92E2FA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998" y="4323455"/>
                <a:ext cx="155491" cy="215444"/>
              </a:xfrm>
              <a:prstGeom prst="rect">
                <a:avLst/>
              </a:prstGeom>
              <a:blipFill>
                <a:blip r:embed="rId5"/>
                <a:stretch>
                  <a:fillRect l="-26923" r="-23077" b="-277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CABACEE0-D123-D505-DD2E-7C28A6ACB95D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D3CE98-3DD9-BFC4-68C8-6D477E2E4BC2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9217F2-15C8-E8AF-55B8-F9C6500078CA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8688D8-8A72-F214-CB83-7AE998AE49DE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031DE7-AD37-4CE6-FEE7-295549915136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7AB4B7-02AF-5472-3BB9-8BE121B0DAAE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7DBC7A-45F8-F6AE-71B1-844933D77ACB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24624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9684-52C7-C699-0500-2E25D063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Chain of Springs</a:t>
            </a:r>
          </a:p>
        </p:txBody>
      </p:sp>
      <p:pic>
        <p:nvPicPr>
          <p:cNvPr id="2052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940C6849-CB2F-65AC-CC62-BCFDCFA56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>
            <a:off x="5413287" y="3337201"/>
            <a:ext cx="453024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1B129ED8-E20C-A37F-4C60-955570386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>
            <a:off x="4502498" y="3337200"/>
            <a:ext cx="453024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9ED853FD-7DB0-6820-C271-5CBC7274E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>
            <a:off x="3582015" y="3337201"/>
            <a:ext cx="453024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F18993F9-231F-7893-FFC8-D50F588BD9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>
            <a:off x="2671226" y="3337200"/>
            <a:ext cx="453024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6973D380-7380-2105-061F-D87F33C46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>
            <a:off x="1755605" y="3339106"/>
            <a:ext cx="453024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9DDA7958-981C-BFF0-229C-5B47FE7E8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>
            <a:off x="842911" y="3337200"/>
            <a:ext cx="453024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1C93ED37-C66B-3141-5F2F-92ABA563D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>
            <a:off x="10895504" y="3337202"/>
            <a:ext cx="460957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FF5FB544-484F-F113-131B-C769D1CC6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>
            <a:off x="9988241" y="3337201"/>
            <a:ext cx="447406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3731ECC4-7204-7641-4904-D8D428400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>
            <a:off x="9068065" y="3337202"/>
            <a:ext cx="461528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9F156B53-F20F-C5AC-854D-E644B83FA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>
            <a:off x="8161064" y="3337201"/>
            <a:ext cx="445724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CC851B8F-819E-5B37-BF8B-79FA000EC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>
            <a:off x="7237823" y="3339107"/>
            <a:ext cx="453024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8A638FD8-D1E8-DC31-CEDE-739067085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>
            <a:off x="6325129" y="3337201"/>
            <a:ext cx="453024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6388F2-0D2C-DBB0-F8BD-B644E106D714}"/>
              </a:ext>
            </a:extLst>
          </p:cNvPr>
          <p:cNvSpPr/>
          <p:nvPr/>
        </p:nvSpPr>
        <p:spPr>
          <a:xfrm>
            <a:off x="5866390" y="3197454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D09A6E-BBDA-224D-BA89-E3ED018C0ACB}"/>
              </a:ext>
            </a:extLst>
          </p:cNvPr>
          <p:cNvSpPr/>
          <p:nvPr/>
        </p:nvSpPr>
        <p:spPr>
          <a:xfrm>
            <a:off x="4954068" y="3197454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3C02C1-3527-DA58-C7EE-3919B189E841}"/>
              </a:ext>
            </a:extLst>
          </p:cNvPr>
          <p:cNvSpPr/>
          <p:nvPr/>
        </p:nvSpPr>
        <p:spPr>
          <a:xfrm>
            <a:off x="4041825" y="3197454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5D5150-DBCA-839B-9AF4-870CB5E7C3DA}"/>
              </a:ext>
            </a:extLst>
          </p:cNvPr>
          <p:cNvSpPr/>
          <p:nvPr/>
        </p:nvSpPr>
        <p:spPr>
          <a:xfrm>
            <a:off x="3123407" y="3197454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94EA75-EBD4-D09A-2D82-E17C2A646754}"/>
              </a:ext>
            </a:extLst>
          </p:cNvPr>
          <p:cNvSpPr/>
          <p:nvPr/>
        </p:nvSpPr>
        <p:spPr>
          <a:xfrm>
            <a:off x="2211144" y="3197454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76AD70-EFF3-906C-52D0-2D463B1F3452}"/>
              </a:ext>
            </a:extLst>
          </p:cNvPr>
          <p:cNvSpPr/>
          <p:nvPr/>
        </p:nvSpPr>
        <p:spPr>
          <a:xfrm>
            <a:off x="1294471" y="3197454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3A9474-4EC5-FF05-0259-03DFC44977B1}"/>
              </a:ext>
            </a:extLst>
          </p:cNvPr>
          <p:cNvSpPr/>
          <p:nvPr/>
        </p:nvSpPr>
        <p:spPr>
          <a:xfrm>
            <a:off x="380870" y="3197454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A9057E-2B8B-12EF-3868-9ABC0539D355}"/>
              </a:ext>
            </a:extLst>
          </p:cNvPr>
          <p:cNvSpPr/>
          <p:nvPr/>
        </p:nvSpPr>
        <p:spPr>
          <a:xfrm>
            <a:off x="6778712" y="3197454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D2F46B-4E92-6D2F-9E5B-B867F7B643FB}"/>
              </a:ext>
            </a:extLst>
          </p:cNvPr>
          <p:cNvSpPr/>
          <p:nvPr/>
        </p:nvSpPr>
        <p:spPr>
          <a:xfrm>
            <a:off x="7701113" y="3197454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A04EA6-DD5B-8453-FFBF-36D20E4F58E2}"/>
              </a:ext>
            </a:extLst>
          </p:cNvPr>
          <p:cNvSpPr/>
          <p:nvPr/>
        </p:nvSpPr>
        <p:spPr>
          <a:xfrm>
            <a:off x="8609417" y="3203550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18AB68-92CA-8A4A-77EA-6906684D1959}"/>
              </a:ext>
            </a:extLst>
          </p:cNvPr>
          <p:cNvSpPr/>
          <p:nvPr/>
        </p:nvSpPr>
        <p:spPr>
          <a:xfrm>
            <a:off x="9529913" y="3203550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38871-342D-AA36-0355-98BE80E1A731}"/>
              </a:ext>
            </a:extLst>
          </p:cNvPr>
          <p:cNvSpPr/>
          <p:nvPr/>
        </p:nvSpPr>
        <p:spPr>
          <a:xfrm>
            <a:off x="10435966" y="3197454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B79AB4-15F6-100D-7773-B9F2A4311ACA}"/>
              </a:ext>
            </a:extLst>
          </p:cNvPr>
          <p:cNvSpPr/>
          <p:nvPr/>
        </p:nvSpPr>
        <p:spPr>
          <a:xfrm>
            <a:off x="11356462" y="3197454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1A39C5BB-E110-2803-F2DD-A9038DE46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7426" y="5237829"/>
            <a:ext cx="6801351" cy="5027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/>
              <a:t>Assuming linear force only by neighboring masses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51D5DF-DDE9-93FA-AF15-AB0167B56F94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5A2E4B-CF72-F500-AD7E-AEA401527C82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AB87-A01A-222A-2F4F-11EA4EF489E1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EA5F85E-B96C-135B-D454-B039ED6C15BE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F8C3AF-495D-5776-1D49-547F14319BB9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B4B34D4-0A30-B01C-AB7D-21C956BBEA2D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17E793D-C43D-13DD-DD22-90A58E419B48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01605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9684-52C7-C699-0500-2E25D063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Chain of Springs</a:t>
            </a:r>
          </a:p>
        </p:txBody>
      </p:sp>
      <p:pic>
        <p:nvPicPr>
          <p:cNvPr id="2052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940C6849-CB2F-65AC-CC62-BCFDCFA56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 rot="20563270">
            <a:off x="5409552" y="1607361"/>
            <a:ext cx="453024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1B129ED8-E20C-A37F-4C60-955570386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 rot="20051286">
            <a:off x="4509982" y="1797097"/>
            <a:ext cx="453024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9ED853FD-7DB0-6820-C271-5CBC7274E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 rot="19411566">
            <a:off x="3536974" y="1991795"/>
            <a:ext cx="570882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F18993F9-231F-7893-FFC8-D50F588BD9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 rot="19820605">
            <a:off x="2642940" y="2288839"/>
            <a:ext cx="523878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6973D380-7380-2105-061F-D87F33C46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 rot="19045695">
            <a:off x="1680288" y="2635215"/>
            <a:ext cx="620161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9DDA7958-981C-BFF0-229C-5B47FE7E8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 rot="18854437">
            <a:off x="738540" y="3103193"/>
            <a:ext cx="666019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1C93ED37-C66B-3141-5F2F-92ABA563D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 rot="2571328">
            <a:off x="10836020" y="3134404"/>
            <a:ext cx="600197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FF5FB544-484F-F113-131B-C769D1CC6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 rot="2458254">
            <a:off x="9915594" y="2662446"/>
            <a:ext cx="616445" cy="22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3731ECC4-7204-7641-4904-D8D428400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 rot="1683978">
            <a:off x="9056154" y="2339878"/>
            <a:ext cx="461528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9F156B53-F20F-C5AC-854D-E644B83FA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 rot="2033634">
            <a:off x="8187969" y="2079457"/>
            <a:ext cx="445724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CC851B8F-819E-5B37-BF8B-79FA000EC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 rot="1635037">
            <a:off x="7250201" y="1829079"/>
            <a:ext cx="453024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8A638FD8-D1E8-DC31-CEDE-739067085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 rot="1443361">
            <a:off x="6323337" y="1628584"/>
            <a:ext cx="453024" cy="1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94EA75-EBD4-D09A-2D82-E17C2A646754}"/>
              </a:ext>
            </a:extLst>
          </p:cNvPr>
          <p:cNvSpPr/>
          <p:nvPr/>
        </p:nvSpPr>
        <p:spPr>
          <a:xfrm>
            <a:off x="2214967" y="2284820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76AD70-EFF3-906C-52D0-2D463B1F3452}"/>
              </a:ext>
            </a:extLst>
          </p:cNvPr>
          <p:cNvSpPr/>
          <p:nvPr/>
        </p:nvSpPr>
        <p:spPr>
          <a:xfrm>
            <a:off x="1303880" y="2706116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3A9474-4EC5-FF05-0259-03DFC44977B1}"/>
              </a:ext>
            </a:extLst>
          </p:cNvPr>
          <p:cNvSpPr/>
          <p:nvPr/>
        </p:nvSpPr>
        <p:spPr>
          <a:xfrm>
            <a:off x="380870" y="3197454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5D5150-DBCA-839B-9AF4-870CB5E7C3DA}"/>
              </a:ext>
            </a:extLst>
          </p:cNvPr>
          <p:cNvSpPr/>
          <p:nvPr/>
        </p:nvSpPr>
        <p:spPr>
          <a:xfrm>
            <a:off x="3133978" y="2002921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3C02C1-3527-DA58-C7EE-3919B189E841}"/>
              </a:ext>
            </a:extLst>
          </p:cNvPr>
          <p:cNvSpPr/>
          <p:nvPr/>
        </p:nvSpPr>
        <p:spPr>
          <a:xfrm>
            <a:off x="4053070" y="1758065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6388F2-0D2C-DBB0-F8BD-B644E106D714}"/>
              </a:ext>
            </a:extLst>
          </p:cNvPr>
          <p:cNvSpPr/>
          <p:nvPr/>
        </p:nvSpPr>
        <p:spPr>
          <a:xfrm>
            <a:off x="5866390" y="1367343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D09A6E-BBDA-224D-BA89-E3ED018C0ACB}"/>
              </a:ext>
            </a:extLst>
          </p:cNvPr>
          <p:cNvSpPr/>
          <p:nvPr/>
        </p:nvSpPr>
        <p:spPr>
          <a:xfrm>
            <a:off x="4952055" y="1544773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A9057E-2B8B-12EF-3868-9ABC0539D355}"/>
              </a:ext>
            </a:extLst>
          </p:cNvPr>
          <p:cNvSpPr/>
          <p:nvPr/>
        </p:nvSpPr>
        <p:spPr>
          <a:xfrm>
            <a:off x="6778604" y="1544773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D2F46B-4E92-6D2F-9E5B-B867F7B643FB}"/>
              </a:ext>
            </a:extLst>
          </p:cNvPr>
          <p:cNvSpPr/>
          <p:nvPr/>
        </p:nvSpPr>
        <p:spPr>
          <a:xfrm>
            <a:off x="7712358" y="1758065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A04EA6-DD5B-8453-FFBF-36D20E4F58E2}"/>
              </a:ext>
            </a:extLst>
          </p:cNvPr>
          <p:cNvSpPr/>
          <p:nvPr/>
        </p:nvSpPr>
        <p:spPr>
          <a:xfrm>
            <a:off x="8619988" y="2009017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18AB68-92CA-8A4A-77EA-6906684D1959}"/>
              </a:ext>
            </a:extLst>
          </p:cNvPr>
          <p:cNvSpPr/>
          <p:nvPr/>
        </p:nvSpPr>
        <p:spPr>
          <a:xfrm>
            <a:off x="9533736" y="2290916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38871-342D-AA36-0355-98BE80E1A731}"/>
              </a:ext>
            </a:extLst>
          </p:cNvPr>
          <p:cNvSpPr/>
          <p:nvPr/>
        </p:nvSpPr>
        <p:spPr>
          <a:xfrm>
            <a:off x="10445375" y="2706116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B79AB4-15F6-100D-7773-B9F2A4311ACA}"/>
              </a:ext>
            </a:extLst>
          </p:cNvPr>
          <p:cNvSpPr/>
          <p:nvPr/>
        </p:nvSpPr>
        <p:spPr>
          <a:xfrm>
            <a:off x="11356462" y="3197454"/>
            <a:ext cx="459219" cy="463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F66F04-B42F-EA64-42A5-4DAFF1B45483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39A3B-0CB5-C16A-0BF9-40EA2CE726B0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E68979-C1DC-6FCE-9E33-20D6EE0EDFB7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2102FAF-50E3-A715-3E8D-CDAA1DA31700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BC1DAC3-FBA3-065E-598F-DBC55E01589D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9DE1F41-64F2-2C50-2970-FB45096F72DF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6666F99-A6DB-96C1-F1AF-5886DE420BA4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61537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9684-52C7-C699-0500-2E25D063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Fundamental 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5D3FE-D247-F7FF-AC92-9D7D419A8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188" y="4915913"/>
            <a:ext cx="2353623" cy="36214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/>
              <a:t>1</a:t>
            </a:r>
            <a:r>
              <a:rPr lang="en-US" sz="2000" baseline="30000"/>
              <a:t>st</a:t>
            </a:r>
            <a:r>
              <a:rPr lang="en-US" sz="2000"/>
              <a:t> Harmonic Mode</a:t>
            </a:r>
          </a:p>
        </p:txBody>
      </p:sp>
      <p:pic>
        <p:nvPicPr>
          <p:cNvPr id="5" name="1-mode Periodic_flat">
            <a:hlinkClick r:id="" action="ppaction://media"/>
            <a:extLst>
              <a:ext uri="{FF2B5EF4-FFF2-40B4-BE49-F238E27FC236}">
                <a16:creationId xmlns:a16="http://schemas.microsoft.com/office/drawing/2014/main" id="{73BC3182-3321-9FC6-5900-00B01BCBC8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407" t="11511" r="9307" b="10599"/>
          <a:stretch/>
        </p:blipFill>
        <p:spPr>
          <a:xfrm>
            <a:off x="4190999" y="2007467"/>
            <a:ext cx="3810001" cy="28430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4F2F77-A37C-C1DE-A6E7-105D64D0CBE6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BDEEB8-0B29-27BF-B0EF-3574E163A26E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A21DF5-A1D6-D879-8F6D-72DF311150FE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06FDEC-E1F1-FE96-21B6-D6CBEEB2586F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9976EC-F5B9-3606-8DB6-0778B9A8196A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8620B6-F652-EC75-ED70-E86AE19FAB69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28B788-FD63-F42F-97C0-7F427A561081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5717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9684-52C7-C699-0500-2E25D063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Fundamental 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5D3FE-D247-F7FF-AC92-9D7D419A8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2118" y="4878689"/>
            <a:ext cx="2353623" cy="36214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/>
              <a:t>1</a:t>
            </a:r>
            <a:r>
              <a:rPr lang="en-US" sz="2000" baseline="30000"/>
              <a:t>st</a:t>
            </a:r>
            <a:r>
              <a:rPr lang="en-US" sz="2000"/>
              <a:t> Harmonic Mode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F8B7A3-816E-D130-70A1-B027185213CE}"/>
              </a:ext>
            </a:extLst>
          </p:cNvPr>
          <p:cNvSpPr txBox="1">
            <a:spLocks/>
          </p:cNvSpPr>
          <p:nvPr/>
        </p:nvSpPr>
        <p:spPr>
          <a:xfrm>
            <a:off x="7744540" y="4878689"/>
            <a:ext cx="2353623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2</a:t>
            </a:r>
            <a:r>
              <a:rPr lang="en-US" sz="2000" baseline="30000"/>
              <a:t>nd</a:t>
            </a:r>
            <a:r>
              <a:rPr lang="en-US" sz="2000"/>
              <a:t> Harmonic Mode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62B1DD-6B9A-9286-9EA6-D965CCC03599}"/>
              </a:ext>
            </a:extLst>
          </p:cNvPr>
          <p:cNvSpPr txBox="1">
            <a:spLocks/>
          </p:cNvSpPr>
          <p:nvPr/>
        </p:nvSpPr>
        <p:spPr>
          <a:xfrm>
            <a:off x="6883015" y="1429959"/>
            <a:ext cx="4076672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What if we start the system like this?</a:t>
            </a:r>
          </a:p>
        </p:txBody>
      </p:sp>
      <p:pic>
        <p:nvPicPr>
          <p:cNvPr id="4" name="1-mode Periodic_flat">
            <a:hlinkClick r:id="" action="ppaction://media"/>
            <a:extLst>
              <a:ext uri="{FF2B5EF4-FFF2-40B4-BE49-F238E27FC236}">
                <a16:creationId xmlns:a16="http://schemas.microsoft.com/office/drawing/2014/main" id="{A996DC48-749C-1C03-1EF9-DD4AD7E16B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407" t="11511" r="9307" b="10599"/>
          <a:stretch/>
        </p:blipFill>
        <p:spPr>
          <a:xfrm>
            <a:off x="1393928" y="2018062"/>
            <a:ext cx="3810001" cy="2843065"/>
          </a:xfrm>
          <a:prstGeom prst="rect">
            <a:avLst/>
          </a:prstGeom>
        </p:spPr>
      </p:pic>
      <p:pic>
        <p:nvPicPr>
          <p:cNvPr id="7" name="2-mode Periodic_flat">
            <a:hlinkClick r:id="" action="ppaction://media"/>
            <a:extLst>
              <a:ext uri="{FF2B5EF4-FFF2-40B4-BE49-F238E27FC236}">
                <a16:creationId xmlns:a16="http://schemas.microsoft.com/office/drawing/2014/main" id="{1AB7C2B0-3ACA-7A4A-133E-DE3D98E7F98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2273" t="11373" r="9445" b="10619"/>
          <a:stretch/>
        </p:blipFill>
        <p:spPr>
          <a:xfrm>
            <a:off x="6988071" y="2016628"/>
            <a:ext cx="3810001" cy="28475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E844D7-549B-3EC5-8AF7-62CAF6B0329F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C15ED-26FD-4745-6D51-2750B1D46AEA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7DD000-AE60-D1C1-D572-B8C3A5D9A324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623DC1-564B-8E9C-C9BA-96069F50C145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B33B66-4881-B75B-461C-19E5E78A7576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526C3F-FF2E-436C-B13D-3674251BAEE3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22A63F-511C-4970-DBC6-226DCED26259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78227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0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9684-52C7-C699-0500-2E25D063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Fundamental 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5D3FE-D247-F7FF-AC92-9D7D419A8255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31449" y="2336307"/>
            <a:ext cx="1180288" cy="36214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/>
              <a:t>1</a:t>
            </a:r>
            <a:r>
              <a:rPr lang="en-US" sz="2000" baseline="30000"/>
              <a:t>st</a:t>
            </a:r>
            <a:r>
              <a:rPr lang="en-US" sz="2000"/>
              <a:t> Mode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F8B7A3-816E-D130-70A1-B027185213CE}"/>
              </a:ext>
            </a:extLst>
          </p:cNvPr>
          <p:cNvSpPr txBox="1">
            <a:spLocks/>
          </p:cNvSpPr>
          <p:nvPr/>
        </p:nvSpPr>
        <p:spPr>
          <a:xfrm rot="16200000">
            <a:off x="4042476" y="2337524"/>
            <a:ext cx="1199953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2</a:t>
            </a:r>
            <a:r>
              <a:rPr lang="en-US" sz="2000" baseline="30000"/>
              <a:t>nd</a:t>
            </a:r>
            <a:r>
              <a:rPr lang="en-US" sz="2000"/>
              <a:t> Mode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99EA9E5-A597-9AB4-52AC-63464CC928DD}"/>
              </a:ext>
            </a:extLst>
          </p:cNvPr>
          <p:cNvSpPr txBox="1">
            <a:spLocks/>
          </p:cNvSpPr>
          <p:nvPr/>
        </p:nvSpPr>
        <p:spPr>
          <a:xfrm rot="16200000">
            <a:off x="8016420" y="2343883"/>
            <a:ext cx="1221699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3</a:t>
            </a:r>
            <a:r>
              <a:rPr lang="en-US" sz="2000" baseline="30000"/>
              <a:t>rd</a:t>
            </a:r>
            <a:r>
              <a:rPr lang="en-US" sz="2000"/>
              <a:t> Mode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711BCC2-486A-66E3-BE5B-F4C1A92D3C25}"/>
              </a:ext>
            </a:extLst>
          </p:cNvPr>
          <p:cNvSpPr txBox="1">
            <a:spLocks/>
          </p:cNvSpPr>
          <p:nvPr/>
        </p:nvSpPr>
        <p:spPr>
          <a:xfrm rot="16200000">
            <a:off x="31450" y="4632796"/>
            <a:ext cx="1180288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4</a:t>
            </a:r>
            <a:r>
              <a:rPr lang="en-US" sz="2000" baseline="30000"/>
              <a:t>th</a:t>
            </a:r>
            <a:r>
              <a:rPr lang="en-US" sz="2000"/>
              <a:t> Mode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870BA59-300E-0424-D45F-74B15F5800B2}"/>
              </a:ext>
            </a:extLst>
          </p:cNvPr>
          <p:cNvSpPr txBox="1">
            <a:spLocks/>
          </p:cNvSpPr>
          <p:nvPr/>
        </p:nvSpPr>
        <p:spPr>
          <a:xfrm rot="16200000">
            <a:off x="4052308" y="4618285"/>
            <a:ext cx="1180288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5</a:t>
            </a:r>
            <a:r>
              <a:rPr lang="en-US" sz="2000" baseline="30000"/>
              <a:t>th</a:t>
            </a:r>
            <a:r>
              <a:rPr lang="en-US" sz="2000"/>
              <a:t> Mode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697A914-398D-CF22-1416-5AAA6FADDE74}"/>
              </a:ext>
            </a:extLst>
          </p:cNvPr>
          <p:cNvSpPr txBox="1">
            <a:spLocks/>
          </p:cNvSpPr>
          <p:nvPr/>
        </p:nvSpPr>
        <p:spPr>
          <a:xfrm rot="16200000">
            <a:off x="8037126" y="4627713"/>
            <a:ext cx="1180288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6</a:t>
            </a:r>
            <a:r>
              <a:rPr lang="en-US" sz="2000" baseline="30000"/>
              <a:t>th</a:t>
            </a:r>
            <a:r>
              <a:rPr lang="en-US" sz="2000"/>
              <a:t> Mode</a:t>
            </a:r>
          </a:p>
        </p:txBody>
      </p:sp>
      <p:pic>
        <p:nvPicPr>
          <p:cNvPr id="6" name="1-mode Periodic_flat">
            <a:hlinkClick r:id="" action="ppaction://media"/>
            <a:extLst>
              <a:ext uri="{FF2B5EF4-FFF2-40B4-BE49-F238E27FC236}">
                <a16:creationId xmlns:a16="http://schemas.microsoft.com/office/drawing/2014/main" id="{DC1083D9-B318-89F3-162B-23285F955F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12407" t="11511" r="9307" b="10599"/>
          <a:stretch/>
        </p:blipFill>
        <p:spPr>
          <a:xfrm>
            <a:off x="911771" y="1602422"/>
            <a:ext cx="2447803" cy="1826578"/>
          </a:xfrm>
          <a:prstGeom prst="rect">
            <a:avLst/>
          </a:prstGeom>
        </p:spPr>
      </p:pic>
      <p:pic>
        <p:nvPicPr>
          <p:cNvPr id="7" name="2-mode Periodic_flat">
            <a:hlinkClick r:id="" action="ppaction://media"/>
            <a:extLst>
              <a:ext uri="{FF2B5EF4-FFF2-40B4-BE49-F238E27FC236}">
                <a16:creationId xmlns:a16="http://schemas.microsoft.com/office/drawing/2014/main" id="{E74E1596-7E5D-80C7-686A-E4DB00F690B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12273" t="11373" r="9445" b="10619"/>
          <a:stretch/>
        </p:blipFill>
        <p:spPr>
          <a:xfrm>
            <a:off x="4878230" y="1592473"/>
            <a:ext cx="2447803" cy="1829447"/>
          </a:xfrm>
          <a:prstGeom prst="rect">
            <a:avLst/>
          </a:prstGeom>
        </p:spPr>
      </p:pic>
      <p:pic>
        <p:nvPicPr>
          <p:cNvPr id="4" name="3-mode Periodic_flat">
            <a:hlinkClick r:id="" action="ppaction://media"/>
            <a:extLst>
              <a:ext uri="{FF2B5EF4-FFF2-40B4-BE49-F238E27FC236}">
                <a16:creationId xmlns:a16="http://schemas.microsoft.com/office/drawing/2014/main" id="{7249791A-27EE-7C46-7C6E-FA92BE1BA23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6"/>
          <a:srcRect l="12296" t="11456" r="9509" b="10540"/>
          <a:stretch/>
        </p:blipFill>
        <p:spPr>
          <a:xfrm>
            <a:off x="8844689" y="1602422"/>
            <a:ext cx="2441613" cy="1826578"/>
          </a:xfrm>
          <a:prstGeom prst="rect">
            <a:avLst/>
          </a:prstGeom>
        </p:spPr>
      </p:pic>
      <p:pic>
        <p:nvPicPr>
          <p:cNvPr id="8" name="4-mode Periodic_flat">
            <a:hlinkClick r:id="" action="ppaction://media"/>
            <a:extLst>
              <a:ext uri="{FF2B5EF4-FFF2-40B4-BE49-F238E27FC236}">
                <a16:creationId xmlns:a16="http://schemas.microsoft.com/office/drawing/2014/main" id="{EE62BF5F-F25B-7527-F8E3-919F2260B4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7"/>
          <a:srcRect l="12461" t="12077" r="9414" b="10642"/>
          <a:stretch/>
        </p:blipFill>
        <p:spPr>
          <a:xfrm>
            <a:off x="911771" y="3900578"/>
            <a:ext cx="2462026" cy="1826578"/>
          </a:xfrm>
          <a:prstGeom prst="rect">
            <a:avLst/>
          </a:prstGeom>
        </p:spPr>
      </p:pic>
      <p:pic>
        <p:nvPicPr>
          <p:cNvPr id="9" name="5-mode Periodic_flat">
            <a:hlinkClick r:id="" action="ppaction://media"/>
            <a:extLst>
              <a:ext uri="{FF2B5EF4-FFF2-40B4-BE49-F238E27FC236}">
                <a16:creationId xmlns:a16="http://schemas.microsoft.com/office/drawing/2014/main" id="{1BD53410-95BE-BE0D-A4BF-9E6B45422CC3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8"/>
          <a:srcRect l="12379" t="11635" r="9389" b="10583"/>
          <a:stretch/>
        </p:blipFill>
        <p:spPr>
          <a:xfrm>
            <a:off x="4878230" y="3901867"/>
            <a:ext cx="2447803" cy="1825289"/>
          </a:xfrm>
          <a:prstGeom prst="rect">
            <a:avLst/>
          </a:prstGeom>
        </p:spPr>
      </p:pic>
      <p:pic>
        <p:nvPicPr>
          <p:cNvPr id="10" name="6-mode Periodic_flat">
            <a:hlinkClick r:id="" action="ppaction://media"/>
            <a:extLst>
              <a:ext uri="{FF2B5EF4-FFF2-40B4-BE49-F238E27FC236}">
                <a16:creationId xmlns:a16="http://schemas.microsoft.com/office/drawing/2014/main" id="{07703004-FA1F-FEC2-3318-2CA254D04EBE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19"/>
          <a:srcRect l="12383" t="11861" r="9726" b="10638"/>
          <a:stretch/>
        </p:blipFill>
        <p:spPr>
          <a:xfrm>
            <a:off x="8883266" y="3900578"/>
            <a:ext cx="2470534" cy="18436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F9CBBB4-8037-4E0E-8B9E-A9E131C52196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4E497-D2C3-60C8-349E-EB42482F8251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E7F3D9-48E6-356D-8988-136E9E0DC4A5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D7A73A-6DA5-9233-AFFE-0A5A6CAB6AF2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A7B952-C0E1-33FE-FA41-52231D7BFD6E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818AF6-08D2-DFFD-D507-DC61477F1441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09E26F-BD5B-C653-8637-B4FC3ED223A7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9713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0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2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1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2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663067-A129-AC07-434D-55A49DAB9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>
                <a:latin typeface="Aptos Black" panose="020B0004020202020204" pitchFamily="34" charset="0"/>
              </a:rPr>
              <a:t>Fermi-Pasta-</a:t>
            </a:r>
            <a:r>
              <a:rPr lang="en-SG" err="1">
                <a:latin typeface="Aptos Black" panose="020B0004020202020204" pitchFamily="34" charset="0"/>
              </a:rPr>
              <a:t>Ulam</a:t>
            </a:r>
            <a:r>
              <a:rPr lang="en-SG">
                <a:latin typeface="Aptos Black" panose="020B0004020202020204" pitchFamily="34" charset="0"/>
              </a:rPr>
              <a:t>-</a:t>
            </a:r>
            <a:r>
              <a:rPr lang="en-SG" err="1">
                <a:latin typeface="Aptos Black" panose="020B0004020202020204" pitchFamily="34" charset="0"/>
              </a:rPr>
              <a:t>Tsinguo</a:t>
            </a:r>
            <a:r>
              <a:rPr lang="en-SG">
                <a:latin typeface="Aptos Black" panose="020B0004020202020204" pitchFamily="34" charset="0"/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3F89F-1EAA-891A-795C-FC99AA384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b="1">
                <a:solidFill>
                  <a:schemeClr val="tx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With all due respect to </a:t>
            </a:r>
            <a:r>
              <a:rPr lang="en-SG" b="1" err="1">
                <a:solidFill>
                  <a:schemeClr val="tx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Tsinguo</a:t>
            </a:r>
            <a:endParaRPr lang="en-SG" b="1">
              <a:solidFill>
                <a:schemeClr val="tx1">
                  <a:lumMod val="75000"/>
                  <a:lumOff val="25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239F0B8-A18F-EBB3-E87E-63BB473290B0}"/>
              </a:ext>
            </a:extLst>
          </p:cNvPr>
          <p:cNvSpPr txBox="1">
            <a:spLocks/>
          </p:cNvSpPr>
          <p:nvPr/>
        </p:nvSpPr>
        <p:spPr>
          <a:xfrm>
            <a:off x="817655" y="2934633"/>
            <a:ext cx="1534833" cy="4029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b="1">
                <a:latin typeface="Aptos Narrow" panose="020B0004020202020204" pitchFamily="34" charset="0"/>
              </a:rPr>
              <a:t>Section 3</a:t>
            </a:r>
          </a:p>
        </p:txBody>
      </p:sp>
    </p:spTree>
    <p:extLst>
      <p:ext uri="{BB962C8B-B14F-4D97-AF65-F5344CB8AC3E}">
        <p14:creationId xmlns:p14="http://schemas.microsoft.com/office/powerpoint/2010/main" val="10555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9684-52C7-C699-0500-2E25D063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Chain of Springs, but different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E6629B-8562-E121-423C-FA45177CF311}"/>
                  </a:ext>
                </a:extLst>
              </p:cNvPr>
              <p:cNvSpPr txBox="1"/>
              <p:nvPr/>
            </p:nvSpPr>
            <p:spPr>
              <a:xfrm>
                <a:off x="4852807" y="3208683"/>
                <a:ext cx="2486386" cy="4406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𝛽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SG" sz="2800" b="1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E6629B-8562-E121-423C-FA45177CF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807" y="3208683"/>
                <a:ext cx="2486386" cy="44063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8B0C2E-2287-4F91-D902-48B5328728C3}"/>
              </a:ext>
            </a:extLst>
          </p:cNvPr>
          <p:cNvSpPr txBox="1">
            <a:spLocks/>
          </p:cNvSpPr>
          <p:nvPr/>
        </p:nvSpPr>
        <p:spPr>
          <a:xfrm>
            <a:off x="4057664" y="1778750"/>
            <a:ext cx="4076672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What if Hooke’s law is not linear? [2]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2ED301-2584-2DEC-08EC-F27500DEE075}"/>
              </a:ext>
            </a:extLst>
          </p:cNvPr>
          <p:cNvSpPr/>
          <p:nvPr/>
        </p:nvSpPr>
        <p:spPr>
          <a:xfrm>
            <a:off x="5855971" y="3208682"/>
            <a:ext cx="201930" cy="440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21746B-33E0-4389-809F-D4F8C07A16FC}"/>
              </a:ext>
            </a:extLst>
          </p:cNvPr>
          <p:cNvSpPr/>
          <p:nvPr/>
        </p:nvSpPr>
        <p:spPr>
          <a:xfrm>
            <a:off x="6665595" y="3219447"/>
            <a:ext cx="243840" cy="440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9ACE51-D043-E3D8-A7D2-AB5A0E4E8362}"/>
              </a:ext>
            </a:extLst>
          </p:cNvPr>
          <p:cNvSpPr txBox="1">
            <a:spLocks/>
          </p:cNvSpPr>
          <p:nvPr/>
        </p:nvSpPr>
        <p:spPr>
          <a:xfrm>
            <a:off x="4259588" y="4026650"/>
            <a:ext cx="1840216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>
                <a:solidFill>
                  <a:srgbClr val="FF0000"/>
                </a:solidFill>
              </a:rPr>
              <a:t>Linear factor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1D0E89-F309-C4B0-46F0-5295E61586AF}"/>
              </a:ext>
            </a:extLst>
          </p:cNvPr>
          <p:cNvSpPr txBox="1">
            <a:spLocks/>
          </p:cNvSpPr>
          <p:nvPr/>
        </p:nvSpPr>
        <p:spPr>
          <a:xfrm>
            <a:off x="6673214" y="4026649"/>
            <a:ext cx="2143125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>
                <a:solidFill>
                  <a:srgbClr val="FF0000"/>
                </a:solidFill>
              </a:rPr>
              <a:t>Non-linear factor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56DEC6-5537-DCDB-D8A8-C92669D86353}"/>
              </a:ext>
            </a:extLst>
          </p:cNvPr>
          <p:cNvCxnSpPr>
            <a:stCxn id="7" idx="0"/>
            <a:endCxn id="5" idx="2"/>
          </p:cNvCxnSpPr>
          <p:nvPr/>
        </p:nvCxnSpPr>
        <p:spPr>
          <a:xfrm flipV="1">
            <a:off x="5179696" y="3649315"/>
            <a:ext cx="777240" cy="3773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3DB738-E99E-2196-1B59-8100916A1C34}"/>
              </a:ext>
            </a:extLst>
          </p:cNvPr>
          <p:cNvCxnSpPr>
            <a:cxnSpLocks/>
            <a:stCxn id="8" idx="0"/>
            <a:endCxn id="6" idx="2"/>
          </p:cNvCxnSpPr>
          <p:nvPr/>
        </p:nvCxnSpPr>
        <p:spPr>
          <a:xfrm flipH="1" flipV="1">
            <a:off x="6787515" y="3660080"/>
            <a:ext cx="957262" cy="3665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2F63FC6-BBC4-B02A-3B8E-29C574C3EAD7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BD6B9B-38DF-5D85-232D-69898E7CCA67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4B11A8-BD70-6E83-A682-A05B0AC3FA50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B4FC1F-F06E-D12F-46BD-E1BE14617334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7DA5FD-E525-1698-E797-7CEBDB9385B9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B0994A-C891-6F95-2347-FB62E75EF983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14D0A1-C254-21C2-B859-7E81907035EA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9679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9684-52C7-C699-0500-2E25D063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Coupled Oscillators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8B0C2E-2287-4F91-D902-48B5328728C3}"/>
              </a:ext>
            </a:extLst>
          </p:cNvPr>
          <p:cNvSpPr txBox="1">
            <a:spLocks/>
          </p:cNvSpPr>
          <p:nvPr/>
        </p:nvSpPr>
        <p:spPr>
          <a:xfrm>
            <a:off x="3541834" y="1690688"/>
            <a:ext cx="5108332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System will transfer energy between modes</a:t>
            </a:r>
          </a:p>
        </p:txBody>
      </p:sp>
      <p:pic>
        <p:nvPicPr>
          <p:cNvPr id="5" name="displacements_1D_fixed_flat">
            <a:hlinkClick r:id="" action="ppaction://media"/>
            <a:extLst>
              <a:ext uri="{FF2B5EF4-FFF2-40B4-BE49-F238E27FC236}">
                <a16:creationId xmlns:a16="http://schemas.microsoft.com/office/drawing/2014/main" id="{D2CB6114-059A-AAD9-CC6A-AD5DFF30EC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300" t="11647" r="9574" b="10687"/>
          <a:stretch/>
        </p:blipFill>
        <p:spPr>
          <a:xfrm>
            <a:off x="838200" y="2728931"/>
            <a:ext cx="2535329" cy="1890341"/>
          </a:xfrm>
          <a:prstGeom prst="rect">
            <a:avLst/>
          </a:prstGeom>
        </p:spPr>
      </p:pic>
      <p:pic>
        <p:nvPicPr>
          <p:cNvPr id="6" name="displacements_1D_fixed_flat">
            <a:hlinkClick r:id="" action="ppaction://media"/>
            <a:extLst>
              <a:ext uri="{FF2B5EF4-FFF2-40B4-BE49-F238E27FC236}">
                <a16:creationId xmlns:a16="http://schemas.microsoft.com/office/drawing/2014/main" id="{BB4EE988-02AE-B315-AC46-13B8568C789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2359" t="11176" r="9516" b="10584"/>
          <a:stretch/>
        </p:blipFill>
        <p:spPr>
          <a:xfrm>
            <a:off x="4498244" y="2728931"/>
            <a:ext cx="2516781" cy="189034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1223D05-9669-289D-480F-010B182E7554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3373529" y="3674102"/>
            <a:ext cx="11247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C01EEA-5663-9F5B-984D-79C7736B3132}"/>
              </a:ext>
            </a:extLst>
          </p:cNvPr>
          <p:cNvSpPr txBox="1">
            <a:spLocks/>
          </p:cNvSpPr>
          <p:nvPr/>
        </p:nvSpPr>
        <p:spPr>
          <a:xfrm>
            <a:off x="9702313" y="3094830"/>
            <a:ext cx="2020864" cy="1158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N - Modes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7F8AB77-0AAC-9815-7274-3D5666360E0C}"/>
              </a:ext>
            </a:extLst>
          </p:cNvPr>
          <p:cNvCxnSpPr/>
          <p:nvPr/>
        </p:nvCxnSpPr>
        <p:spPr>
          <a:xfrm>
            <a:off x="7015025" y="3674102"/>
            <a:ext cx="11247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F83ADC-80BB-C67E-E0FF-C63E2F358F5F}"/>
              </a:ext>
            </a:extLst>
          </p:cNvPr>
          <p:cNvCxnSpPr/>
          <p:nvPr/>
        </p:nvCxnSpPr>
        <p:spPr>
          <a:xfrm>
            <a:off x="8977371" y="3674102"/>
            <a:ext cx="11247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0F982C3-8F3E-107D-4ECE-F742744BDAF2}"/>
              </a:ext>
            </a:extLst>
          </p:cNvPr>
          <p:cNvSpPr txBox="1">
            <a:spLocks/>
          </p:cNvSpPr>
          <p:nvPr/>
        </p:nvSpPr>
        <p:spPr>
          <a:xfrm>
            <a:off x="7548124" y="3044224"/>
            <a:ext cx="2020864" cy="1158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2BD7C1-3563-3AF6-946C-C1246E1A148E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D2E879-419E-8221-972B-F5ABCA4A77AD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6E3CAB-B217-2EB9-557F-146FC9D064D4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E6C2EC-8256-BD7A-BE19-F1CD7D403985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63B0CD-0F2E-7A24-92B8-D8FD927EC9E1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7E97E-0C04-89CB-E4BF-ADB8BCE9D1E1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69F0F0-3C38-E712-1CFA-4FD26C5D8C7D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490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663067-A129-AC07-434D-55A49DAB9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>
                <a:latin typeface="Aptos Black" panose="020B0004020202020204" pitchFamily="34" charset="0"/>
              </a:rPr>
              <a:t>Why FPUT?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3F89F-1EAA-891A-795C-FC99AA384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b="1">
                <a:solidFill>
                  <a:schemeClr val="tx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Enrico Fermi’s Brainchild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239F0B8-A18F-EBB3-E87E-63BB473290B0}"/>
              </a:ext>
            </a:extLst>
          </p:cNvPr>
          <p:cNvSpPr txBox="1">
            <a:spLocks/>
          </p:cNvSpPr>
          <p:nvPr/>
        </p:nvSpPr>
        <p:spPr>
          <a:xfrm>
            <a:off x="822885" y="2934633"/>
            <a:ext cx="1534833" cy="4029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b="1">
                <a:latin typeface="Aptos Narrow" panose="020B0004020202020204" pitchFamily="34" charset="0"/>
              </a:rPr>
              <a:t>Section 1</a:t>
            </a:r>
          </a:p>
        </p:txBody>
      </p:sp>
    </p:spTree>
    <p:extLst>
      <p:ext uri="{BB962C8B-B14F-4D97-AF65-F5344CB8AC3E}">
        <p14:creationId xmlns:p14="http://schemas.microsoft.com/office/powerpoint/2010/main" val="285521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9684-52C7-C699-0500-2E25D063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Ergodic ‘Hypothesis’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0DEFE-4337-3F76-CAAE-8BE307BDFFCE}"/>
              </a:ext>
            </a:extLst>
          </p:cNvPr>
          <p:cNvSpPr txBox="1">
            <a:spLocks/>
          </p:cNvSpPr>
          <p:nvPr/>
        </p:nvSpPr>
        <p:spPr>
          <a:xfrm>
            <a:off x="3541834" y="1690688"/>
            <a:ext cx="5108332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If your states can interact with each other…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19813C-EABA-A391-E5FF-1FC6E1143E7F}"/>
              </a:ext>
            </a:extLst>
          </p:cNvPr>
          <p:cNvSpPr/>
          <p:nvPr/>
        </p:nvSpPr>
        <p:spPr>
          <a:xfrm>
            <a:off x="4270341" y="2526383"/>
            <a:ext cx="1825659" cy="2733773"/>
          </a:xfrm>
          <a:prstGeom prst="rect">
            <a:avLst/>
          </a:prstGeom>
          <a:solidFill>
            <a:srgbClr val="FF8F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CE5FEC-618B-9DDC-0A68-1C80AC836D31}"/>
              </a:ext>
            </a:extLst>
          </p:cNvPr>
          <p:cNvSpPr/>
          <p:nvPr/>
        </p:nvSpPr>
        <p:spPr>
          <a:xfrm>
            <a:off x="6096000" y="2526383"/>
            <a:ext cx="1825659" cy="27337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5480E5-53F3-0875-23CF-C27D4893283C}"/>
              </a:ext>
            </a:extLst>
          </p:cNvPr>
          <p:cNvSpPr txBox="1">
            <a:spLocks/>
          </p:cNvSpPr>
          <p:nvPr/>
        </p:nvSpPr>
        <p:spPr>
          <a:xfrm>
            <a:off x="4733289" y="5371565"/>
            <a:ext cx="899761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Hot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76C3037-07BE-A511-82D1-EB0E2E6B802A}"/>
              </a:ext>
            </a:extLst>
          </p:cNvPr>
          <p:cNvSpPr txBox="1">
            <a:spLocks/>
          </p:cNvSpPr>
          <p:nvPr/>
        </p:nvSpPr>
        <p:spPr>
          <a:xfrm>
            <a:off x="6558952" y="5371565"/>
            <a:ext cx="899761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Cold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B423BB-D0EC-6E2E-5FF0-695E39E15711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A95364-66B1-0C84-418F-5596DB9D8325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994EA4-D2DD-60CA-BB30-07E10E445C10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7C1B6C-1751-9960-8B4B-7EFE2AE62944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20DD00-8956-4831-E041-13B5E17D80FC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08FE82-8BC7-7767-6C1D-48B46EE27D03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1A6511-AA23-8D3A-92A7-F58C49F56912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597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9684-52C7-C699-0500-2E25D063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Ergodic ‘Hypothesis’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0DEFE-4337-3F76-CAAE-8BE307BDFFCE}"/>
              </a:ext>
            </a:extLst>
          </p:cNvPr>
          <p:cNvSpPr txBox="1">
            <a:spLocks/>
          </p:cNvSpPr>
          <p:nvPr/>
        </p:nvSpPr>
        <p:spPr>
          <a:xfrm>
            <a:off x="3541834" y="1690688"/>
            <a:ext cx="5108332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If your states can interact with each other… [2]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19813C-EABA-A391-E5FF-1FC6E1143E7F}"/>
              </a:ext>
            </a:extLst>
          </p:cNvPr>
          <p:cNvSpPr/>
          <p:nvPr/>
        </p:nvSpPr>
        <p:spPr>
          <a:xfrm>
            <a:off x="4270341" y="2526383"/>
            <a:ext cx="1825659" cy="27337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CE5FEC-618B-9DDC-0A68-1C80AC836D31}"/>
              </a:ext>
            </a:extLst>
          </p:cNvPr>
          <p:cNvSpPr/>
          <p:nvPr/>
        </p:nvSpPr>
        <p:spPr>
          <a:xfrm>
            <a:off x="6096000" y="2526383"/>
            <a:ext cx="1825659" cy="27337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70EF6A-88B8-DE9B-C21F-D6E992BB18DD}"/>
              </a:ext>
            </a:extLst>
          </p:cNvPr>
          <p:cNvSpPr txBox="1">
            <a:spLocks/>
          </p:cNvSpPr>
          <p:nvPr/>
        </p:nvSpPr>
        <p:spPr>
          <a:xfrm>
            <a:off x="5183170" y="5371565"/>
            <a:ext cx="1825659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Lukewarm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006091-C17B-E78E-447A-2C82E01D8D7D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37B025-6A31-3FFC-33B2-D29037FA452B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89EDC3-989B-7944-14F0-ADC46A91C16A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5C1F95-3E29-5EE1-834C-0BC7C45113C0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58D74F-F019-E309-0148-003DD29FD54C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DFDF1D-0B24-C381-2DB7-0C3A3C3E6C48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E571AB-162F-71B1-83AC-DA8F62B35DCF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93512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9684-52C7-C699-0500-2E25D063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Ergodic ‘Hypothesis’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0DEFE-4337-3F76-CAAE-8BE307BDFFCE}"/>
              </a:ext>
            </a:extLst>
          </p:cNvPr>
          <p:cNvSpPr txBox="1">
            <a:spLocks/>
          </p:cNvSpPr>
          <p:nvPr/>
        </p:nvSpPr>
        <p:spPr>
          <a:xfrm>
            <a:off x="3541834" y="1690688"/>
            <a:ext cx="5108332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If your states can interact with each other…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D5FD25-D946-6AF6-E3A4-BF2ABF32B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903" y="2347571"/>
            <a:ext cx="3791135" cy="28197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1064FF-1B60-9629-35E7-0890ED4BE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962" y="2347571"/>
            <a:ext cx="3791135" cy="281974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D4C4957-D230-3D63-56D9-6774833BA319}"/>
              </a:ext>
            </a:extLst>
          </p:cNvPr>
          <p:cNvCxnSpPr>
            <a:stCxn id="12" idx="3"/>
            <a:endCxn id="14" idx="1"/>
          </p:cNvCxnSpPr>
          <p:nvPr/>
        </p:nvCxnSpPr>
        <p:spPr>
          <a:xfrm>
            <a:off x="5182038" y="3757442"/>
            <a:ext cx="18279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6729077-6087-3E23-5C76-9FAE0663EF13}"/>
              </a:ext>
            </a:extLst>
          </p:cNvPr>
          <p:cNvSpPr txBox="1">
            <a:spLocks/>
          </p:cNvSpPr>
          <p:nvPr/>
        </p:nvSpPr>
        <p:spPr>
          <a:xfrm>
            <a:off x="2043703" y="5167310"/>
            <a:ext cx="2806045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/>
              <a:t>When the system starts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18EBE94-C0D9-347C-B76A-02BA6EE4B9FA}"/>
              </a:ext>
            </a:extLst>
          </p:cNvPr>
          <p:cNvSpPr txBox="1">
            <a:spLocks/>
          </p:cNvSpPr>
          <p:nvPr/>
        </p:nvSpPr>
        <p:spPr>
          <a:xfrm>
            <a:off x="7701356" y="5167310"/>
            <a:ext cx="2806045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/>
              <a:t>Given ‘Enough’ time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F153BD-0737-6597-3BB2-35C512FA5063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57B17A-DC3F-8EDC-C4B8-AEF45C02D97E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224EDD-5A0C-E187-FF44-4A4693A0E1E2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C05A1E-48CF-92D8-3A0A-2692474F1925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6365DF-BB72-2272-A56E-8C383EE2C912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E7CB84-CEB9-1AE7-7037-6255062E08DD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F1EFC9-6243-BA66-A6C2-2890AEE8B6DF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3365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9684-52C7-C699-0500-2E25D063C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041" y="2766218"/>
            <a:ext cx="10515600" cy="1325563"/>
          </a:xfrm>
        </p:spPr>
        <p:txBody>
          <a:bodyPr/>
          <a:lstStyle/>
          <a:p>
            <a:pPr algn="ctr"/>
            <a:r>
              <a:rPr lang="en-US"/>
              <a:t>Is the Ergodic Hypothesis correct?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D24AF0-0625-2785-414F-41FDB33985A1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66BC1A-042B-B65A-E7B2-448666799C6B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59CEE8-83B2-F3D9-EBEF-D22BB06E7705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5D81CF-0BE6-EF39-468F-E815B7DD7701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9BFB7C-84B5-0385-6FBE-3713DC09933F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F34539-9B1C-3F04-8395-BBB40ACCE782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AA5CB0-B923-21A8-80B1-EC17FBC3CAE6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35393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663067-A129-AC07-434D-55A49DAB9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>
                <a:latin typeface="Aptos Black" panose="020B0004020202020204" pitchFamily="34" charset="0"/>
              </a:rPr>
              <a:t>Methodology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3F89F-1EAA-891A-795C-FC99AA384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b="1">
                <a:solidFill>
                  <a:schemeClr val="tx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Look what you made me do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239F0B8-A18F-EBB3-E87E-63BB473290B0}"/>
              </a:ext>
            </a:extLst>
          </p:cNvPr>
          <p:cNvSpPr txBox="1">
            <a:spLocks/>
          </p:cNvSpPr>
          <p:nvPr/>
        </p:nvSpPr>
        <p:spPr>
          <a:xfrm>
            <a:off x="817655" y="2934633"/>
            <a:ext cx="1534833" cy="4029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b="1">
                <a:latin typeface="Aptos Narrow" panose="020B0004020202020204" pitchFamily="34" charset="0"/>
              </a:rPr>
              <a:t>Section 4</a:t>
            </a:r>
          </a:p>
        </p:txBody>
      </p:sp>
    </p:spTree>
    <p:extLst>
      <p:ext uri="{BB962C8B-B14F-4D97-AF65-F5344CB8AC3E}">
        <p14:creationId xmlns:p14="http://schemas.microsoft.com/office/powerpoint/2010/main" val="3629330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9684-52C7-C699-0500-2E25D063C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041" y="2766218"/>
            <a:ext cx="10515600" cy="1325563"/>
          </a:xfrm>
        </p:spPr>
        <p:txBody>
          <a:bodyPr/>
          <a:lstStyle/>
          <a:p>
            <a:pPr algn="ctr"/>
            <a:r>
              <a:rPr lang="en-US"/>
              <a:t>FPUT is computationally </a:t>
            </a:r>
            <a:r>
              <a:rPr lang="en-US">
                <a:solidFill>
                  <a:srgbClr val="FF0000"/>
                </a:solidFill>
              </a:rPr>
              <a:t>complex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8B8580-FE26-99DB-0FE0-2AACA6B64F72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F21846-543B-E2E9-261D-24BF55A5E9B9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95530F-62EC-03EC-9D59-5C9B40EC21FE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5A2CA9-4FFE-929B-BCA1-A8F01A82B05C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145861-7B20-2C60-0B3A-28D5F633BC62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09C79-C63D-5432-A6AE-4B697D3631A4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FBE584-09F7-2A68-AD74-7179A9332D90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0987798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BCDC5-6F4A-618E-31CE-651D9F67C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Constraints, Complexity, Computation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6C53B5-5825-4CFE-2D13-2036ED09779F}"/>
              </a:ext>
            </a:extLst>
          </p:cNvPr>
          <p:cNvGrpSpPr/>
          <p:nvPr/>
        </p:nvGrpSpPr>
        <p:grpSpPr>
          <a:xfrm>
            <a:off x="1345426" y="1754996"/>
            <a:ext cx="2995111" cy="685800"/>
            <a:chOff x="2080922" y="2067137"/>
            <a:chExt cx="2995111" cy="685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38BE17AC-337D-2320-7447-5EEBE07BA0AF}"/>
                    </a:ext>
                  </a:extLst>
                </p:cNvPr>
                <p:cNvSpPr/>
                <p:nvPr/>
              </p:nvSpPr>
              <p:spPr>
                <a:xfrm>
                  <a:off x="2080922" y="2067137"/>
                  <a:ext cx="914400" cy="685800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38BE17AC-337D-2320-7447-5EEBE07BA0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0922" y="2067137"/>
                  <a:ext cx="914400" cy="685800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E65DEF-FAEE-021E-ECFE-D6D5070156AB}"/>
                </a:ext>
              </a:extLst>
            </p:cNvPr>
            <p:cNvSpPr txBox="1"/>
            <p:nvPr/>
          </p:nvSpPr>
          <p:spPr>
            <a:xfrm>
              <a:off x="3462130" y="2209982"/>
              <a:ext cx="16139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Aptos" panose="020B0004020202020204" pitchFamily="34" charset="0"/>
                </a:rPr>
                <a:t>256</a:t>
              </a:r>
              <a:r>
                <a:rPr lang="en-US" sz="2000">
                  <a:latin typeface="Aptos" panose="020B0004020202020204" pitchFamily="34" charset="0"/>
                </a:rPr>
                <a:t> Particles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7F93364-0935-3FA1-6465-4DFEA981EEA9}"/>
              </a:ext>
            </a:extLst>
          </p:cNvPr>
          <p:cNvGrpSpPr/>
          <p:nvPr/>
        </p:nvGrpSpPr>
        <p:grpSpPr>
          <a:xfrm>
            <a:off x="1345426" y="2599708"/>
            <a:ext cx="3339373" cy="685800"/>
            <a:chOff x="2080922" y="2914152"/>
            <a:chExt cx="3339373" cy="685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ounded Rectangle 9">
                  <a:extLst>
                    <a:ext uri="{FF2B5EF4-FFF2-40B4-BE49-F238E27FC236}">
                      <a16:creationId xmlns:a16="http://schemas.microsoft.com/office/drawing/2014/main" id="{B9CDBB95-9F52-FFF6-2B2E-6C57A578C1DD}"/>
                    </a:ext>
                  </a:extLst>
                </p:cNvPr>
                <p:cNvSpPr/>
                <p:nvPr/>
              </p:nvSpPr>
              <p:spPr>
                <a:xfrm>
                  <a:off x="2080922" y="2914152"/>
                  <a:ext cx="914400" cy="685800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0" name="Rounded Rectangle 9">
                  <a:extLst>
                    <a:ext uri="{FF2B5EF4-FFF2-40B4-BE49-F238E27FC236}">
                      <a16:creationId xmlns:a16="http://schemas.microsoft.com/office/drawing/2014/main" id="{B9CDBB95-9F52-FFF6-2B2E-6C57A578C1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0922" y="2914152"/>
                  <a:ext cx="914400" cy="685800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57A41E-279F-5A8D-716A-497681E5699F}"/>
                </a:ext>
              </a:extLst>
            </p:cNvPr>
            <p:cNvSpPr txBox="1"/>
            <p:nvPr/>
          </p:nvSpPr>
          <p:spPr>
            <a:xfrm>
              <a:off x="3462130" y="3056997"/>
              <a:ext cx="19581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Aptos" panose="020B0004020202020204" pitchFamily="34" charset="0"/>
                </a:rPr>
                <a:t>0.025</a:t>
              </a:r>
              <a:r>
                <a:rPr lang="en-US" sz="2000">
                  <a:latin typeface="Aptos" panose="020B0004020202020204" pitchFamily="34" charset="0"/>
                </a:rPr>
                <a:t> time units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00B4AC-362A-EA3C-6827-9BB398F287AD}"/>
              </a:ext>
            </a:extLst>
          </p:cNvPr>
          <p:cNvGrpSpPr/>
          <p:nvPr/>
        </p:nvGrpSpPr>
        <p:grpSpPr>
          <a:xfrm>
            <a:off x="1345426" y="3444420"/>
            <a:ext cx="3084495" cy="685800"/>
            <a:chOff x="2080922" y="3753014"/>
            <a:chExt cx="3084495" cy="685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8AE8D4EE-68AE-B726-4C18-675AF4EAC9FF}"/>
                    </a:ext>
                  </a:extLst>
                </p:cNvPr>
                <p:cNvSpPr/>
                <p:nvPr/>
              </p:nvSpPr>
              <p:spPr>
                <a:xfrm>
                  <a:off x="2080922" y="3753014"/>
                  <a:ext cx="914400" cy="685800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T</m:t>
                        </m:r>
                      </m:oMath>
                    </m:oMathPara>
                  </a14:m>
                  <a:endParaRPr lang="en-US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8AE8D4EE-68AE-B726-4C18-675AF4EAC9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0922" y="3753014"/>
                  <a:ext cx="914400" cy="685800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288079-296B-A9CF-421A-393F6CAF8FC2}"/>
                </a:ext>
              </a:extLst>
            </p:cNvPr>
            <p:cNvSpPr txBox="1"/>
            <p:nvPr/>
          </p:nvSpPr>
          <p:spPr>
            <a:xfrm>
              <a:off x="3462130" y="3895859"/>
              <a:ext cx="17032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Aptos" panose="020B0004020202020204" pitchFamily="34" charset="0"/>
                </a:rPr>
                <a:t>10</a:t>
              </a:r>
              <a:r>
                <a:rPr lang="en-US" sz="2000" b="1" baseline="30000">
                  <a:solidFill>
                    <a:srgbClr val="FF0000"/>
                  </a:solidFill>
                  <a:latin typeface="Aptos" panose="020B0004020202020204" pitchFamily="34" charset="0"/>
                </a:rPr>
                <a:t>5</a:t>
              </a:r>
              <a:r>
                <a:rPr lang="en-US" sz="2000">
                  <a:latin typeface="Aptos" panose="020B0004020202020204" pitchFamily="34" charset="0"/>
                </a:rPr>
                <a:t> time units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E5449C5-32A7-FD58-A898-C477A367AA93}"/>
              </a:ext>
            </a:extLst>
          </p:cNvPr>
          <p:cNvGrpSpPr/>
          <p:nvPr/>
        </p:nvGrpSpPr>
        <p:grpSpPr>
          <a:xfrm>
            <a:off x="1345426" y="4289132"/>
            <a:ext cx="4404856" cy="685800"/>
            <a:chOff x="2080922" y="4630970"/>
            <a:chExt cx="4404856" cy="68580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D23F648B-5016-F903-CCF3-4D7774E8DC45}"/>
                </a:ext>
              </a:extLst>
            </p:cNvPr>
            <p:cNvSpPr/>
            <p:nvPr/>
          </p:nvSpPr>
          <p:spPr>
            <a:xfrm>
              <a:off x="2080922" y="4630970"/>
              <a:ext cx="91440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RK4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C33CC4-A366-EAC4-A2D3-FB8C457E0D46}"/>
                </a:ext>
              </a:extLst>
            </p:cNvPr>
            <p:cNvSpPr txBox="1"/>
            <p:nvPr/>
          </p:nvSpPr>
          <p:spPr>
            <a:xfrm>
              <a:off x="3462130" y="4773815"/>
              <a:ext cx="30236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latin typeface="Aptos" panose="020B0004020202020204" pitchFamily="34" charset="0"/>
                </a:rPr>
                <a:t>~</a:t>
              </a:r>
              <a:r>
                <a:rPr lang="en-US" sz="2000" b="1">
                  <a:solidFill>
                    <a:srgbClr val="FF0000"/>
                  </a:solidFill>
                  <a:latin typeface="Aptos" panose="020B0004020202020204" pitchFamily="34" charset="0"/>
                </a:rPr>
                <a:t>50</a:t>
              </a:r>
              <a:r>
                <a:rPr lang="en-US" sz="2000">
                  <a:latin typeface="Aptos" panose="020B0004020202020204" pitchFamily="34" charset="0"/>
                </a:rPr>
                <a:t> vectorized operations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54DC32-195C-2F12-DDBA-274F6777A623}"/>
              </a:ext>
            </a:extLst>
          </p:cNvPr>
          <p:cNvGrpSpPr/>
          <p:nvPr/>
        </p:nvGrpSpPr>
        <p:grpSpPr>
          <a:xfrm>
            <a:off x="1345426" y="5133846"/>
            <a:ext cx="4627674" cy="685800"/>
            <a:chOff x="2080922" y="5508926"/>
            <a:chExt cx="4627674" cy="68580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7AB51E32-D8A8-E139-EB93-A7EC667082EA}"/>
                </a:ext>
              </a:extLst>
            </p:cNvPr>
            <p:cNvSpPr/>
            <p:nvPr/>
          </p:nvSpPr>
          <p:spPr>
            <a:xfrm>
              <a:off x="2080922" y="5508926"/>
              <a:ext cx="91440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Model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5F56BA-F9D1-8EBA-CC74-0E0B0E752FD4}"/>
                </a:ext>
              </a:extLst>
            </p:cNvPr>
            <p:cNvSpPr txBox="1"/>
            <p:nvPr/>
          </p:nvSpPr>
          <p:spPr>
            <a:xfrm>
              <a:off x="3462130" y="5651771"/>
              <a:ext cx="32464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Aptos" panose="020B0004020202020204" pitchFamily="34" charset="0"/>
                </a:rPr>
                <a:t>20-30</a:t>
              </a:r>
              <a:r>
                <a:rPr lang="en-US" sz="2000">
                  <a:latin typeface="Aptos" panose="020B0004020202020204" pitchFamily="34" charset="0"/>
                </a:rPr>
                <a:t> vectorized operations</a:t>
              </a:r>
            </a:p>
          </p:txBody>
        </p:sp>
      </p:grpSp>
      <p:sp>
        <p:nvSpPr>
          <p:cNvPr id="27" name="Right Brace 26">
            <a:extLst>
              <a:ext uri="{FF2B5EF4-FFF2-40B4-BE49-F238E27FC236}">
                <a16:creationId xmlns:a16="http://schemas.microsoft.com/office/drawing/2014/main" id="{C51F54B5-4D67-B3AC-CE70-91C8F2FCFD8C}"/>
              </a:ext>
            </a:extLst>
          </p:cNvPr>
          <p:cNvSpPr/>
          <p:nvPr/>
        </p:nvSpPr>
        <p:spPr>
          <a:xfrm>
            <a:off x="6227131" y="1601224"/>
            <a:ext cx="305377" cy="4372194"/>
          </a:xfrm>
          <a:prstGeom prst="rightBrac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A1E817-0B19-CCA4-BBAC-D5B9A1AA02AD}"/>
              </a:ext>
            </a:extLst>
          </p:cNvPr>
          <p:cNvSpPr txBox="1"/>
          <p:nvPr/>
        </p:nvSpPr>
        <p:spPr>
          <a:xfrm>
            <a:off x="7638128" y="3279490"/>
            <a:ext cx="26983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ptos Light" panose="020B0004020202020204" pitchFamily="34" charset="0"/>
              </a:rPr>
              <a:t>10</a:t>
            </a:r>
            <a:r>
              <a:rPr lang="en-US" sz="3200" b="1" baseline="30000">
                <a:solidFill>
                  <a:srgbClr val="FF0000"/>
                </a:solidFill>
                <a:latin typeface="Aptos Light" panose="020B0004020202020204" pitchFamily="34" charset="0"/>
              </a:rPr>
              <a:t>11</a:t>
            </a:r>
            <a:r>
              <a:rPr lang="en-US" sz="2800" b="1">
                <a:solidFill>
                  <a:srgbClr val="FF0000"/>
                </a:solidFill>
                <a:latin typeface="Aptos Light" panose="020B0004020202020204" pitchFamily="34" charset="0"/>
              </a:rPr>
              <a:t> operations</a:t>
            </a:r>
          </a:p>
          <a:p>
            <a:pPr algn="ctr"/>
            <a:r>
              <a:rPr lang="en-US" sz="2800">
                <a:latin typeface="Aptos Light" panose="020B0004020202020204" pitchFamily="34" charset="0"/>
              </a:rPr>
              <a:t>per simulation!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3BC20E-AE5C-DF06-0EA4-6955A94112A0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5E5B97-2675-C69C-8596-F10281E37E0F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396E9B-C458-0A20-DCA5-5FE9AD997A5F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6D30BF-E659-714E-F360-FCCB1150BDBB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31E63E-D7FE-F7D3-C165-E811AA72C198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26E1B6-2264-4604-221E-54525B634D60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8D6DCF-CE93-19AB-E61C-D1809063B912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07824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6D787E-FC94-BD79-2138-6FFBBBB10C87}"/>
              </a:ext>
            </a:extLst>
          </p:cNvPr>
          <p:cNvSpPr txBox="1"/>
          <p:nvPr/>
        </p:nvSpPr>
        <p:spPr>
          <a:xfrm>
            <a:off x="910148" y="1838880"/>
            <a:ext cx="2309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ptos" panose="020B0004020202020204" pitchFamily="34" charset="0"/>
              </a:rPr>
              <a:t>INITIALIZATION</a:t>
            </a:r>
            <a:endParaRPr lang="en-US" sz="2000" b="1">
              <a:latin typeface="Aptos" panose="020B00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3C136F-3B40-2694-54A4-862F14C8E4EF}"/>
              </a:ext>
            </a:extLst>
          </p:cNvPr>
          <p:cNvGrpSpPr/>
          <p:nvPr/>
        </p:nvGrpSpPr>
        <p:grpSpPr>
          <a:xfrm>
            <a:off x="8535294" y="3505655"/>
            <a:ext cx="3058819" cy="1115122"/>
            <a:chOff x="8535294" y="3505655"/>
            <a:chExt cx="3058819" cy="111512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384443-4851-4546-A450-6D8905334364}"/>
                </a:ext>
              </a:extLst>
            </p:cNvPr>
            <p:cNvSpPr txBox="1"/>
            <p:nvPr/>
          </p:nvSpPr>
          <p:spPr>
            <a:xfrm>
              <a:off x="9173834" y="3709273"/>
              <a:ext cx="24202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latin typeface="Aptos" panose="020B0004020202020204" pitchFamily="34" charset="0"/>
                </a:rPr>
                <a:t>DATA PROCESSING</a:t>
              </a:r>
            </a:p>
            <a:p>
              <a:pPr algn="ctr"/>
              <a:r>
                <a:rPr lang="en-US" sz="2000" b="1">
                  <a:latin typeface="Aptos" panose="020B0004020202020204" pitchFamily="34" charset="0"/>
                </a:rPr>
                <a:t>&amp; ANALYSIS</a:t>
              </a:r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570497F4-E967-AE1A-B7A9-4812DB4EF8A2}"/>
                </a:ext>
              </a:extLst>
            </p:cNvPr>
            <p:cNvSpPr/>
            <p:nvPr/>
          </p:nvSpPr>
          <p:spPr>
            <a:xfrm>
              <a:off x="8535294" y="3505655"/>
              <a:ext cx="412595" cy="111512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2832FE7-15C6-8B40-E47D-2AA24663A7E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ptos Black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err="1"/>
              <a:t>Programme</a:t>
            </a:r>
            <a:r>
              <a:rPr lang="en-US"/>
              <a:t> Flow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3BD6A9B-8E67-B609-12D9-70C36F860118}"/>
              </a:ext>
            </a:extLst>
          </p:cNvPr>
          <p:cNvGrpSpPr/>
          <p:nvPr/>
        </p:nvGrpSpPr>
        <p:grpSpPr>
          <a:xfrm>
            <a:off x="3845999" y="1838880"/>
            <a:ext cx="4281102" cy="3525472"/>
            <a:chOff x="3845999" y="1838880"/>
            <a:chExt cx="4281102" cy="3525472"/>
          </a:xfrm>
        </p:grpSpPr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B4F60C75-2674-E797-25C8-E185017EFD7B}"/>
                </a:ext>
              </a:extLst>
            </p:cNvPr>
            <p:cNvSpPr/>
            <p:nvPr/>
          </p:nvSpPr>
          <p:spPr>
            <a:xfrm>
              <a:off x="3845999" y="3505655"/>
              <a:ext cx="412595" cy="111512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D09625-BD6B-579E-4F5C-4EC062DC3A56}"/>
                </a:ext>
              </a:extLst>
            </p:cNvPr>
            <p:cNvSpPr txBox="1"/>
            <p:nvPr/>
          </p:nvSpPr>
          <p:spPr>
            <a:xfrm>
              <a:off x="5111402" y="1838880"/>
              <a:ext cx="19607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latin typeface="Aptos" panose="020B0004020202020204" pitchFamily="34" charset="0"/>
                </a:rPr>
                <a:t>SIMULATION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9EDF875-7ECD-9DBC-7CBE-0B1ED7351037}"/>
                </a:ext>
              </a:extLst>
            </p:cNvPr>
            <p:cNvSpPr txBox="1"/>
            <p:nvPr/>
          </p:nvSpPr>
          <p:spPr>
            <a:xfrm>
              <a:off x="6221896" y="384617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C06A95-6924-3DDA-6D76-1527C3F522A7}"/>
                </a:ext>
              </a:extLst>
            </p:cNvPr>
            <p:cNvGrpSpPr/>
            <p:nvPr/>
          </p:nvGrpSpPr>
          <p:grpSpPr>
            <a:xfrm>
              <a:off x="4792682" y="2762080"/>
              <a:ext cx="3334419" cy="2602272"/>
              <a:chOff x="4792682" y="3053093"/>
              <a:chExt cx="3334419" cy="2602272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D2453DE4-0495-F92D-E6BB-3DBB264CB862}"/>
                  </a:ext>
                </a:extLst>
              </p:cNvPr>
              <p:cNvSpPr/>
              <p:nvPr/>
            </p:nvSpPr>
            <p:spPr>
              <a:xfrm>
                <a:off x="4792682" y="3053093"/>
                <a:ext cx="2598234" cy="47950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indent="-342900">
                  <a:buFont typeface="+mj-lt"/>
                  <a:buAutoNum type="arabicParenR"/>
                </a:pPr>
                <a:r>
                  <a:rPr lang="en-US" b="0">
                    <a:solidFill>
                      <a:schemeClr val="tx1"/>
                    </a:solidFill>
                    <a:latin typeface="Aptos" panose="020B0004020202020204" pitchFamily="34" charset="0"/>
                  </a:rPr>
                  <a:t>Compute </a:t>
                </a:r>
                <a:r>
                  <a:rPr lang="en-US" b="1">
                    <a:solidFill>
                      <a:srgbClr val="FF0000"/>
                    </a:solidFill>
                    <a:latin typeface="Aptos" panose="020B0004020202020204" pitchFamily="34" charset="0"/>
                  </a:rPr>
                  <a:t>Forces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Rounded Rectangle 9">
                    <a:extLst>
                      <a:ext uri="{FF2B5EF4-FFF2-40B4-BE49-F238E27FC236}">
                        <a16:creationId xmlns:a16="http://schemas.microsoft.com/office/drawing/2014/main" id="{670DA481-04F4-E7E0-406B-D08B1F923D20}"/>
                      </a:ext>
                    </a:extLst>
                  </p:cNvPr>
                  <p:cNvSpPr/>
                  <p:nvPr/>
                </p:nvSpPr>
                <p:spPr>
                  <a:xfrm>
                    <a:off x="4792682" y="3682049"/>
                    <a:ext cx="2598234" cy="479502"/>
                  </a:xfrm>
                  <a:prstGeom prst="round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342900" indent="-342900">
                      <a:buFont typeface="+mj-lt"/>
                      <a:buAutoNum type="arabicParenR" startAt="2"/>
                    </a:pPr>
                    <a:r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t>Calculate </a:t>
                    </a:r>
                    <a14:m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oMath>
                    </a14:m>
                    <a:r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t> and </a:t>
                    </a:r>
                    <a14:m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oMath>
                    </a14:m>
                    <a:endParaRPr lang="en-US" b="1">
                      <a:solidFill>
                        <a:schemeClr val="tx1"/>
                      </a:solidFill>
                      <a:latin typeface="Aptos" panose="020B00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" name="Rounded Rectangle 9">
                    <a:extLst>
                      <a:ext uri="{FF2B5EF4-FFF2-40B4-BE49-F238E27FC236}">
                        <a16:creationId xmlns:a16="http://schemas.microsoft.com/office/drawing/2014/main" id="{670DA481-04F4-E7E0-406B-D08B1F923D2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2682" y="3682049"/>
                    <a:ext cx="2598234" cy="479502"/>
                  </a:xfrm>
                  <a:prstGeom prst="roundRect">
                    <a:avLst/>
                  </a:prstGeom>
                  <a:blipFill>
                    <a:blip r:embed="rId2"/>
                    <a:stretch>
                      <a:fillRect l="-935" b="-8642"/>
                    </a:stretch>
                  </a:blip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ounded Rectangle 16">
                    <a:extLst>
                      <a:ext uri="{FF2B5EF4-FFF2-40B4-BE49-F238E27FC236}">
                        <a16:creationId xmlns:a16="http://schemas.microsoft.com/office/drawing/2014/main" id="{2997BE03-D1E9-C425-3CD7-704F797045F0}"/>
                      </a:ext>
                    </a:extLst>
                  </p:cNvPr>
                  <p:cNvSpPr/>
                  <p:nvPr/>
                </p:nvSpPr>
                <p:spPr>
                  <a:xfrm>
                    <a:off x="4792682" y="4311005"/>
                    <a:ext cx="2598234" cy="479502"/>
                  </a:xfrm>
                  <a:prstGeom prst="round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342900" indent="-342900">
                      <a:buFont typeface="+mj-lt"/>
                      <a:buAutoNum type="arabicParenR" startAt="3"/>
                    </a:pPr>
                    <a:r>
                      <a:rPr lang="en-US">
                        <a:solidFill>
                          <a:schemeClr val="tx1"/>
                        </a:solidFill>
                        <a:latin typeface="Aptos" panose="020B0004020202020204" pitchFamily="34" charset="0"/>
                      </a:rPr>
                      <a:t>Increment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a14:m>
                    <a:endParaRPr lang="en-US">
                      <a:solidFill>
                        <a:schemeClr val="tx1"/>
                      </a:solidFill>
                      <a:latin typeface="Aptos" panose="020B00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7" name="Rounded Rectangle 16">
                    <a:extLst>
                      <a:ext uri="{FF2B5EF4-FFF2-40B4-BE49-F238E27FC236}">
                        <a16:creationId xmlns:a16="http://schemas.microsoft.com/office/drawing/2014/main" id="{2997BE03-D1E9-C425-3CD7-704F797045F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2682" y="4311005"/>
                    <a:ext cx="2598234" cy="479502"/>
                  </a:xfrm>
                  <a:prstGeom prst="roundRect">
                    <a:avLst/>
                  </a:prstGeom>
                  <a:blipFill>
                    <a:blip r:embed="rId3"/>
                    <a:stretch>
                      <a:fillRect l="-935" b="-8642"/>
                    </a:stretch>
                  </a:blip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Curved Right Arrow 18">
                <a:extLst>
                  <a:ext uri="{FF2B5EF4-FFF2-40B4-BE49-F238E27FC236}">
                    <a16:creationId xmlns:a16="http://schemas.microsoft.com/office/drawing/2014/main" id="{D28FC21C-5088-F5E6-109B-DED660216C55}"/>
                  </a:ext>
                </a:extLst>
              </p:cNvPr>
              <p:cNvSpPr/>
              <p:nvPr/>
            </p:nvSpPr>
            <p:spPr>
              <a:xfrm rot="10800000">
                <a:off x="7500919" y="3130823"/>
                <a:ext cx="626182" cy="2246246"/>
              </a:xfrm>
              <a:prstGeom prst="curved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2D2E3050-0612-58CF-C351-CBDC62592436}"/>
                  </a:ext>
                </a:extLst>
              </p:cNvPr>
              <p:cNvSpPr/>
              <p:nvPr/>
            </p:nvSpPr>
            <p:spPr>
              <a:xfrm>
                <a:off x="4792682" y="4939961"/>
                <a:ext cx="2598234" cy="71540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indent="-342900">
                  <a:buFont typeface="+mj-lt"/>
                  <a:buAutoNum type="arabicParenR" startAt="4"/>
                </a:pPr>
                <a:r>
                  <a:rPr lang="en-US">
                    <a:solidFill>
                      <a:schemeClr val="tx1"/>
                    </a:solidFill>
                    <a:latin typeface="Aptos" panose="020B0004020202020204" pitchFamily="34" charset="0"/>
                  </a:rPr>
                  <a:t>Store results (whole/subset)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B1066AF-75F3-39AD-8210-974CAC585A64}"/>
              </a:ext>
            </a:extLst>
          </p:cNvPr>
          <p:cNvGrpSpPr/>
          <p:nvPr/>
        </p:nvGrpSpPr>
        <p:grpSpPr>
          <a:xfrm>
            <a:off x="765930" y="2671466"/>
            <a:ext cx="2598234" cy="2783501"/>
            <a:chOff x="765930" y="2648718"/>
            <a:chExt cx="2598234" cy="278350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01C4C3F-5BCD-4B97-1E72-0398695230E2}"/>
                </a:ext>
              </a:extLst>
            </p:cNvPr>
            <p:cNvGrpSpPr/>
            <p:nvPr/>
          </p:nvGrpSpPr>
          <p:grpSpPr>
            <a:xfrm>
              <a:off x="765930" y="2648718"/>
              <a:ext cx="2598234" cy="1264105"/>
              <a:chOff x="765930" y="2648718"/>
              <a:chExt cx="2598234" cy="1264105"/>
            </a:xfrm>
          </p:grpSpPr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E60343C0-9D63-ED8D-7A6D-58A8EDA15277}"/>
                  </a:ext>
                </a:extLst>
              </p:cNvPr>
              <p:cNvSpPr/>
              <p:nvPr/>
            </p:nvSpPr>
            <p:spPr>
              <a:xfrm>
                <a:off x="765930" y="2987272"/>
                <a:ext cx="2598234" cy="9255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Tx/>
                  <a:buChar char="-"/>
                </a:pPr>
                <a:r>
                  <a:rPr lang="en-US">
                    <a:solidFill>
                      <a:schemeClr val="tx1"/>
                    </a:solidFill>
                    <a:latin typeface="Aptos" panose="020B0004020202020204" pitchFamily="34" charset="0"/>
                  </a:rPr>
                  <a:t>Model Parameters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>
                    <a:solidFill>
                      <a:schemeClr val="tx1"/>
                    </a:solidFill>
                    <a:latin typeface="Aptos" panose="020B0004020202020204" pitchFamily="34" charset="0"/>
                  </a:rPr>
                  <a:t>Initial Values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C215DF2-AE30-0F50-89C2-3E26E43A5E05}"/>
                  </a:ext>
                </a:extLst>
              </p:cNvPr>
              <p:cNvSpPr txBox="1"/>
              <p:nvPr/>
            </p:nvSpPr>
            <p:spPr>
              <a:xfrm>
                <a:off x="922232" y="2648718"/>
                <a:ext cx="23641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>
                    <a:latin typeface="Aptos" panose="020B0004020202020204" pitchFamily="34" charset="0"/>
                  </a:rPr>
                  <a:t>GLOBALS &amp; CONSTANTS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7166B39-A8BF-8E20-5834-870E31BB9836}"/>
                </a:ext>
              </a:extLst>
            </p:cNvPr>
            <p:cNvGrpSpPr/>
            <p:nvPr/>
          </p:nvGrpSpPr>
          <p:grpSpPr>
            <a:xfrm>
              <a:off x="765930" y="4168114"/>
              <a:ext cx="2598234" cy="1264105"/>
              <a:chOff x="765930" y="4327138"/>
              <a:chExt cx="2598234" cy="1264105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75C3CA1-C49E-85F1-7B93-9B45B529900A}"/>
                  </a:ext>
                </a:extLst>
              </p:cNvPr>
              <p:cNvSpPr/>
              <p:nvPr/>
            </p:nvSpPr>
            <p:spPr>
              <a:xfrm>
                <a:off x="765930" y="4665692"/>
                <a:ext cx="2598234" cy="9255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Tx/>
                  <a:buChar char="-"/>
                </a:pPr>
                <a:r>
                  <a:rPr lang="en-US">
                    <a:solidFill>
                      <a:schemeClr val="tx1"/>
                    </a:solidFill>
                    <a:latin typeface="Aptos" panose="020B0004020202020204" pitchFamily="34" charset="0"/>
                  </a:rPr>
                  <a:t>System Behavior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>
                    <a:solidFill>
                      <a:schemeClr val="tx1"/>
                    </a:solidFill>
                    <a:latin typeface="Aptos" panose="020B0004020202020204" pitchFamily="34" charset="0"/>
                  </a:rPr>
                  <a:t>Numerical Integrator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954DC1-BCE5-65A0-02F8-89FC65E1FAB1}"/>
                  </a:ext>
                </a:extLst>
              </p:cNvPr>
              <p:cNvSpPr txBox="1"/>
              <p:nvPr/>
            </p:nvSpPr>
            <p:spPr>
              <a:xfrm>
                <a:off x="1509446" y="4327138"/>
                <a:ext cx="111120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>
                    <a:latin typeface="Aptos" panose="020B0004020202020204" pitchFamily="34" charset="0"/>
                  </a:rPr>
                  <a:t>METHODS</a:t>
                </a:r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D6B0E74-E29E-C15D-0A6D-F0DC7B05C2C3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3F1978-8484-009C-FA9D-7B2F19810829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6C5B5E-618E-49EC-2876-EA04A25C4A35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0342EF-E2C0-3E40-C4DA-683E039B4298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780287-0810-FC5B-5B2E-34056902A42F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CDB555-E624-28A1-FAE8-7E83B743CC0F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984B7C-AF2E-40E3-8460-4776763597EE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59322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41FDB-C345-361C-198B-074EAEB1B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 Parameters &amp; Initial Values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0D8630-C533-A891-0907-392C34EC5CA4}"/>
              </a:ext>
            </a:extLst>
          </p:cNvPr>
          <p:cNvSpPr txBox="1"/>
          <p:nvPr/>
        </p:nvSpPr>
        <p:spPr>
          <a:xfrm>
            <a:off x="675540" y="1792988"/>
            <a:ext cx="3163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ptos" panose="020B0004020202020204" pitchFamily="34" charset="0"/>
              </a:rPr>
              <a:t>Model Parameters</a:t>
            </a:r>
            <a:endParaRPr lang="en-US" sz="2400" b="1">
              <a:latin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A2CF4D-B04D-7B34-DCFF-4A96EF3F2CBA}"/>
              </a:ext>
            </a:extLst>
          </p:cNvPr>
          <p:cNvSpPr txBox="1"/>
          <p:nvPr/>
        </p:nvSpPr>
        <p:spPr>
          <a:xfrm>
            <a:off x="4946519" y="1792988"/>
            <a:ext cx="2298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ptos" panose="020B0004020202020204" pitchFamily="34" charset="0"/>
              </a:rPr>
              <a:t>Initial Values</a:t>
            </a:r>
            <a:endParaRPr lang="en-US" sz="2400" b="1"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01EED-52AB-2A7A-9D62-499758677E76}"/>
              </a:ext>
            </a:extLst>
          </p:cNvPr>
          <p:cNvSpPr txBox="1"/>
          <p:nvPr/>
        </p:nvSpPr>
        <p:spPr>
          <a:xfrm>
            <a:off x="8796914" y="1792988"/>
            <a:ext cx="2917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ptos" panose="020B0004020202020204" pitchFamily="34" charset="0"/>
              </a:rPr>
              <a:t>System Behavior</a:t>
            </a:r>
            <a:endParaRPr lang="en-US" sz="2400" b="1">
              <a:latin typeface="Aptos" panose="020B00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507560-6F5E-E2A6-AAF7-A1049EE4CE4D}"/>
              </a:ext>
            </a:extLst>
          </p:cNvPr>
          <p:cNvCxnSpPr>
            <a:cxnSpLocks/>
          </p:cNvCxnSpPr>
          <p:nvPr/>
        </p:nvCxnSpPr>
        <p:spPr>
          <a:xfrm>
            <a:off x="4062984" y="1852611"/>
            <a:ext cx="0" cy="37973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7F70C7-D7EA-4B11-5086-FD3821FD4ED6}"/>
              </a:ext>
            </a:extLst>
          </p:cNvPr>
          <p:cNvCxnSpPr>
            <a:cxnSpLocks/>
          </p:cNvCxnSpPr>
          <p:nvPr/>
        </p:nvCxnSpPr>
        <p:spPr>
          <a:xfrm>
            <a:off x="8125968" y="1852611"/>
            <a:ext cx="0" cy="37973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8EFD98B-1176-C3BB-2D62-443A2A785C58}"/>
              </a:ext>
            </a:extLst>
          </p:cNvPr>
          <p:cNvGrpSpPr/>
          <p:nvPr/>
        </p:nvGrpSpPr>
        <p:grpSpPr>
          <a:xfrm>
            <a:off x="895312" y="2387296"/>
            <a:ext cx="10767163" cy="3589833"/>
            <a:chOff x="895312" y="2387296"/>
            <a:chExt cx="10767163" cy="358983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D376E6-6F50-6B89-8BBE-B6DA611503DD}"/>
                </a:ext>
              </a:extLst>
            </p:cNvPr>
            <p:cNvSpPr txBox="1"/>
            <p:nvPr/>
          </p:nvSpPr>
          <p:spPr>
            <a:xfrm>
              <a:off x="4564042" y="2387296"/>
              <a:ext cx="299819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latin typeface="Aptos" panose="020B0004020202020204" pitchFamily="34" charset="0"/>
                </a:rPr>
                <a:t>Initial Energy Distribution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>
                  <a:latin typeface="Aptos" panose="020B0004020202020204" pitchFamily="34" charset="0"/>
                </a:rPr>
                <a:t>No. of modes (</a:t>
              </a:r>
              <a:r>
                <a:rPr lang="en-US" sz="2000">
                  <a:solidFill>
                    <a:srgbClr val="FF0000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N_MODE</a:t>
              </a:r>
              <a:r>
                <a:rPr lang="en-US" sz="2000">
                  <a:latin typeface="Aptos" panose="020B0004020202020204" pitchFamily="34" charset="0"/>
                  <a:cs typeface="Consolas" panose="020B0609020204030204" pitchFamily="49" charset="0"/>
                </a:rPr>
                <a:t>)</a:t>
              </a:r>
            </a:p>
            <a:p>
              <a:r>
                <a:rPr lang="en-US" sz="2000">
                  <a:latin typeface="Aptos" panose="020B0004020202020204" pitchFamily="34" charset="0"/>
                  <a:cs typeface="Consolas" panose="020B0609020204030204" pitchFamily="49" charset="0"/>
                </a:rPr>
                <a:t>e.g. 5 modes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52B06A2-808F-DC8F-1330-8522D740D498}"/>
                </a:ext>
              </a:extLst>
            </p:cNvPr>
            <p:cNvGrpSpPr/>
            <p:nvPr/>
          </p:nvGrpSpPr>
          <p:grpSpPr>
            <a:xfrm>
              <a:off x="895312" y="3084664"/>
              <a:ext cx="2723567" cy="1384324"/>
              <a:chOff x="796160" y="3010306"/>
              <a:chExt cx="2723567" cy="138432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6DA5E9A6-C385-48E9-BE55-6D2AF6479C76}"/>
                      </a:ext>
                    </a:extLst>
                  </p:cNvPr>
                  <p:cNvSpPr txBox="1"/>
                  <p:nvPr/>
                </p:nvSpPr>
                <p:spPr>
                  <a:xfrm>
                    <a:off x="840178" y="3010306"/>
                    <a:ext cx="2635530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000" b="0">
                        <a:latin typeface="Aptos" panose="020B0004020202020204" pitchFamily="34" charset="0"/>
                      </a:rPr>
                      <a:t>Number of particles </a:t>
                    </a:r>
                    <a14:m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a14:m>
                    <a:endParaRPr lang="en-US" sz="2000">
                      <a:latin typeface="Aptos" panose="020B00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6DA5E9A6-C385-48E9-BE55-6D2AF6479C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178" y="3010306"/>
                    <a:ext cx="2635530" cy="400110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1852" t="-6061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8032E66D-468A-D44E-DB15-0888016B8849}"/>
                      </a:ext>
                    </a:extLst>
                  </p:cNvPr>
                  <p:cNvSpPr txBox="1"/>
                  <p:nvPr/>
                </p:nvSpPr>
                <p:spPr>
                  <a:xfrm>
                    <a:off x="1004678" y="3502413"/>
                    <a:ext cx="2306530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000">
                        <a:latin typeface="Aptos" panose="020B0004020202020204" pitchFamily="34" charset="0"/>
                      </a:rPr>
                      <a:t>Linear coefficient </a:t>
                    </a:r>
                    <a14:m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a14:m>
                    <a:endParaRPr lang="en-US" sz="2000">
                      <a:latin typeface="Aptos" panose="020B00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8032E66D-468A-D44E-DB15-0888016B88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4678" y="3502413"/>
                    <a:ext cx="2306530" cy="40011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381" t="-7692" b="-29231"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51064DE2-71FB-CD2F-A124-B2DB0D1C1924}"/>
                      </a:ext>
                    </a:extLst>
                  </p:cNvPr>
                  <p:cNvSpPr txBox="1"/>
                  <p:nvPr/>
                </p:nvSpPr>
                <p:spPr>
                  <a:xfrm>
                    <a:off x="796160" y="3994520"/>
                    <a:ext cx="2723567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000">
                        <a:latin typeface="Aptos" panose="020B0004020202020204" pitchFamily="34" charset="0"/>
                      </a:rPr>
                      <a:t>Nonlinear coefficient </a:t>
                    </a:r>
                    <a14:m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oMath>
                    </a14:m>
                    <a:endParaRPr lang="en-US" sz="2000">
                      <a:latin typeface="Aptos" panose="020B00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51064DE2-71FB-CD2F-A124-B2DB0D1C19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6160" y="3994520"/>
                    <a:ext cx="2723567" cy="40011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013" t="-6061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2A3A567-F7B6-CDA9-4272-D5D1A80D7764}"/>
                </a:ext>
              </a:extLst>
            </p:cNvPr>
            <p:cNvGrpSpPr/>
            <p:nvPr/>
          </p:nvGrpSpPr>
          <p:grpSpPr>
            <a:xfrm>
              <a:off x="8849204" y="2762072"/>
              <a:ext cx="2813271" cy="2029508"/>
              <a:chOff x="8750052" y="2762072"/>
              <a:chExt cx="2813271" cy="20295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706C601E-4335-4CAF-8B33-94CF67329E60}"/>
                      </a:ext>
                    </a:extLst>
                  </p:cNvPr>
                  <p:cNvSpPr txBox="1"/>
                  <p:nvPr/>
                </p:nvSpPr>
                <p:spPr>
                  <a:xfrm>
                    <a:off x="8769833" y="2762072"/>
                    <a:ext cx="277370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>
                        <a:latin typeface="Aptos" panose="020B0004020202020204" pitchFamily="34" charset="0"/>
                      </a:rPr>
                      <a:t>Simulation time-span </a:t>
                    </a:r>
                    <a14:m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a14:m>
                    <a:endParaRPr lang="en-US" sz="2000">
                      <a:latin typeface="Aptos" panose="020B00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706C601E-4335-4CAF-8B33-94CF67329E6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69833" y="2762072"/>
                    <a:ext cx="2773708" cy="40011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418" t="-6061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DB922A27-0CAD-C487-FF74-F0BB02A1632A}"/>
                      </a:ext>
                    </a:extLst>
                  </p:cNvPr>
                  <p:cNvSpPr txBox="1"/>
                  <p:nvPr/>
                </p:nvSpPr>
                <p:spPr>
                  <a:xfrm>
                    <a:off x="8750052" y="3268995"/>
                    <a:ext cx="281327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>
                        <a:latin typeface="Aptos" panose="020B0004020202020204" pitchFamily="34" charset="0"/>
                      </a:rPr>
                      <a:t>Simulation time-step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a14:m>
                    <a:endParaRPr lang="en-US" sz="2000">
                      <a:latin typeface="Aptos" panose="020B00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DB922A27-0CAD-C487-FF74-F0BB02A1632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50052" y="3268995"/>
                    <a:ext cx="2813271" cy="40011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386" t="-6061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462892-326D-2D50-E842-DD5E81D237F1}"/>
                  </a:ext>
                </a:extLst>
              </p:cNvPr>
              <p:cNvSpPr txBox="1"/>
              <p:nvPr/>
            </p:nvSpPr>
            <p:spPr>
              <a:xfrm>
                <a:off x="8861076" y="3775917"/>
                <a:ext cx="2591222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latin typeface="Aptos" panose="020B0004020202020204" pitchFamily="34" charset="0"/>
                  </a:rPr>
                  <a:t>Time-evolution model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>
                    <a:solidFill>
                      <a:srgbClr val="FF0000"/>
                    </a:solidFill>
                    <a:latin typeface="Aptos" panose="020B0004020202020204" pitchFamily="34" charset="0"/>
                  </a:rPr>
                  <a:t>Fixed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>
                    <a:solidFill>
                      <a:srgbClr val="FF0000"/>
                    </a:solidFill>
                    <a:latin typeface="Aptos" panose="020B0004020202020204" pitchFamily="34" charset="0"/>
                  </a:rPr>
                  <a:t>Periodic</a:t>
                </a: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E803C28-8F95-0641-B5DC-222BADCA8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1647"/>
            <a:stretch/>
          </p:blipFill>
          <p:spPr>
            <a:xfrm>
              <a:off x="4240882" y="3518566"/>
              <a:ext cx="3710236" cy="2458563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8668446-DCE8-B00C-9A3D-CC3C2F8567CA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7A08A1-96CB-2232-A600-39A72D3404EF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A8F438-552B-0B28-363D-3894705E8489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C156AB-531A-FE42-FB5A-7869ACF33EE2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080EA7-F2BD-ACF3-CF5B-E25C33F89A6C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2A4A25-DCAA-A67B-C134-C7DCFC040F24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E96835-13A4-0211-2AAF-109210B1F958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98041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B5FB3-A3EC-571C-57D2-F2B66CB1E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Time-step Analysis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96EF6E-7951-A0A0-CDDD-F58F7DEDDBA2}"/>
              </a:ext>
            </a:extLst>
          </p:cNvPr>
          <p:cNvGrpSpPr/>
          <p:nvPr/>
        </p:nvGrpSpPr>
        <p:grpSpPr>
          <a:xfrm>
            <a:off x="2043386" y="2108307"/>
            <a:ext cx="8105228" cy="2641387"/>
            <a:chOff x="2123057" y="1722742"/>
            <a:chExt cx="8105228" cy="26413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F30E2A-169C-9E55-1FD9-58F3F20515CC}"/>
                </a:ext>
              </a:extLst>
            </p:cNvPr>
            <p:cNvSpPr txBox="1"/>
            <p:nvPr/>
          </p:nvSpPr>
          <p:spPr>
            <a:xfrm>
              <a:off x="5226341" y="1722742"/>
              <a:ext cx="1898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432FF"/>
                  </a:solidFill>
                  <a:latin typeface="Aptos" panose="020B0004020202020204" pitchFamily="34" charset="0"/>
                </a:rPr>
                <a:t>KEY IDEA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CB3FD81-25E9-4F50-A5CE-9A85E11DF57B}"/>
                </a:ext>
              </a:extLst>
            </p:cNvPr>
            <p:cNvGrpSpPr/>
            <p:nvPr/>
          </p:nvGrpSpPr>
          <p:grpSpPr>
            <a:xfrm>
              <a:off x="2191153" y="2537948"/>
              <a:ext cx="7969037" cy="830997"/>
              <a:chOff x="2206221" y="2537948"/>
              <a:chExt cx="7969037" cy="830997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885996-41D0-81DE-8297-07F43076CA25}"/>
                  </a:ext>
                </a:extLst>
              </p:cNvPr>
              <p:cNvSpPr txBox="1"/>
              <p:nvPr/>
            </p:nvSpPr>
            <p:spPr>
              <a:xfrm>
                <a:off x="2206221" y="2691836"/>
                <a:ext cx="29576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atin typeface="Aptos" panose="020B0004020202020204" pitchFamily="34" charset="0"/>
                  </a:rPr>
                  <a:t>Longer time-step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8AB082-828F-5647-D3E8-438392B2C6BA}"/>
                  </a:ext>
                </a:extLst>
              </p:cNvPr>
              <p:cNvSpPr txBox="1"/>
              <p:nvPr/>
            </p:nvSpPr>
            <p:spPr>
              <a:xfrm>
                <a:off x="5896394" y="2537948"/>
                <a:ext cx="427886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>
                    <a:solidFill>
                      <a:srgbClr val="FF0000"/>
                    </a:solidFill>
                    <a:latin typeface="Aptos" panose="020B0004020202020204" pitchFamily="34" charset="0"/>
                  </a:rPr>
                  <a:t>Less accurate time evolution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>
                    <a:solidFill>
                      <a:srgbClr val="00B050"/>
                    </a:solidFill>
                    <a:latin typeface="Aptos" panose="020B0004020202020204" pitchFamily="34" charset="0"/>
                  </a:rPr>
                  <a:t>Shorter simulation time</a:t>
                </a:r>
              </a:p>
            </p:txBody>
          </p:sp>
          <p:sp>
            <p:nvSpPr>
              <p:cNvPr id="11" name="Right Brace 10">
                <a:extLst>
                  <a:ext uri="{FF2B5EF4-FFF2-40B4-BE49-F238E27FC236}">
                    <a16:creationId xmlns:a16="http://schemas.microsoft.com/office/drawing/2014/main" id="{6FF406F0-70CA-C19B-9305-2D1900FB7B2E}"/>
                  </a:ext>
                </a:extLst>
              </p:cNvPr>
              <p:cNvSpPr/>
              <p:nvPr/>
            </p:nvSpPr>
            <p:spPr>
              <a:xfrm rot="10800000">
                <a:off x="5357736" y="2630279"/>
                <a:ext cx="305377" cy="646333"/>
              </a:xfrm>
              <a:prstGeom prst="rightBrac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DBA2F2-AFF1-AB6F-0F2F-16055C0CFC93}"/>
                </a:ext>
              </a:extLst>
            </p:cNvPr>
            <p:cNvGrpSpPr/>
            <p:nvPr/>
          </p:nvGrpSpPr>
          <p:grpSpPr>
            <a:xfrm>
              <a:off x="2123057" y="3533132"/>
              <a:ext cx="8105228" cy="830997"/>
              <a:chOff x="2123057" y="3533132"/>
              <a:chExt cx="8105228" cy="83099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D57E928-F734-77C8-1B9B-ABD2BD3ACD46}"/>
                  </a:ext>
                </a:extLst>
              </p:cNvPr>
              <p:cNvSpPr txBox="1"/>
              <p:nvPr/>
            </p:nvSpPr>
            <p:spPr>
              <a:xfrm>
                <a:off x="2123057" y="3687020"/>
                <a:ext cx="30652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atin typeface="Aptos" panose="020B0004020202020204" pitchFamily="34" charset="0"/>
                  </a:rPr>
                  <a:t>Shorter time-step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1B8E3E-77A2-17F4-7ADD-9411B66B50BF}"/>
                  </a:ext>
                </a:extLst>
              </p:cNvPr>
              <p:cNvSpPr txBox="1"/>
              <p:nvPr/>
            </p:nvSpPr>
            <p:spPr>
              <a:xfrm>
                <a:off x="5890303" y="3533132"/>
                <a:ext cx="433798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>
                    <a:solidFill>
                      <a:srgbClr val="00B050"/>
                    </a:solidFill>
                    <a:latin typeface="Aptos" panose="020B0004020202020204" pitchFamily="34" charset="0"/>
                  </a:rPr>
                  <a:t>More accurate time evolution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>
                    <a:solidFill>
                      <a:srgbClr val="FF0000"/>
                    </a:solidFill>
                    <a:latin typeface="Aptos" panose="020B0004020202020204" pitchFamily="34" charset="0"/>
                  </a:rPr>
                  <a:t>Longer simulation time</a:t>
                </a:r>
              </a:p>
            </p:txBody>
          </p:sp>
          <p:sp>
            <p:nvSpPr>
              <p:cNvPr id="14" name="Right Brace 13">
                <a:extLst>
                  <a:ext uri="{FF2B5EF4-FFF2-40B4-BE49-F238E27FC236}">
                    <a16:creationId xmlns:a16="http://schemas.microsoft.com/office/drawing/2014/main" id="{890B2D0D-9DCC-4237-B65A-43BB6E4C9AD6}"/>
                  </a:ext>
                </a:extLst>
              </p:cNvPr>
              <p:cNvSpPr/>
              <p:nvPr/>
            </p:nvSpPr>
            <p:spPr>
              <a:xfrm rot="10800000">
                <a:off x="5351645" y="3625463"/>
                <a:ext cx="305377" cy="646333"/>
              </a:xfrm>
              <a:prstGeom prst="rightBrac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1110852-34E1-81A8-E82B-901195E343A3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4D3A63-7523-A998-EDED-3B42F66AC1D5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07CA3C-4AD5-97EF-54DE-689E86E7828C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5AD60D-2432-78BE-D681-5E10B6516BF1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4DB05E-FA45-200E-59BA-698885E36370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8C9A1-B58A-29CE-0F0C-B8A396C2AA6A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F0AB0B-7E69-2C9A-51F4-EF6E340FEC37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85620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9684-52C7-C699-0500-2E25D063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Epitome of CS in Science</a:t>
            </a:r>
          </a:p>
        </p:txBody>
      </p:sp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EAD32C0A-7618-5F4D-F19A-A4E23E6C5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387" y="1432874"/>
            <a:ext cx="4125758" cy="419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B9ADCC-755F-C62F-7E70-20B4E50C1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680" y="3158805"/>
            <a:ext cx="5534320" cy="502796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A worthy opponent was needed!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5A9F02-00D8-5289-E137-2F61C477219F}"/>
              </a:ext>
            </a:extLst>
          </p:cNvPr>
          <p:cNvSpPr txBox="1">
            <a:spLocks/>
          </p:cNvSpPr>
          <p:nvPr/>
        </p:nvSpPr>
        <p:spPr>
          <a:xfrm>
            <a:off x="6699106" y="5705613"/>
            <a:ext cx="5534320" cy="502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MANIAC, Los Alamos Laboratory [1]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21D92D-BF53-7681-0A91-1DED28A2492A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9D0566-A370-89CA-1359-6CC364DB5BFD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60AE2E-4DBD-B161-95DD-CE4E6D9261EE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26BD1D-6989-6BDB-A81A-CF8006BA7A36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2B6854-5E17-51A5-AFC5-85D2BD8F3B6A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153212-C1DF-15FC-DD4C-B3062BAD1549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C90018-7B1D-2D95-E43B-1E20908BBFB5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028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B5FB3-A3EC-571C-57D2-F2B66CB1E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Time-step Analysis</a:t>
            </a:r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2D233AFD-F5B0-9E7F-ABB0-40EB3D35CEA7}"/>
              </a:ext>
            </a:extLst>
          </p:cNvPr>
          <p:cNvGrpSpPr/>
          <p:nvPr/>
        </p:nvGrpSpPr>
        <p:grpSpPr>
          <a:xfrm>
            <a:off x="1504438" y="1672106"/>
            <a:ext cx="9074761" cy="1591826"/>
            <a:chOff x="221640" y="1812806"/>
            <a:chExt cx="9074761" cy="159182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44FB595D-CAC7-41AD-407D-A955CA6EBF84}"/>
                </a:ext>
              </a:extLst>
            </p:cNvPr>
            <p:cNvGrpSpPr/>
            <p:nvPr/>
          </p:nvGrpSpPr>
          <p:grpSpPr>
            <a:xfrm>
              <a:off x="221640" y="1812806"/>
              <a:ext cx="9074761" cy="457200"/>
              <a:chOff x="221640" y="1812806"/>
              <a:chExt cx="9074761" cy="45720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84AA6C-39B4-DD88-DD64-6A54EA5B759E}"/>
                  </a:ext>
                </a:extLst>
              </p:cNvPr>
              <p:cNvSpPr txBox="1"/>
              <p:nvPr/>
            </p:nvSpPr>
            <p:spPr>
              <a:xfrm>
                <a:off x="221640" y="1856740"/>
                <a:ext cx="20914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b="1">
                    <a:latin typeface="Aptos" panose="020B0004020202020204" pitchFamily="34" charset="0"/>
                  </a:rPr>
                  <a:t>Shortest</a:t>
                </a:r>
                <a:r>
                  <a:rPr lang="en-US">
                    <a:latin typeface="Aptos" panose="020B0004020202020204" pitchFamily="34" charset="0"/>
                  </a:rPr>
                  <a:t> time-step</a:t>
                </a:r>
              </a:p>
            </p:txBody>
          </p: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FEBBAF4F-E5BD-F514-BE42-3DEB38672DE6}"/>
                  </a:ext>
                </a:extLst>
              </p:cNvPr>
              <p:cNvGrpSpPr/>
              <p:nvPr/>
            </p:nvGrpSpPr>
            <p:grpSpPr>
              <a:xfrm>
                <a:off x="2653759" y="1812806"/>
                <a:ext cx="6642642" cy="457200"/>
                <a:chOff x="2619865" y="1815068"/>
                <a:chExt cx="7145319" cy="457200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47CA6AC0-C894-8E5C-B5C0-890CF7478500}"/>
                    </a:ext>
                  </a:extLst>
                </p:cNvPr>
                <p:cNvSpPr/>
                <p:nvPr/>
              </p:nvSpPr>
              <p:spPr>
                <a:xfrm>
                  <a:off x="2619865" y="1815068"/>
                  <a:ext cx="7145319" cy="45720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4D6692A5-7871-60A9-0922-A1E53F9EA6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13789" y="1815068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9E8036D2-03D6-C9E6-13AB-A27F590184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07713" y="1815068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4611A5DC-A90E-C6FE-AB8C-9CAB762DA6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01637" y="1815068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C6EE26EA-3C73-29A6-90E1-B718A0363B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95561" y="1815068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3CF23F67-3885-B0DD-9E8E-6579BD32A7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89485" y="1815068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AA2F62C2-6D97-C030-5319-D1A73AF9DA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83409" y="1815068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7CFD8BF4-D456-496C-9716-9E999492FA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77333" y="1815068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E1E98FD3-86E0-54B5-8D79-F227FCD786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1257" y="1815068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7F9985D3-E44C-3747-B3D2-9811CA8028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65184" y="1815068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C9FEF07A-B078-D70A-E4B8-EE8F5E1455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19865" y="1815068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668C9B72-6189-9BCA-9359-B180019764BD}"/>
                </a:ext>
              </a:extLst>
            </p:cNvPr>
            <p:cNvGrpSpPr/>
            <p:nvPr/>
          </p:nvGrpSpPr>
          <p:grpSpPr>
            <a:xfrm>
              <a:off x="289030" y="2947432"/>
              <a:ext cx="9007371" cy="457200"/>
              <a:chOff x="289030" y="2947432"/>
              <a:chExt cx="9007371" cy="45720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CF4FFB9-6581-4EF1-29C8-57C771F6E9D9}"/>
                  </a:ext>
                </a:extLst>
              </p:cNvPr>
              <p:cNvSpPr txBox="1"/>
              <p:nvPr/>
            </p:nvSpPr>
            <p:spPr>
              <a:xfrm>
                <a:off x="289030" y="2991366"/>
                <a:ext cx="20240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b="1">
                    <a:latin typeface="Aptos" panose="020B0004020202020204" pitchFamily="34" charset="0"/>
                  </a:rPr>
                  <a:t>Longest</a:t>
                </a:r>
                <a:r>
                  <a:rPr lang="en-US">
                    <a:latin typeface="Aptos" panose="020B0004020202020204" pitchFamily="34" charset="0"/>
                  </a:rPr>
                  <a:t> time-step</a:t>
                </a:r>
              </a:p>
            </p:txBody>
          </p: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FF95FBBF-9758-A244-046A-8777CF1B0BCB}"/>
                  </a:ext>
                </a:extLst>
              </p:cNvPr>
              <p:cNvGrpSpPr/>
              <p:nvPr/>
            </p:nvGrpSpPr>
            <p:grpSpPr>
              <a:xfrm>
                <a:off x="2653759" y="2947432"/>
                <a:ext cx="6642642" cy="457200"/>
                <a:chOff x="2619865" y="2438400"/>
                <a:chExt cx="7145319" cy="457200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152A2D7-13BA-0294-F544-B9225AA15C78}"/>
                    </a:ext>
                  </a:extLst>
                </p:cNvPr>
                <p:cNvSpPr/>
                <p:nvPr/>
              </p:nvSpPr>
              <p:spPr>
                <a:xfrm>
                  <a:off x="2619865" y="2438400"/>
                  <a:ext cx="7145319" cy="45720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3CC81740-43F7-8746-772C-CCD3C806E1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96220" y="24384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B8C31DC7-D59E-8777-4D3D-5E8F79B12A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25285" y="24384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E79F899D-A0AB-8573-C5F1-97FCD13BD6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07060" y="24384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C35A8BEB-A6C0-F3B6-8285-BF4A2C401D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83415" y="24384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29095F87-4FCA-ACA6-C62C-865A499318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59770" y="24384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59C8E8B9-0994-6078-8CFD-61F7C87A24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36125" y="24384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960B0E15-FF4B-65B7-A22B-22E30D889A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12480" y="24384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DA4A31E1-24DF-AD2F-2F25-E1A875C6B3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88835" y="24384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F7347334-0EA5-62FD-44E7-7C6363755C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65184" y="24384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33015003-356D-BD31-A971-EE2D65177F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19865" y="24384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BA89F782-C882-2E96-B12D-89DE674DFB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72575" y="24384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78DCEF64-28B9-76CD-9C8B-8AB5B9C2C0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48930" y="24384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CB28512-4194-171B-1752-7312A9E571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01640" y="24384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CC2CDD57-5137-40D3-D138-35A075FD51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7995" y="24384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0F8B633E-0192-1542-2A35-3F5DE17A3A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54350" y="24384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CF5C5E7C-46FF-FED9-1093-0EDADC47AF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30705" y="24384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D104F426-97BD-0529-1CCC-0DDF1D5F2654}"/>
                </a:ext>
              </a:extLst>
            </p:cNvPr>
            <p:cNvGrpSpPr/>
            <p:nvPr/>
          </p:nvGrpSpPr>
          <p:grpSpPr>
            <a:xfrm>
              <a:off x="402522" y="2380119"/>
              <a:ext cx="8893879" cy="457200"/>
              <a:chOff x="402522" y="2425700"/>
              <a:chExt cx="8893879" cy="457200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18F8F7-EB21-1869-96C5-A6EF2F122CA3}"/>
                  </a:ext>
                </a:extLst>
              </p:cNvPr>
              <p:cNvSpPr txBox="1"/>
              <p:nvPr/>
            </p:nvSpPr>
            <p:spPr>
              <a:xfrm>
                <a:off x="402522" y="2469634"/>
                <a:ext cx="1910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b="1">
                    <a:latin typeface="Aptos" panose="020B0004020202020204" pitchFamily="34" charset="0"/>
                  </a:rPr>
                  <a:t>Longer</a:t>
                </a:r>
                <a:r>
                  <a:rPr lang="en-US">
                    <a:latin typeface="Aptos" panose="020B0004020202020204" pitchFamily="34" charset="0"/>
                  </a:rPr>
                  <a:t> time-step</a:t>
                </a:r>
              </a:p>
            </p:txBody>
          </p: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E506EE4D-AAD7-A3DE-DB77-D028F7FA60BA}"/>
                  </a:ext>
                </a:extLst>
              </p:cNvPr>
              <p:cNvGrpSpPr/>
              <p:nvPr/>
            </p:nvGrpSpPr>
            <p:grpSpPr>
              <a:xfrm>
                <a:off x="2653759" y="2425700"/>
                <a:ext cx="6642642" cy="457200"/>
                <a:chOff x="2653759" y="2463800"/>
                <a:chExt cx="6642642" cy="457200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32480AFA-4A77-B21A-217C-3A63294D4F18}"/>
                    </a:ext>
                  </a:extLst>
                </p:cNvPr>
                <p:cNvSpPr/>
                <p:nvPr/>
              </p:nvSpPr>
              <p:spPr>
                <a:xfrm>
                  <a:off x="2653759" y="2463800"/>
                  <a:ext cx="6642642" cy="45720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D399C854-6D69-CC7D-30DA-54D77FD151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64731" y="24638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B101E0D7-5446-48C1-E0E4-8CAA1FA18E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5703" y="24638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90DA5832-7261-C020-8BC0-B0EB1D0C9C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41535" y="24638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1526752B-9EA7-D206-3E51-93995A8A35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52507" y="24638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4AF4CA56-78DF-13B7-CC54-59879E146F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63479" y="24638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6A51C54A-7F10-74A0-860C-750A5D6D56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74451" y="24638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E49D10AF-04FF-FE7E-0297-DAC6BD376A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85423" y="24638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0B0BB419-234F-FC83-3E2D-4354ABB3D1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96401" y="24638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AAE2FA05-2BF5-FD32-C615-D7A0E60240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9591" y="24638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202DB255-C5C4-DC96-2AB7-D1ACB4AF52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0563" y="24638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5816044-52BF-9EB6-62F4-5CD439F5D8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53759" y="24638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2AA6E848-8CD6-1E7E-CD81-0B5DDDA512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86675" y="24638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78FBE88C-D9C8-D425-2C73-218E51A35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97647" y="24638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80548815-F908-3691-90B2-F6F29773EF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08619" y="246380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F286B09F-EAAA-8F5B-27BB-233B7223BA34}"/>
              </a:ext>
            </a:extLst>
          </p:cNvPr>
          <p:cNvGrpSpPr/>
          <p:nvPr/>
        </p:nvGrpSpPr>
        <p:grpSpPr>
          <a:xfrm>
            <a:off x="1501649" y="3472055"/>
            <a:ext cx="9080340" cy="2323439"/>
            <a:chOff x="1501649" y="3472055"/>
            <a:chExt cx="9080340" cy="2323439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38ED546-5F91-A810-BD4A-6137A22258F8}"/>
                </a:ext>
              </a:extLst>
            </p:cNvPr>
            <p:cNvSpPr txBox="1"/>
            <p:nvPr/>
          </p:nvSpPr>
          <p:spPr>
            <a:xfrm>
              <a:off x="5759812" y="3472055"/>
              <a:ext cx="33393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latin typeface="Consolas" panose="020B0609020204030204" pitchFamily="49" charset="0"/>
                  <a:cs typeface="Consolas" panose="020B0609020204030204" pitchFamily="49" charset="0"/>
                </a:rPr>
                <a:t>↓ </a:t>
              </a:r>
              <a:r>
                <a:rPr lang="en-US" sz="2800" b="1" err="1">
                  <a:latin typeface="Consolas" panose="020B0609020204030204" pitchFamily="49" charset="0"/>
                  <a:cs typeface="Consolas" panose="020B0609020204030204" pitchFamily="49" charset="0"/>
                </a:rPr>
                <a:t>scipy.odeint</a:t>
              </a:r>
              <a:r>
                <a:rPr lang="en-US" sz="2800" b="1">
                  <a:latin typeface="Consolas" panose="020B0609020204030204" pitchFamily="49" charset="0"/>
                  <a:cs typeface="Consolas" panose="020B0609020204030204" pitchFamily="49" charset="0"/>
                </a:rPr>
                <a:t> ↓</a:t>
              </a:r>
            </a:p>
          </p:txBody>
        </p: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CA3A4B5F-A352-6985-5D6F-0CD6D16F3AAC}"/>
                </a:ext>
              </a:extLst>
            </p:cNvPr>
            <p:cNvGrpSpPr/>
            <p:nvPr/>
          </p:nvGrpSpPr>
          <p:grpSpPr>
            <a:xfrm>
              <a:off x="1501649" y="4203398"/>
              <a:ext cx="9080340" cy="1592096"/>
              <a:chOff x="2984605" y="1812536"/>
              <a:chExt cx="9080340" cy="1592096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03C5B977-80AD-2495-1266-3AE4085B200C}"/>
                  </a:ext>
                </a:extLst>
              </p:cNvPr>
              <p:cNvGrpSpPr/>
              <p:nvPr/>
            </p:nvGrpSpPr>
            <p:grpSpPr>
              <a:xfrm>
                <a:off x="3171066" y="2379984"/>
                <a:ext cx="8893879" cy="457200"/>
                <a:chOff x="402522" y="4868092"/>
                <a:chExt cx="8893879" cy="457200"/>
              </a:xfrm>
            </p:grpSpPr>
            <p:grpSp>
              <p:nvGrpSpPr>
                <p:cNvPr id="208" name="Group 207">
                  <a:extLst>
                    <a:ext uri="{FF2B5EF4-FFF2-40B4-BE49-F238E27FC236}">
                      <a16:creationId xmlns:a16="http://schemas.microsoft.com/office/drawing/2014/main" id="{A7E06C31-BCB3-1862-6E0E-493ACBEF0CA0}"/>
                    </a:ext>
                  </a:extLst>
                </p:cNvPr>
                <p:cNvGrpSpPr/>
                <p:nvPr/>
              </p:nvGrpSpPr>
              <p:grpSpPr>
                <a:xfrm>
                  <a:off x="2653759" y="4868092"/>
                  <a:ext cx="6642642" cy="457200"/>
                  <a:chOff x="2653759" y="4953976"/>
                  <a:chExt cx="6642642" cy="457200"/>
                </a:xfrm>
              </p:grpSpPr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C5A39CEB-D0E3-FE63-E922-841563674D10}"/>
                      </a:ext>
                    </a:extLst>
                  </p:cNvPr>
                  <p:cNvSpPr/>
                  <p:nvPr/>
                </p:nvSpPr>
                <p:spPr>
                  <a:xfrm>
                    <a:off x="2653759" y="4953976"/>
                    <a:ext cx="6642642" cy="457200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  <p:cxnSp>
                <p:nvCxnSpPr>
                  <p:cNvPr id="174" name="Straight Connector 173">
                    <a:extLst>
                      <a:ext uri="{FF2B5EF4-FFF2-40B4-BE49-F238E27FC236}">
                        <a16:creationId xmlns:a16="http://schemas.microsoft.com/office/drawing/2014/main" id="{E771A568-F7A5-A07F-B07E-C6A0AF339D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64731" y="4953976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>
                    <a:extLst>
                      <a:ext uri="{FF2B5EF4-FFF2-40B4-BE49-F238E27FC236}">
                        <a16:creationId xmlns:a16="http://schemas.microsoft.com/office/drawing/2014/main" id="{171E6512-2D7A-CFE0-6700-7517F017D3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75703" y="4953976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Straight Connector 175">
                    <a:extLst>
                      <a:ext uri="{FF2B5EF4-FFF2-40B4-BE49-F238E27FC236}">
                        <a16:creationId xmlns:a16="http://schemas.microsoft.com/office/drawing/2014/main" id="{FE26FE4D-0A2E-6017-CC35-0FD13B352C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741535" y="4953976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>
                    <a:extLst>
                      <a:ext uri="{FF2B5EF4-FFF2-40B4-BE49-F238E27FC236}">
                        <a16:creationId xmlns:a16="http://schemas.microsoft.com/office/drawing/2014/main" id="{B622B794-ADF6-1019-F88A-36263F44F4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52507" y="4953976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>
                    <a:extLst>
                      <a:ext uri="{FF2B5EF4-FFF2-40B4-BE49-F238E27FC236}">
                        <a16:creationId xmlns:a16="http://schemas.microsoft.com/office/drawing/2014/main" id="{3EC49359-5578-86E3-06A6-A9B3D31D2E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763479" y="4953976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Straight Connector 178">
                    <a:extLst>
                      <a:ext uri="{FF2B5EF4-FFF2-40B4-BE49-F238E27FC236}">
                        <a16:creationId xmlns:a16="http://schemas.microsoft.com/office/drawing/2014/main" id="{6DD40DF2-9E1A-B6C7-9284-AC463BAEB1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274451" y="4953976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>
                    <a:extLst>
                      <a:ext uri="{FF2B5EF4-FFF2-40B4-BE49-F238E27FC236}">
                        <a16:creationId xmlns:a16="http://schemas.microsoft.com/office/drawing/2014/main" id="{C6D0052D-1394-4378-4B7A-62D4D1C181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85423" y="4953976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>
                    <a:extLst>
                      <a:ext uri="{FF2B5EF4-FFF2-40B4-BE49-F238E27FC236}">
                        <a16:creationId xmlns:a16="http://schemas.microsoft.com/office/drawing/2014/main" id="{D734A4F3-9E7C-D410-841E-C320623DE4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296401" y="4953976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Straight Connector 181">
                    <a:extLst>
                      <a:ext uri="{FF2B5EF4-FFF2-40B4-BE49-F238E27FC236}">
                        <a16:creationId xmlns:a16="http://schemas.microsoft.com/office/drawing/2014/main" id="{B33D51FA-5532-4EB4-B669-26441A6900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19591" y="4953976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>
                    <a:extLst>
                      <a:ext uri="{FF2B5EF4-FFF2-40B4-BE49-F238E27FC236}">
                        <a16:creationId xmlns:a16="http://schemas.microsoft.com/office/drawing/2014/main" id="{6D7AFD96-BB33-F55B-9C1F-8586B2AE19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0563" y="4953976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Straight Connector 183">
                    <a:extLst>
                      <a:ext uri="{FF2B5EF4-FFF2-40B4-BE49-F238E27FC236}">
                        <a16:creationId xmlns:a16="http://schemas.microsoft.com/office/drawing/2014/main" id="{028D9314-9088-720A-F0C5-55BFD86256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53759" y="4953976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>
                    <a:extLst>
                      <a:ext uri="{FF2B5EF4-FFF2-40B4-BE49-F238E27FC236}">
                        <a16:creationId xmlns:a16="http://schemas.microsoft.com/office/drawing/2014/main" id="{38BD8204-6DEC-C6F9-305F-5AF3B52116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86675" y="4953976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Connector 185">
                    <a:extLst>
                      <a:ext uri="{FF2B5EF4-FFF2-40B4-BE49-F238E27FC236}">
                        <a16:creationId xmlns:a16="http://schemas.microsoft.com/office/drawing/2014/main" id="{B62DBE1A-9C25-D0F7-556B-5D1C7A7E62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97647" y="4953976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Straight Connector 186">
                    <a:extLst>
                      <a:ext uri="{FF2B5EF4-FFF2-40B4-BE49-F238E27FC236}">
                        <a16:creationId xmlns:a16="http://schemas.microsoft.com/office/drawing/2014/main" id="{34A2CE0D-01D2-C71A-A375-18690D0694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08619" y="4953976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>
                    <a:extLst>
                      <a:ext uri="{FF2B5EF4-FFF2-40B4-BE49-F238E27FC236}">
                        <a16:creationId xmlns:a16="http://schemas.microsoft.com/office/drawing/2014/main" id="{9461F730-2338-98F5-E3A7-AB0217AA60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91830" y="4953976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188">
                    <a:extLst>
                      <a:ext uri="{FF2B5EF4-FFF2-40B4-BE49-F238E27FC236}">
                        <a16:creationId xmlns:a16="http://schemas.microsoft.com/office/drawing/2014/main" id="{F5C25ADC-4824-5D3D-33D6-452F48F7C1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29901" y="4953976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" name="Straight Connector 189">
                    <a:extLst>
                      <a:ext uri="{FF2B5EF4-FFF2-40B4-BE49-F238E27FC236}">
                        <a16:creationId xmlns:a16="http://schemas.microsoft.com/office/drawing/2014/main" id="{D273ACC8-E26E-1267-D874-23921BAF46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67972" y="4953976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" name="Straight Connector 190">
                    <a:extLst>
                      <a:ext uri="{FF2B5EF4-FFF2-40B4-BE49-F238E27FC236}">
                        <a16:creationId xmlns:a16="http://schemas.microsoft.com/office/drawing/2014/main" id="{0B861F61-F515-5448-3A09-C2F70EAC61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06043" y="4953976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Straight Connector 191">
                    <a:extLst>
                      <a:ext uri="{FF2B5EF4-FFF2-40B4-BE49-F238E27FC236}">
                        <a16:creationId xmlns:a16="http://schemas.microsoft.com/office/drawing/2014/main" id="{DFF09717-8A9A-F364-57A2-590BBD6E26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44114" y="4953976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Straight Connector 192">
                    <a:extLst>
                      <a:ext uri="{FF2B5EF4-FFF2-40B4-BE49-F238E27FC236}">
                        <a16:creationId xmlns:a16="http://schemas.microsoft.com/office/drawing/2014/main" id="{D8AC98AF-C7F0-F8E8-CF8E-E169493F32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82185" y="4953976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193">
                    <a:extLst>
                      <a:ext uri="{FF2B5EF4-FFF2-40B4-BE49-F238E27FC236}">
                        <a16:creationId xmlns:a16="http://schemas.microsoft.com/office/drawing/2014/main" id="{7F9AB0A9-DA89-6198-7BB7-1ECF86FCAA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20256" y="4953976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>
                    <a:extLst>
                      <a:ext uri="{FF2B5EF4-FFF2-40B4-BE49-F238E27FC236}">
                        <a16:creationId xmlns:a16="http://schemas.microsoft.com/office/drawing/2014/main" id="{931BF60F-33BC-82CC-0F1D-57214DF6F5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558327" y="4953976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4" name="TextBox 203">
                  <a:extLst>
                    <a:ext uri="{FF2B5EF4-FFF2-40B4-BE49-F238E27FC236}">
                      <a16:creationId xmlns:a16="http://schemas.microsoft.com/office/drawing/2014/main" id="{EFE1F793-CFD0-7526-DBAA-4002AFB93F6A}"/>
                    </a:ext>
                  </a:extLst>
                </p:cNvPr>
                <p:cNvSpPr txBox="1"/>
                <p:nvPr/>
              </p:nvSpPr>
              <p:spPr>
                <a:xfrm>
                  <a:off x="402522" y="4912026"/>
                  <a:ext cx="19105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b="1">
                      <a:latin typeface="Aptos" panose="020B0004020202020204" pitchFamily="34" charset="0"/>
                    </a:rPr>
                    <a:t>Longer</a:t>
                  </a:r>
                  <a:r>
                    <a:rPr lang="en-US">
                      <a:latin typeface="Aptos" panose="020B0004020202020204" pitchFamily="34" charset="0"/>
                    </a:rPr>
                    <a:t> time-step</a:t>
                  </a:r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56F1F185-6318-77F4-800B-86FDA9480700}"/>
                  </a:ext>
                </a:extLst>
              </p:cNvPr>
              <p:cNvGrpSpPr/>
              <p:nvPr/>
            </p:nvGrpSpPr>
            <p:grpSpPr>
              <a:xfrm>
                <a:off x="3051995" y="2947432"/>
                <a:ext cx="9007371" cy="457200"/>
                <a:chOff x="289030" y="5318704"/>
                <a:chExt cx="9007371" cy="457200"/>
              </a:xfrm>
            </p:grpSpPr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5FC879CE-0B52-053F-B1F4-86D716A6772B}"/>
                    </a:ext>
                  </a:extLst>
                </p:cNvPr>
                <p:cNvGrpSpPr/>
                <p:nvPr/>
              </p:nvGrpSpPr>
              <p:grpSpPr>
                <a:xfrm>
                  <a:off x="2653759" y="5318704"/>
                  <a:ext cx="6642642" cy="457200"/>
                  <a:chOff x="2653759" y="5490670"/>
                  <a:chExt cx="6642642" cy="457200"/>
                </a:xfrm>
              </p:grpSpPr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6129546B-4C58-1D03-C1BE-8D49D4B16493}"/>
                      </a:ext>
                    </a:extLst>
                  </p:cNvPr>
                  <p:cNvSpPr/>
                  <p:nvPr/>
                </p:nvSpPr>
                <p:spPr>
                  <a:xfrm>
                    <a:off x="2653759" y="5490670"/>
                    <a:ext cx="6642642" cy="457200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F9399DDC-6C00-CBD2-421D-91739966AA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96602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81195D97-56D8-F923-6610-C4D1FA52C2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25132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62FCB26F-A7B8-C4DD-3C3A-1E03FD2B21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639348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F67E139-32D4-C6DF-0E0C-F74EFA918E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82191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FF8B7B83-A317-07D8-6093-16D9B50C99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525034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836F6201-8439-5E00-2BE8-F8A886ACFF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67877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A512B952-C260-5596-E716-49D3BF4BFE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410720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58828DD2-82C9-9945-89F5-51137375B2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853563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85841071-BB05-E422-C748-E8E078C4E8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296401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>
                    <a:extLst>
                      <a:ext uri="{FF2B5EF4-FFF2-40B4-BE49-F238E27FC236}">
                        <a16:creationId xmlns:a16="http://schemas.microsoft.com/office/drawing/2014/main" id="{5B90E898-D275-38F9-5B32-77C3E3460C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53759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>
                    <a:extLst>
                      <a:ext uri="{FF2B5EF4-FFF2-40B4-BE49-F238E27FC236}">
                        <a16:creationId xmlns:a16="http://schemas.microsoft.com/office/drawing/2014/main" id="{9026A65A-4229-B3F2-61D2-2AB09BB36D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39445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Straight Connector 166">
                    <a:extLst>
                      <a:ext uri="{FF2B5EF4-FFF2-40B4-BE49-F238E27FC236}">
                        <a16:creationId xmlns:a16="http://schemas.microsoft.com/office/drawing/2014/main" id="{F58515A5-D7C8-435D-35B9-C081606775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82289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Straight Connector 167">
                    <a:extLst>
                      <a:ext uri="{FF2B5EF4-FFF2-40B4-BE49-F238E27FC236}">
                        <a16:creationId xmlns:a16="http://schemas.microsoft.com/office/drawing/2014/main" id="{7C687AD5-0FCE-46BA-EF65-44C6BEAA64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67975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9F48A1AC-6666-BDF7-48B1-3E6113D6C2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10818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0FB51EE5-E8E5-94EA-D824-FCD5B0A57B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53661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>
                    <a:extLst>
                      <a:ext uri="{FF2B5EF4-FFF2-40B4-BE49-F238E27FC236}">
                        <a16:creationId xmlns:a16="http://schemas.microsoft.com/office/drawing/2014/main" id="{17BEC5E1-3F84-A53B-7EBA-5111313808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96504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alpha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Straight Connector 195">
                    <a:extLst>
                      <a:ext uri="{FF2B5EF4-FFF2-40B4-BE49-F238E27FC236}">
                        <a16:creationId xmlns:a16="http://schemas.microsoft.com/office/drawing/2014/main" id="{DB19CCCB-A82B-EFEB-3540-705879AA28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91830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>
                    <a:extLst>
                      <a:ext uri="{FF2B5EF4-FFF2-40B4-BE49-F238E27FC236}">
                        <a16:creationId xmlns:a16="http://schemas.microsoft.com/office/drawing/2014/main" id="{E3119D61-10C8-8996-699F-E3BB17DD5F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29901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>
                    <a:extLst>
                      <a:ext uri="{FF2B5EF4-FFF2-40B4-BE49-F238E27FC236}">
                        <a16:creationId xmlns:a16="http://schemas.microsoft.com/office/drawing/2014/main" id="{4EC9BEE6-A736-22DB-38A3-8B6A0C19A1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67972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>
                    <a:extLst>
                      <a:ext uri="{FF2B5EF4-FFF2-40B4-BE49-F238E27FC236}">
                        <a16:creationId xmlns:a16="http://schemas.microsoft.com/office/drawing/2014/main" id="{1703FFDA-48EF-B410-CAD8-69C30D5BB5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06043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Straight Connector 199">
                    <a:extLst>
                      <a:ext uri="{FF2B5EF4-FFF2-40B4-BE49-F238E27FC236}">
                        <a16:creationId xmlns:a16="http://schemas.microsoft.com/office/drawing/2014/main" id="{399F3009-3CD0-5B38-4C67-CB0F8F7B6A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44114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" name="Straight Connector 200">
                    <a:extLst>
                      <a:ext uri="{FF2B5EF4-FFF2-40B4-BE49-F238E27FC236}">
                        <a16:creationId xmlns:a16="http://schemas.microsoft.com/office/drawing/2014/main" id="{B770CEE5-4651-96BE-593A-6C6CA86D7A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82185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Straight Connector 201">
                    <a:extLst>
                      <a:ext uri="{FF2B5EF4-FFF2-40B4-BE49-F238E27FC236}">
                        <a16:creationId xmlns:a16="http://schemas.microsoft.com/office/drawing/2014/main" id="{78C25033-EF39-AA08-AC3D-5CFEE5E87E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20256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" name="Straight Connector 202">
                    <a:extLst>
                      <a:ext uri="{FF2B5EF4-FFF2-40B4-BE49-F238E27FC236}">
                        <a16:creationId xmlns:a16="http://schemas.microsoft.com/office/drawing/2014/main" id="{3C4F2A61-49FA-5725-11D9-3DEE5C8695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558327" y="549067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3012B0D5-E84C-45C3-6784-8AA49C7DEAA1}"/>
                    </a:ext>
                  </a:extLst>
                </p:cNvPr>
                <p:cNvSpPr txBox="1"/>
                <p:nvPr/>
              </p:nvSpPr>
              <p:spPr>
                <a:xfrm>
                  <a:off x="289030" y="5362638"/>
                  <a:ext cx="20240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b="1">
                      <a:latin typeface="Aptos" panose="020B0004020202020204" pitchFamily="34" charset="0"/>
                    </a:rPr>
                    <a:t>Longest</a:t>
                  </a:r>
                  <a:r>
                    <a:rPr lang="en-US">
                      <a:latin typeface="Aptos" panose="020B0004020202020204" pitchFamily="34" charset="0"/>
                    </a:rPr>
                    <a:t> time-step</a:t>
                  </a:r>
                </a:p>
              </p:txBody>
            </p:sp>
          </p:grp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BE589D8F-9DED-8425-DB54-0713BFEB5FD8}"/>
                  </a:ext>
                </a:extLst>
              </p:cNvPr>
              <p:cNvGrpSpPr/>
              <p:nvPr/>
            </p:nvGrpSpPr>
            <p:grpSpPr>
              <a:xfrm>
                <a:off x="2984605" y="1812536"/>
                <a:ext cx="9074761" cy="457200"/>
                <a:chOff x="221640" y="4311078"/>
                <a:chExt cx="9074761" cy="457200"/>
              </a:xfrm>
            </p:grpSpPr>
            <p:grpSp>
              <p:nvGrpSpPr>
                <p:cNvPr id="207" name="Group 206">
                  <a:extLst>
                    <a:ext uri="{FF2B5EF4-FFF2-40B4-BE49-F238E27FC236}">
                      <a16:creationId xmlns:a16="http://schemas.microsoft.com/office/drawing/2014/main" id="{B73C6C46-05EC-BF98-5EF6-70F932BBACF1}"/>
                    </a:ext>
                  </a:extLst>
                </p:cNvPr>
                <p:cNvGrpSpPr/>
                <p:nvPr/>
              </p:nvGrpSpPr>
              <p:grpSpPr>
                <a:xfrm>
                  <a:off x="2653759" y="4311078"/>
                  <a:ext cx="6642642" cy="457200"/>
                  <a:chOff x="2653759" y="4305244"/>
                  <a:chExt cx="6642642" cy="457200"/>
                </a:xfrm>
              </p:grpSpPr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19F6A4CA-999F-6B81-4276-AEA6CA50D681}"/>
                      </a:ext>
                    </a:extLst>
                  </p:cNvPr>
                  <p:cNvSpPr/>
                  <p:nvPr/>
                </p:nvSpPr>
                <p:spPr>
                  <a:xfrm>
                    <a:off x="2653759" y="4305244"/>
                    <a:ext cx="6642642" cy="457200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 w="381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E2DB01C5-F58E-3F35-1228-667BF16CF7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91830" y="4305244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85FFFDA-4650-CC7A-98CF-8FB043EA31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29901" y="4305244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4B72CB78-544C-FA04-96D5-063D9C6CE2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67972" y="4305244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4B8578B5-8A90-FE56-E3FD-5CEE74E7E4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06043" y="4305244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F6FBAD6A-9771-13FE-5F5C-2426F80E6A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44114" y="4305244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3714FFF2-50FF-ABC5-8447-22C265A322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82185" y="4305244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DF0361D6-F340-ED1E-9459-0BB1A0CEF8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20256" y="4305244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Straight Connector 150">
                    <a:extLst>
                      <a:ext uri="{FF2B5EF4-FFF2-40B4-BE49-F238E27FC236}">
                        <a16:creationId xmlns:a16="http://schemas.microsoft.com/office/drawing/2014/main" id="{67E13371-C8FA-9339-5D4C-83347092A9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558327" y="4305244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Straight Connector 151">
                    <a:extLst>
                      <a:ext uri="{FF2B5EF4-FFF2-40B4-BE49-F238E27FC236}">
                        <a16:creationId xmlns:a16="http://schemas.microsoft.com/office/drawing/2014/main" id="{82424EC2-DD2F-21D7-EC39-52F3E92C31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296401" y="4305244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4C1C8E33-768E-56DE-A842-4461D6F53C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53759" y="4305244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BF232CFF-407F-2B2A-FAB3-D7BD34D6B22C}"/>
                    </a:ext>
                  </a:extLst>
                </p:cNvPr>
                <p:cNvSpPr txBox="1"/>
                <p:nvPr/>
              </p:nvSpPr>
              <p:spPr>
                <a:xfrm>
                  <a:off x="221640" y="4355012"/>
                  <a:ext cx="20914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b="1">
                      <a:latin typeface="Aptos" panose="020B0004020202020204" pitchFamily="34" charset="0"/>
                    </a:rPr>
                    <a:t>Shortest</a:t>
                  </a:r>
                  <a:r>
                    <a:rPr lang="en-US">
                      <a:latin typeface="Aptos" panose="020B0004020202020204" pitchFamily="34" charset="0"/>
                    </a:rPr>
                    <a:t> time-step</a:t>
                  </a:r>
                </a:p>
              </p:txBody>
            </p:sp>
          </p:grp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A670283-BD21-125D-E718-5D27D18FD534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66EF68-6654-AA34-EB82-86FD3ECAD6E7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45F57F-0580-8CB1-C922-9A06E6651F2A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D0389D-91DC-A1C0-ED44-B9C55C8DD684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76B7CB-5784-DFB3-FAC5-A497591E6F73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204030-141B-232B-5C7C-D77CBB22EA4B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441665-10DC-BBF8-7670-575A6F418544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8853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B5FB3-A3EC-571C-57D2-F2B66CB1E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Time-step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1924E7-015D-CD39-B890-9FC4F1C68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573" y="1633047"/>
            <a:ext cx="6675452" cy="45834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885996-41D0-81DE-8297-07F43076CA25}"/>
              </a:ext>
            </a:extLst>
          </p:cNvPr>
          <p:cNvSpPr txBox="1"/>
          <p:nvPr/>
        </p:nvSpPr>
        <p:spPr>
          <a:xfrm>
            <a:off x="1138735" y="2272205"/>
            <a:ext cx="31529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Aptos" panose="020B0004020202020204" pitchFamily="34" charset="0"/>
              </a:rPr>
              <a:t>Reference dataset:</a:t>
            </a:r>
          </a:p>
          <a:p>
            <a:pPr algn="ctr"/>
            <a:r>
              <a:rPr lang="en-US" sz="2800" b="1">
                <a:latin typeface="Aptos" panose="020B0004020202020204" pitchFamily="34" charset="0"/>
              </a:rPr>
              <a:t>Shortest</a:t>
            </a:r>
            <a:r>
              <a:rPr lang="en-US" sz="2800">
                <a:latin typeface="Aptos" panose="020B0004020202020204" pitchFamily="34" charset="0"/>
              </a:rPr>
              <a:t> time-step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F1C7BA-7BB7-4D48-33E7-AB98F7F572E2}"/>
                  </a:ext>
                </a:extLst>
              </p:cNvPr>
              <p:cNvSpPr txBox="1"/>
              <p:nvPr/>
            </p:nvSpPr>
            <p:spPr>
              <a:xfrm>
                <a:off x="1125975" y="4293684"/>
                <a:ext cx="3178434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7030A0"/>
                    </a:solidFill>
                    <a:latin typeface="Aptos" panose="020B0004020202020204" pitchFamily="34" charset="0"/>
                  </a:rPr>
                  <a:t>Optimal</a:t>
                </a:r>
                <a:r>
                  <a:rPr lang="en-US" sz="2800">
                    <a:solidFill>
                      <a:srgbClr val="7030A0"/>
                    </a:solidFill>
                    <a:latin typeface="Aptos" panose="020B0004020202020204" pitchFamily="34" charset="0"/>
                  </a:rPr>
                  <a:t> time-step:</a:t>
                </a:r>
                <a:endParaRPr lang="en-US" sz="2800" b="0" i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=2.5×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US" sz="280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F1C7BA-7BB7-4D48-33E7-AB98F7F57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975" y="4293684"/>
                <a:ext cx="3178434" cy="954107"/>
              </a:xfrm>
              <a:prstGeom prst="rect">
                <a:avLst/>
              </a:prstGeom>
              <a:blipFill>
                <a:blip r:embed="rId3"/>
                <a:stretch>
                  <a:fillRect l="-4031" t="-6369" r="-326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A35B7DA3-6250-DFD7-0CE5-D6BFD3D339EA}"/>
              </a:ext>
            </a:extLst>
          </p:cNvPr>
          <p:cNvSpPr/>
          <p:nvPr/>
        </p:nvSpPr>
        <p:spPr>
          <a:xfrm>
            <a:off x="5095488" y="4719456"/>
            <a:ext cx="2866926" cy="904240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673D84-EF44-6510-9F4F-CF15D002292F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25E348-7CC8-1A62-C32B-0B779A6092E9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15ED11-CFE0-A134-9343-06797ECF9CE8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C14BBC-6EA5-E3CB-F421-2183AAC604D3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83A7D0-906A-8F53-D0BC-8F14B82E5DD4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D554F4-73C5-F011-393D-1259D16A97E8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1DE2B8-4B72-EE4D-ADB8-321A8FC374F5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78933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41FDB-C345-361C-198B-074EAEB1B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Boundary conditions 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9B1BE27-CF04-F820-7871-7633EE421E25}"/>
              </a:ext>
            </a:extLst>
          </p:cNvPr>
          <p:cNvGrpSpPr/>
          <p:nvPr/>
        </p:nvGrpSpPr>
        <p:grpSpPr>
          <a:xfrm>
            <a:off x="1450762" y="3429000"/>
            <a:ext cx="9445717" cy="365760"/>
            <a:chOff x="1450760" y="3429000"/>
            <a:chExt cx="9445717" cy="36576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3906AAE-EA3A-35A0-D6AA-E817C823CD54}"/>
                </a:ext>
              </a:extLst>
            </p:cNvPr>
            <p:cNvSpPr/>
            <p:nvPr/>
          </p:nvSpPr>
          <p:spPr>
            <a:xfrm>
              <a:off x="1450760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A1D237E-A1B3-101B-4865-4AD604174532}"/>
                </a:ext>
              </a:extLst>
            </p:cNvPr>
            <p:cNvSpPr/>
            <p:nvPr/>
          </p:nvSpPr>
          <p:spPr>
            <a:xfrm>
              <a:off x="3993146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DB2982F-6152-4284-7E6D-D16834E552B4}"/>
                </a:ext>
              </a:extLst>
            </p:cNvPr>
            <p:cNvSpPr/>
            <p:nvPr/>
          </p:nvSpPr>
          <p:spPr>
            <a:xfrm>
              <a:off x="1813958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CBA361E-7A78-257B-5BB9-76D240528470}"/>
                </a:ext>
              </a:extLst>
            </p:cNvPr>
            <p:cNvSpPr/>
            <p:nvPr/>
          </p:nvSpPr>
          <p:spPr>
            <a:xfrm>
              <a:off x="2177156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A76C9B6-E48F-9E98-50BF-151F195F0106}"/>
                </a:ext>
              </a:extLst>
            </p:cNvPr>
            <p:cNvSpPr/>
            <p:nvPr/>
          </p:nvSpPr>
          <p:spPr>
            <a:xfrm>
              <a:off x="2540354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6747BB7-8C80-EDEA-3948-A8E07647989F}"/>
                </a:ext>
              </a:extLst>
            </p:cNvPr>
            <p:cNvSpPr/>
            <p:nvPr/>
          </p:nvSpPr>
          <p:spPr>
            <a:xfrm>
              <a:off x="2903552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592FB70-43EA-7EE1-822E-230C3C8DD3C6}"/>
                </a:ext>
              </a:extLst>
            </p:cNvPr>
            <p:cNvSpPr/>
            <p:nvPr/>
          </p:nvSpPr>
          <p:spPr>
            <a:xfrm>
              <a:off x="3266750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F89F31E-CC31-2F96-C1D0-A58B062D708E}"/>
                </a:ext>
              </a:extLst>
            </p:cNvPr>
            <p:cNvSpPr/>
            <p:nvPr/>
          </p:nvSpPr>
          <p:spPr>
            <a:xfrm>
              <a:off x="3629948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BA9B345-4D74-A7B3-C0EE-AC8115BF1C80}"/>
                </a:ext>
              </a:extLst>
            </p:cNvPr>
            <p:cNvSpPr/>
            <p:nvPr/>
          </p:nvSpPr>
          <p:spPr>
            <a:xfrm>
              <a:off x="4356344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AED1D90-F5E6-0F6A-0D6D-22A0375EFB8B}"/>
                </a:ext>
              </a:extLst>
            </p:cNvPr>
            <p:cNvSpPr/>
            <p:nvPr/>
          </p:nvSpPr>
          <p:spPr>
            <a:xfrm>
              <a:off x="4719542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BA0425-72B2-1775-4664-BD518321B59A}"/>
                </a:ext>
              </a:extLst>
            </p:cNvPr>
            <p:cNvSpPr/>
            <p:nvPr/>
          </p:nvSpPr>
          <p:spPr>
            <a:xfrm>
              <a:off x="5082740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07B1026-8B1C-0FB4-8C10-92570DED3311}"/>
                </a:ext>
              </a:extLst>
            </p:cNvPr>
            <p:cNvSpPr/>
            <p:nvPr/>
          </p:nvSpPr>
          <p:spPr>
            <a:xfrm>
              <a:off x="5445938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C32F05B-924C-4E7E-5166-4988A336511C}"/>
                </a:ext>
              </a:extLst>
            </p:cNvPr>
            <p:cNvSpPr/>
            <p:nvPr/>
          </p:nvSpPr>
          <p:spPr>
            <a:xfrm>
              <a:off x="5809136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285E8A2-A761-52FD-51F9-BCC0EFADACC4}"/>
                </a:ext>
              </a:extLst>
            </p:cNvPr>
            <p:cNvSpPr/>
            <p:nvPr/>
          </p:nvSpPr>
          <p:spPr>
            <a:xfrm>
              <a:off x="6172334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DD3C454-C63D-2BAB-E460-AC73174DFF03}"/>
                </a:ext>
              </a:extLst>
            </p:cNvPr>
            <p:cNvSpPr/>
            <p:nvPr/>
          </p:nvSpPr>
          <p:spPr>
            <a:xfrm>
              <a:off x="6535532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E175BE-A803-BF3E-6DBE-E1250E02CC01}"/>
                </a:ext>
              </a:extLst>
            </p:cNvPr>
            <p:cNvSpPr/>
            <p:nvPr/>
          </p:nvSpPr>
          <p:spPr>
            <a:xfrm>
              <a:off x="6898730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91CC66E-9B70-65C5-1F24-299CFF1C53FE}"/>
                </a:ext>
              </a:extLst>
            </p:cNvPr>
            <p:cNvSpPr/>
            <p:nvPr/>
          </p:nvSpPr>
          <p:spPr>
            <a:xfrm>
              <a:off x="7261928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C361963-44D3-17DE-0EF7-E434634013B2}"/>
                </a:ext>
              </a:extLst>
            </p:cNvPr>
            <p:cNvSpPr/>
            <p:nvPr/>
          </p:nvSpPr>
          <p:spPr>
            <a:xfrm>
              <a:off x="7625126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C2BE259-D992-8B79-C7B9-530EFB4681C7}"/>
                </a:ext>
              </a:extLst>
            </p:cNvPr>
            <p:cNvSpPr/>
            <p:nvPr/>
          </p:nvSpPr>
          <p:spPr>
            <a:xfrm>
              <a:off x="7988324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ECFE418-718F-9107-7C40-14A0C7B339D6}"/>
                </a:ext>
              </a:extLst>
            </p:cNvPr>
            <p:cNvSpPr/>
            <p:nvPr/>
          </p:nvSpPr>
          <p:spPr>
            <a:xfrm>
              <a:off x="8351522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2281792-AF4B-DEA6-9644-3570BA0FD9AD}"/>
                </a:ext>
              </a:extLst>
            </p:cNvPr>
            <p:cNvSpPr/>
            <p:nvPr/>
          </p:nvSpPr>
          <p:spPr>
            <a:xfrm>
              <a:off x="8714720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AFE0B53-58A4-F05A-F2A7-99996AB281F3}"/>
                </a:ext>
              </a:extLst>
            </p:cNvPr>
            <p:cNvSpPr/>
            <p:nvPr/>
          </p:nvSpPr>
          <p:spPr>
            <a:xfrm>
              <a:off x="9077918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4E861C0-A91D-C293-7A4A-77058037162E}"/>
                </a:ext>
              </a:extLst>
            </p:cNvPr>
            <p:cNvSpPr/>
            <p:nvPr/>
          </p:nvSpPr>
          <p:spPr>
            <a:xfrm>
              <a:off x="9441116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CB74BA6-0141-A891-66B4-8B0ABD26967F}"/>
                </a:ext>
              </a:extLst>
            </p:cNvPr>
            <p:cNvSpPr/>
            <p:nvPr/>
          </p:nvSpPr>
          <p:spPr>
            <a:xfrm>
              <a:off x="9804314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E33B3B2-0F48-E15B-A66B-5A295F0A9315}"/>
                </a:ext>
              </a:extLst>
            </p:cNvPr>
            <p:cNvSpPr/>
            <p:nvPr/>
          </p:nvSpPr>
          <p:spPr>
            <a:xfrm>
              <a:off x="10167512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CE24962-4EA2-4339-56F1-0F5BBE705C98}"/>
                </a:ext>
              </a:extLst>
            </p:cNvPr>
            <p:cNvSpPr/>
            <p:nvPr/>
          </p:nvSpPr>
          <p:spPr>
            <a:xfrm>
              <a:off x="10530717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Brace 48">
            <a:extLst>
              <a:ext uri="{FF2B5EF4-FFF2-40B4-BE49-F238E27FC236}">
                <a16:creationId xmlns:a16="http://schemas.microsoft.com/office/drawing/2014/main" id="{4CF91E27-895F-C482-FC06-12C7A1FB8278}"/>
              </a:ext>
            </a:extLst>
          </p:cNvPr>
          <p:cNvSpPr/>
          <p:nvPr/>
        </p:nvSpPr>
        <p:spPr>
          <a:xfrm rot="5400000">
            <a:off x="6038183" y="-395564"/>
            <a:ext cx="270874" cy="9445719"/>
          </a:xfrm>
          <a:prstGeom prst="rightBrac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4055703-D27E-FED8-3AA5-DAE115E5A5DE}"/>
                  </a:ext>
                </a:extLst>
              </p:cNvPr>
              <p:cNvSpPr txBox="1"/>
              <p:nvPr/>
            </p:nvSpPr>
            <p:spPr>
              <a:xfrm>
                <a:off x="5350574" y="4622855"/>
                <a:ext cx="16460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400">
                    <a:latin typeface="Aptos" panose="020B0004020202020204" pitchFamily="34" charset="0"/>
                  </a:rPr>
                  <a:t> particles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4055703-D27E-FED8-3AA5-DAE115E5A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0574" y="4622855"/>
                <a:ext cx="1646092" cy="461665"/>
              </a:xfrm>
              <a:prstGeom prst="rect">
                <a:avLst/>
              </a:prstGeom>
              <a:blipFill>
                <a:blip r:embed="rId3"/>
                <a:stretch>
                  <a:fillRect l="-1111" t="-10526" r="-4444" b="-2894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9041D77-3E91-94F7-D1F2-764061D6B27D}"/>
              </a:ext>
            </a:extLst>
          </p:cNvPr>
          <p:cNvGrpSpPr/>
          <p:nvPr/>
        </p:nvGrpSpPr>
        <p:grpSpPr>
          <a:xfrm>
            <a:off x="1439037" y="1876013"/>
            <a:ext cx="404278" cy="1328880"/>
            <a:chOff x="1450760" y="1876013"/>
            <a:chExt cx="404278" cy="1328880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A3EA032-0A1D-E305-1693-78CAE8B01CCB}"/>
                </a:ext>
              </a:extLst>
            </p:cNvPr>
            <p:cNvCxnSpPr>
              <a:cxnSpLocks/>
            </p:cNvCxnSpPr>
            <p:nvPr/>
          </p:nvCxnSpPr>
          <p:spPr>
            <a:xfrm>
              <a:off x="1652899" y="2525773"/>
              <a:ext cx="0" cy="679120"/>
            </a:xfrm>
            <a:prstGeom prst="straightConnector1">
              <a:avLst/>
            </a:prstGeom>
            <a:ln w="984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8FFF908-A2BF-C88A-AE1F-772FFF54B601}"/>
                </a:ext>
              </a:extLst>
            </p:cNvPr>
            <p:cNvSpPr txBox="1"/>
            <p:nvPr/>
          </p:nvSpPr>
          <p:spPr>
            <a:xfrm>
              <a:off x="1450760" y="1876013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7030A0"/>
                  </a:solidFill>
                  <a:latin typeface="Aptos" panose="020B0004020202020204" pitchFamily="34" charset="0"/>
                </a:rPr>
                <a:t>1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071058F3-B20C-0F5A-F531-005F494C7E6A}"/>
              </a:ext>
            </a:extLst>
          </p:cNvPr>
          <p:cNvGrpSpPr/>
          <p:nvPr/>
        </p:nvGrpSpPr>
        <p:grpSpPr>
          <a:xfrm>
            <a:off x="10481320" y="1876013"/>
            <a:ext cx="474810" cy="1328880"/>
            <a:chOff x="10516489" y="1876013"/>
            <a:chExt cx="474810" cy="132888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50680214-DA8E-96F4-A415-771951E5095B}"/>
                </a:ext>
              </a:extLst>
            </p:cNvPr>
            <p:cNvCxnSpPr>
              <a:cxnSpLocks/>
            </p:cNvCxnSpPr>
            <p:nvPr/>
          </p:nvCxnSpPr>
          <p:spPr>
            <a:xfrm>
              <a:off x="10753894" y="2525773"/>
              <a:ext cx="0" cy="679120"/>
            </a:xfrm>
            <a:prstGeom prst="straightConnector1">
              <a:avLst/>
            </a:prstGeom>
            <a:ln w="984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9134F09-58FC-339E-7F22-6C41DA2CD64E}"/>
                </a:ext>
              </a:extLst>
            </p:cNvPr>
            <p:cNvSpPr txBox="1"/>
            <p:nvPr/>
          </p:nvSpPr>
          <p:spPr>
            <a:xfrm>
              <a:off x="10516489" y="1876013"/>
              <a:ext cx="4748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7030A0"/>
                  </a:solidFill>
                  <a:latin typeface="Aptos" panose="020B0004020202020204" pitchFamily="34" charset="0"/>
                </a:rPr>
                <a:t>N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C392193-D88F-0EDE-4B46-CF1B7EF67182}"/>
              </a:ext>
            </a:extLst>
          </p:cNvPr>
          <p:cNvGrpSpPr/>
          <p:nvPr/>
        </p:nvGrpSpPr>
        <p:grpSpPr>
          <a:xfrm>
            <a:off x="1446196" y="3429000"/>
            <a:ext cx="9445717" cy="365760"/>
            <a:chOff x="1450760" y="3429000"/>
            <a:chExt cx="9445717" cy="365760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1631248-D7AA-682C-52D5-839E30652F85}"/>
                </a:ext>
              </a:extLst>
            </p:cNvPr>
            <p:cNvSpPr/>
            <p:nvPr/>
          </p:nvSpPr>
          <p:spPr>
            <a:xfrm>
              <a:off x="1450760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F0CC0C2-AB6E-015A-5DE5-915BB4F246C1}"/>
                </a:ext>
              </a:extLst>
            </p:cNvPr>
            <p:cNvSpPr/>
            <p:nvPr/>
          </p:nvSpPr>
          <p:spPr>
            <a:xfrm>
              <a:off x="3993146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60A7FE0-9B99-EEFA-B376-E17BD0AFFA5B}"/>
                </a:ext>
              </a:extLst>
            </p:cNvPr>
            <p:cNvSpPr/>
            <p:nvPr/>
          </p:nvSpPr>
          <p:spPr>
            <a:xfrm>
              <a:off x="1813958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A426346-E310-9DC3-A98B-BBC1431AE65A}"/>
                </a:ext>
              </a:extLst>
            </p:cNvPr>
            <p:cNvSpPr/>
            <p:nvPr/>
          </p:nvSpPr>
          <p:spPr>
            <a:xfrm>
              <a:off x="2177156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918785F-8986-3EA3-8A72-09EC5F911291}"/>
                </a:ext>
              </a:extLst>
            </p:cNvPr>
            <p:cNvSpPr/>
            <p:nvPr/>
          </p:nvSpPr>
          <p:spPr>
            <a:xfrm>
              <a:off x="2540354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7A839CF1-3CBB-B6C2-DE0C-9B64D2EA7D41}"/>
                </a:ext>
              </a:extLst>
            </p:cNvPr>
            <p:cNvSpPr/>
            <p:nvPr/>
          </p:nvSpPr>
          <p:spPr>
            <a:xfrm>
              <a:off x="2903552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E2D9110-D5AB-6A13-7CD4-228735D972DE}"/>
                </a:ext>
              </a:extLst>
            </p:cNvPr>
            <p:cNvSpPr/>
            <p:nvPr/>
          </p:nvSpPr>
          <p:spPr>
            <a:xfrm>
              <a:off x="3266750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917BF298-9BFC-7613-C54E-42B8DB26298F}"/>
                </a:ext>
              </a:extLst>
            </p:cNvPr>
            <p:cNvSpPr/>
            <p:nvPr/>
          </p:nvSpPr>
          <p:spPr>
            <a:xfrm>
              <a:off x="3629948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4C97CF-D115-0D9A-821E-BBF4D0FF2C68}"/>
                </a:ext>
              </a:extLst>
            </p:cNvPr>
            <p:cNvSpPr/>
            <p:nvPr/>
          </p:nvSpPr>
          <p:spPr>
            <a:xfrm>
              <a:off x="4356344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5E25D59-CCF0-7269-30B4-6D3913D6D3E7}"/>
                </a:ext>
              </a:extLst>
            </p:cNvPr>
            <p:cNvSpPr/>
            <p:nvPr/>
          </p:nvSpPr>
          <p:spPr>
            <a:xfrm>
              <a:off x="4719542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23CCA37-D910-E55D-8FAC-2BD75BFC2642}"/>
                </a:ext>
              </a:extLst>
            </p:cNvPr>
            <p:cNvSpPr/>
            <p:nvPr/>
          </p:nvSpPr>
          <p:spPr>
            <a:xfrm>
              <a:off x="5082740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AA9C00E-9F2A-676A-DD4A-17608A73AF6C}"/>
                </a:ext>
              </a:extLst>
            </p:cNvPr>
            <p:cNvSpPr/>
            <p:nvPr/>
          </p:nvSpPr>
          <p:spPr>
            <a:xfrm>
              <a:off x="5445938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7E9D7B0-99AB-F993-009C-B6F6AB99D6AB}"/>
                </a:ext>
              </a:extLst>
            </p:cNvPr>
            <p:cNvSpPr/>
            <p:nvPr/>
          </p:nvSpPr>
          <p:spPr>
            <a:xfrm>
              <a:off x="5809136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B24414F-74A6-1214-2BD8-80A5A6A75627}"/>
                </a:ext>
              </a:extLst>
            </p:cNvPr>
            <p:cNvSpPr/>
            <p:nvPr/>
          </p:nvSpPr>
          <p:spPr>
            <a:xfrm>
              <a:off x="6172334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961CE0D-DA62-988B-7D7E-454391A895BD}"/>
                </a:ext>
              </a:extLst>
            </p:cNvPr>
            <p:cNvSpPr/>
            <p:nvPr/>
          </p:nvSpPr>
          <p:spPr>
            <a:xfrm>
              <a:off x="6535532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6A4F1CC-FB0E-E6E2-94AA-85CF8E633EA5}"/>
                </a:ext>
              </a:extLst>
            </p:cNvPr>
            <p:cNvSpPr/>
            <p:nvPr/>
          </p:nvSpPr>
          <p:spPr>
            <a:xfrm>
              <a:off x="6898730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8E29DBF4-8DB2-4606-FA18-584B1D2FB284}"/>
                </a:ext>
              </a:extLst>
            </p:cNvPr>
            <p:cNvSpPr/>
            <p:nvPr/>
          </p:nvSpPr>
          <p:spPr>
            <a:xfrm>
              <a:off x="7261928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49C5D0C0-7A90-0326-50A0-BD65210DA951}"/>
                </a:ext>
              </a:extLst>
            </p:cNvPr>
            <p:cNvSpPr/>
            <p:nvPr/>
          </p:nvSpPr>
          <p:spPr>
            <a:xfrm>
              <a:off x="7625126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2E292CC-1686-8A4B-26BF-22E7F2C4297F}"/>
                </a:ext>
              </a:extLst>
            </p:cNvPr>
            <p:cNvSpPr/>
            <p:nvPr/>
          </p:nvSpPr>
          <p:spPr>
            <a:xfrm>
              <a:off x="7988324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87688BF-5733-C28B-31AE-47CF2F6BD03F}"/>
                </a:ext>
              </a:extLst>
            </p:cNvPr>
            <p:cNvSpPr/>
            <p:nvPr/>
          </p:nvSpPr>
          <p:spPr>
            <a:xfrm>
              <a:off x="8351522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F1BB707-8DC7-29AD-EFAF-86CFA2DE23F9}"/>
                </a:ext>
              </a:extLst>
            </p:cNvPr>
            <p:cNvSpPr/>
            <p:nvPr/>
          </p:nvSpPr>
          <p:spPr>
            <a:xfrm>
              <a:off x="8714720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8B2077B-341A-26AE-A3C5-6C92E98620C4}"/>
                </a:ext>
              </a:extLst>
            </p:cNvPr>
            <p:cNvSpPr/>
            <p:nvPr/>
          </p:nvSpPr>
          <p:spPr>
            <a:xfrm>
              <a:off x="9077918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23198AB1-5F95-9773-28EE-42517A214626}"/>
                </a:ext>
              </a:extLst>
            </p:cNvPr>
            <p:cNvSpPr/>
            <p:nvPr/>
          </p:nvSpPr>
          <p:spPr>
            <a:xfrm>
              <a:off x="9441116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58BC45A2-87D0-101C-3503-F574B56DD6E2}"/>
                </a:ext>
              </a:extLst>
            </p:cNvPr>
            <p:cNvSpPr/>
            <p:nvPr/>
          </p:nvSpPr>
          <p:spPr>
            <a:xfrm>
              <a:off x="9804314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B0CDD73-354F-877E-3064-C1E4178EF9D6}"/>
                </a:ext>
              </a:extLst>
            </p:cNvPr>
            <p:cNvSpPr/>
            <p:nvPr/>
          </p:nvSpPr>
          <p:spPr>
            <a:xfrm>
              <a:off x="10167512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E266AF7-5D14-39BD-49AD-816609F737EE}"/>
                </a:ext>
              </a:extLst>
            </p:cNvPr>
            <p:cNvSpPr/>
            <p:nvPr/>
          </p:nvSpPr>
          <p:spPr>
            <a:xfrm>
              <a:off x="10530717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AF17C67-7B25-E698-07CB-7103E667F9F1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185C2C-5D2F-2706-19CC-7A89246F1239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0FB68-E606-BA7F-3868-38C17425E458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C75641-491A-31DF-B1FF-5C4A21EF9EEC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704D18-41F3-2C99-95D3-779146210650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3CD81D-93A8-7DC1-79DE-0766F5502F09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0E1E94-A7EB-1318-92AF-28A27C5D59AF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  <p:sp>
        <p:nvSpPr>
          <p:cNvPr id="11" name="!!A">
            <a:extLst>
              <a:ext uri="{FF2B5EF4-FFF2-40B4-BE49-F238E27FC236}">
                <a16:creationId xmlns:a16="http://schemas.microsoft.com/office/drawing/2014/main" id="{29865B22-2AFD-CFA6-6433-C9D2A0B800CC}"/>
              </a:ext>
            </a:extLst>
          </p:cNvPr>
          <p:cNvSpPr/>
          <p:nvPr/>
        </p:nvSpPr>
        <p:spPr>
          <a:xfrm>
            <a:off x="1449813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332972-2D54-ED28-44F1-A0765FFE345F}"/>
              </a:ext>
            </a:extLst>
          </p:cNvPr>
          <p:cNvSpPr/>
          <p:nvPr/>
        </p:nvSpPr>
        <p:spPr>
          <a:xfrm>
            <a:off x="3992199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!!B">
            <a:extLst>
              <a:ext uri="{FF2B5EF4-FFF2-40B4-BE49-F238E27FC236}">
                <a16:creationId xmlns:a16="http://schemas.microsoft.com/office/drawing/2014/main" id="{C7C6EC21-9C80-45C0-A01D-D4524E5DB97F}"/>
              </a:ext>
            </a:extLst>
          </p:cNvPr>
          <p:cNvSpPr/>
          <p:nvPr/>
        </p:nvSpPr>
        <p:spPr>
          <a:xfrm>
            <a:off x="1813011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99E9FCC-4CE9-A683-EC78-9DFC88E15A3D}"/>
              </a:ext>
            </a:extLst>
          </p:cNvPr>
          <p:cNvSpPr/>
          <p:nvPr/>
        </p:nvSpPr>
        <p:spPr>
          <a:xfrm>
            <a:off x="2176209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C0E6C8-2621-712C-551F-15D601C43E4A}"/>
              </a:ext>
            </a:extLst>
          </p:cNvPr>
          <p:cNvSpPr/>
          <p:nvPr/>
        </p:nvSpPr>
        <p:spPr>
          <a:xfrm>
            <a:off x="2539407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F7D4DA6-048B-CEC7-7749-6C658A927E61}"/>
              </a:ext>
            </a:extLst>
          </p:cNvPr>
          <p:cNvSpPr/>
          <p:nvPr/>
        </p:nvSpPr>
        <p:spPr>
          <a:xfrm>
            <a:off x="2902605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DC057C3-FF5C-3C48-2935-D707533CB64C}"/>
              </a:ext>
            </a:extLst>
          </p:cNvPr>
          <p:cNvSpPr/>
          <p:nvPr/>
        </p:nvSpPr>
        <p:spPr>
          <a:xfrm>
            <a:off x="3265803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84B443D-74A4-7034-56D0-6472584BC3F9}"/>
              </a:ext>
            </a:extLst>
          </p:cNvPr>
          <p:cNvSpPr/>
          <p:nvPr/>
        </p:nvSpPr>
        <p:spPr>
          <a:xfrm>
            <a:off x="3629001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38402C-6BA8-72B6-3CA2-6ADB44C450B2}"/>
              </a:ext>
            </a:extLst>
          </p:cNvPr>
          <p:cNvSpPr/>
          <p:nvPr/>
        </p:nvSpPr>
        <p:spPr>
          <a:xfrm>
            <a:off x="4355397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519A0C6-4945-62FB-54EC-59EC2FCDCFF8}"/>
              </a:ext>
            </a:extLst>
          </p:cNvPr>
          <p:cNvSpPr/>
          <p:nvPr/>
        </p:nvSpPr>
        <p:spPr>
          <a:xfrm>
            <a:off x="4718595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BE704B7-144C-24AB-81AF-EFE415B8503A}"/>
              </a:ext>
            </a:extLst>
          </p:cNvPr>
          <p:cNvSpPr/>
          <p:nvPr/>
        </p:nvSpPr>
        <p:spPr>
          <a:xfrm>
            <a:off x="5081793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190A486-21C2-7D9E-3D0A-95FC7BD59C69}"/>
              </a:ext>
            </a:extLst>
          </p:cNvPr>
          <p:cNvSpPr/>
          <p:nvPr/>
        </p:nvSpPr>
        <p:spPr>
          <a:xfrm>
            <a:off x="5444991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1026B0B-D3CC-AA87-4116-4FDCBC519FE7}"/>
              </a:ext>
            </a:extLst>
          </p:cNvPr>
          <p:cNvSpPr/>
          <p:nvPr/>
        </p:nvSpPr>
        <p:spPr>
          <a:xfrm>
            <a:off x="5808189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670B734-45BE-0033-2F69-5B07A350681D}"/>
              </a:ext>
            </a:extLst>
          </p:cNvPr>
          <p:cNvSpPr/>
          <p:nvPr/>
        </p:nvSpPr>
        <p:spPr>
          <a:xfrm>
            <a:off x="6171387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FDC4C7A-FDBA-5483-77F7-3A0DB18A6360}"/>
              </a:ext>
            </a:extLst>
          </p:cNvPr>
          <p:cNvSpPr/>
          <p:nvPr/>
        </p:nvSpPr>
        <p:spPr>
          <a:xfrm>
            <a:off x="6534585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C8653A2-CB30-49F2-B4FF-FC09BFB023A3}"/>
              </a:ext>
            </a:extLst>
          </p:cNvPr>
          <p:cNvSpPr/>
          <p:nvPr/>
        </p:nvSpPr>
        <p:spPr>
          <a:xfrm>
            <a:off x="6897783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5EE9257-E96E-54E3-2120-F65CC8E5A40C}"/>
              </a:ext>
            </a:extLst>
          </p:cNvPr>
          <p:cNvSpPr/>
          <p:nvPr/>
        </p:nvSpPr>
        <p:spPr>
          <a:xfrm>
            <a:off x="7260981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32EFCE3-3F38-EFC5-900A-0CCF02E7698C}"/>
              </a:ext>
            </a:extLst>
          </p:cNvPr>
          <p:cNvSpPr/>
          <p:nvPr/>
        </p:nvSpPr>
        <p:spPr>
          <a:xfrm>
            <a:off x="7624179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A5F27D0A-1014-6757-797F-5D0D68623038}"/>
              </a:ext>
            </a:extLst>
          </p:cNvPr>
          <p:cNvSpPr/>
          <p:nvPr/>
        </p:nvSpPr>
        <p:spPr>
          <a:xfrm>
            <a:off x="7987377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68DA30E2-81D3-A4D1-CC9A-6703A112CCFC}"/>
              </a:ext>
            </a:extLst>
          </p:cNvPr>
          <p:cNvSpPr/>
          <p:nvPr/>
        </p:nvSpPr>
        <p:spPr>
          <a:xfrm>
            <a:off x="8350575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04EB32F2-3255-FFFE-8EDE-4415B2FEF0D4}"/>
              </a:ext>
            </a:extLst>
          </p:cNvPr>
          <p:cNvSpPr/>
          <p:nvPr/>
        </p:nvSpPr>
        <p:spPr>
          <a:xfrm>
            <a:off x="8713773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97D94DFB-991A-75B1-657F-342360A7F289}"/>
              </a:ext>
            </a:extLst>
          </p:cNvPr>
          <p:cNvSpPr/>
          <p:nvPr/>
        </p:nvSpPr>
        <p:spPr>
          <a:xfrm>
            <a:off x="9076971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A040B2F0-7F1A-F7DA-AC2B-725D212A1CEB}"/>
              </a:ext>
            </a:extLst>
          </p:cNvPr>
          <p:cNvSpPr/>
          <p:nvPr/>
        </p:nvSpPr>
        <p:spPr>
          <a:xfrm>
            <a:off x="9440169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A27AE58D-0D50-58E3-CB59-8349DF48D684}"/>
              </a:ext>
            </a:extLst>
          </p:cNvPr>
          <p:cNvSpPr/>
          <p:nvPr/>
        </p:nvSpPr>
        <p:spPr>
          <a:xfrm>
            <a:off x="9803367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206CEF4F-43C9-F5F4-0392-69E02C910B95}"/>
              </a:ext>
            </a:extLst>
          </p:cNvPr>
          <p:cNvSpPr/>
          <p:nvPr/>
        </p:nvSpPr>
        <p:spPr>
          <a:xfrm>
            <a:off x="10166565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!!A">
            <a:extLst>
              <a:ext uri="{FF2B5EF4-FFF2-40B4-BE49-F238E27FC236}">
                <a16:creationId xmlns:a16="http://schemas.microsoft.com/office/drawing/2014/main" id="{7E9DDFB2-9A6A-C793-1C92-A0E365D6C7B6}"/>
              </a:ext>
            </a:extLst>
          </p:cNvPr>
          <p:cNvSpPr/>
          <p:nvPr/>
        </p:nvSpPr>
        <p:spPr>
          <a:xfrm>
            <a:off x="10529770" y="3431243"/>
            <a:ext cx="365760" cy="3657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3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41FDB-C345-361C-198B-074EAEB1B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Boundary conditions 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9B1BE27-CF04-F820-7871-7633EE421E25}"/>
              </a:ext>
            </a:extLst>
          </p:cNvPr>
          <p:cNvGrpSpPr>
            <a:grpSpLocks noChangeAspect="1"/>
          </p:cNvGrpSpPr>
          <p:nvPr/>
        </p:nvGrpSpPr>
        <p:grpSpPr>
          <a:xfrm>
            <a:off x="1625474" y="3896027"/>
            <a:ext cx="4477426" cy="173376"/>
            <a:chOff x="1450760" y="3429000"/>
            <a:chExt cx="9445717" cy="36576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3906AAE-EA3A-35A0-D6AA-E817C823CD54}"/>
                </a:ext>
              </a:extLst>
            </p:cNvPr>
            <p:cNvSpPr/>
            <p:nvPr/>
          </p:nvSpPr>
          <p:spPr>
            <a:xfrm>
              <a:off x="1450760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A1D237E-A1B3-101B-4865-4AD604174532}"/>
                </a:ext>
              </a:extLst>
            </p:cNvPr>
            <p:cNvSpPr/>
            <p:nvPr/>
          </p:nvSpPr>
          <p:spPr>
            <a:xfrm>
              <a:off x="3993146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DB2982F-6152-4284-7E6D-D16834E552B4}"/>
                </a:ext>
              </a:extLst>
            </p:cNvPr>
            <p:cNvSpPr/>
            <p:nvPr/>
          </p:nvSpPr>
          <p:spPr>
            <a:xfrm>
              <a:off x="1813958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CBA361E-7A78-257B-5BB9-76D240528470}"/>
                </a:ext>
              </a:extLst>
            </p:cNvPr>
            <p:cNvSpPr/>
            <p:nvPr/>
          </p:nvSpPr>
          <p:spPr>
            <a:xfrm>
              <a:off x="2177156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A76C9B6-E48F-9E98-50BF-151F195F0106}"/>
                </a:ext>
              </a:extLst>
            </p:cNvPr>
            <p:cNvSpPr/>
            <p:nvPr/>
          </p:nvSpPr>
          <p:spPr>
            <a:xfrm>
              <a:off x="2540354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6747BB7-8C80-EDEA-3948-A8E07647989F}"/>
                </a:ext>
              </a:extLst>
            </p:cNvPr>
            <p:cNvSpPr/>
            <p:nvPr/>
          </p:nvSpPr>
          <p:spPr>
            <a:xfrm>
              <a:off x="2903552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592FB70-43EA-7EE1-822E-230C3C8DD3C6}"/>
                </a:ext>
              </a:extLst>
            </p:cNvPr>
            <p:cNvSpPr/>
            <p:nvPr/>
          </p:nvSpPr>
          <p:spPr>
            <a:xfrm>
              <a:off x="3266750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F89F31E-CC31-2F96-C1D0-A58B062D708E}"/>
                </a:ext>
              </a:extLst>
            </p:cNvPr>
            <p:cNvSpPr/>
            <p:nvPr/>
          </p:nvSpPr>
          <p:spPr>
            <a:xfrm>
              <a:off x="3629948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BA9B345-4D74-A7B3-C0EE-AC8115BF1C80}"/>
                </a:ext>
              </a:extLst>
            </p:cNvPr>
            <p:cNvSpPr/>
            <p:nvPr/>
          </p:nvSpPr>
          <p:spPr>
            <a:xfrm>
              <a:off x="4356344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AED1D90-F5E6-0F6A-0D6D-22A0375EFB8B}"/>
                </a:ext>
              </a:extLst>
            </p:cNvPr>
            <p:cNvSpPr/>
            <p:nvPr/>
          </p:nvSpPr>
          <p:spPr>
            <a:xfrm>
              <a:off x="4719542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BA0425-72B2-1775-4664-BD518321B59A}"/>
                </a:ext>
              </a:extLst>
            </p:cNvPr>
            <p:cNvSpPr/>
            <p:nvPr/>
          </p:nvSpPr>
          <p:spPr>
            <a:xfrm>
              <a:off x="5082740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07B1026-8B1C-0FB4-8C10-92570DED3311}"/>
                </a:ext>
              </a:extLst>
            </p:cNvPr>
            <p:cNvSpPr/>
            <p:nvPr/>
          </p:nvSpPr>
          <p:spPr>
            <a:xfrm>
              <a:off x="5445938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C32F05B-924C-4E7E-5166-4988A336511C}"/>
                </a:ext>
              </a:extLst>
            </p:cNvPr>
            <p:cNvSpPr/>
            <p:nvPr/>
          </p:nvSpPr>
          <p:spPr>
            <a:xfrm>
              <a:off x="5809136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285E8A2-A761-52FD-51F9-BCC0EFADACC4}"/>
                </a:ext>
              </a:extLst>
            </p:cNvPr>
            <p:cNvSpPr/>
            <p:nvPr/>
          </p:nvSpPr>
          <p:spPr>
            <a:xfrm>
              <a:off x="6172334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DD3C454-C63D-2BAB-E460-AC73174DFF03}"/>
                </a:ext>
              </a:extLst>
            </p:cNvPr>
            <p:cNvSpPr/>
            <p:nvPr/>
          </p:nvSpPr>
          <p:spPr>
            <a:xfrm>
              <a:off x="6535532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E175BE-A803-BF3E-6DBE-E1250E02CC01}"/>
                </a:ext>
              </a:extLst>
            </p:cNvPr>
            <p:cNvSpPr/>
            <p:nvPr/>
          </p:nvSpPr>
          <p:spPr>
            <a:xfrm>
              <a:off x="6898730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91CC66E-9B70-65C5-1F24-299CFF1C53FE}"/>
                </a:ext>
              </a:extLst>
            </p:cNvPr>
            <p:cNvSpPr/>
            <p:nvPr/>
          </p:nvSpPr>
          <p:spPr>
            <a:xfrm>
              <a:off x="7261928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C361963-44D3-17DE-0EF7-E434634013B2}"/>
                </a:ext>
              </a:extLst>
            </p:cNvPr>
            <p:cNvSpPr/>
            <p:nvPr/>
          </p:nvSpPr>
          <p:spPr>
            <a:xfrm>
              <a:off x="7625126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C2BE259-D992-8B79-C7B9-530EFB4681C7}"/>
                </a:ext>
              </a:extLst>
            </p:cNvPr>
            <p:cNvSpPr/>
            <p:nvPr/>
          </p:nvSpPr>
          <p:spPr>
            <a:xfrm>
              <a:off x="7988324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ECFE418-718F-9107-7C40-14A0C7B339D6}"/>
                </a:ext>
              </a:extLst>
            </p:cNvPr>
            <p:cNvSpPr/>
            <p:nvPr/>
          </p:nvSpPr>
          <p:spPr>
            <a:xfrm>
              <a:off x="8351522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2281792-AF4B-DEA6-9644-3570BA0FD9AD}"/>
                </a:ext>
              </a:extLst>
            </p:cNvPr>
            <p:cNvSpPr/>
            <p:nvPr/>
          </p:nvSpPr>
          <p:spPr>
            <a:xfrm>
              <a:off x="8714720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AFE0B53-58A4-F05A-F2A7-99996AB281F3}"/>
                </a:ext>
              </a:extLst>
            </p:cNvPr>
            <p:cNvSpPr/>
            <p:nvPr/>
          </p:nvSpPr>
          <p:spPr>
            <a:xfrm>
              <a:off x="9077918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4E861C0-A91D-C293-7A4A-77058037162E}"/>
                </a:ext>
              </a:extLst>
            </p:cNvPr>
            <p:cNvSpPr/>
            <p:nvPr/>
          </p:nvSpPr>
          <p:spPr>
            <a:xfrm>
              <a:off x="9441116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CB74BA6-0141-A891-66B4-8B0ABD26967F}"/>
                </a:ext>
              </a:extLst>
            </p:cNvPr>
            <p:cNvSpPr/>
            <p:nvPr/>
          </p:nvSpPr>
          <p:spPr>
            <a:xfrm>
              <a:off x="9804314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E33B3B2-0F48-E15B-A66B-5A295F0A9315}"/>
                </a:ext>
              </a:extLst>
            </p:cNvPr>
            <p:cNvSpPr/>
            <p:nvPr/>
          </p:nvSpPr>
          <p:spPr>
            <a:xfrm>
              <a:off x="10167512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CE24962-4EA2-4339-56F1-0F5BBE705C98}"/>
                </a:ext>
              </a:extLst>
            </p:cNvPr>
            <p:cNvSpPr/>
            <p:nvPr/>
          </p:nvSpPr>
          <p:spPr>
            <a:xfrm>
              <a:off x="10530717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84FD350-14E7-4769-5CD7-B258ADBC69B2}"/>
              </a:ext>
            </a:extLst>
          </p:cNvPr>
          <p:cNvGrpSpPr/>
          <p:nvPr/>
        </p:nvGrpSpPr>
        <p:grpSpPr>
          <a:xfrm>
            <a:off x="1558114" y="2862969"/>
            <a:ext cx="308098" cy="936582"/>
            <a:chOff x="2440924" y="2298915"/>
            <a:chExt cx="308098" cy="936582"/>
          </a:xfrm>
        </p:grpSpPr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AE5139D-7E3A-4AB2-71AF-FF47A1FF8612}"/>
                </a:ext>
              </a:extLst>
            </p:cNvPr>
            <p:cNvCxnSpPr>
              <a:cxnSpLocks/>
            </p:cNvCxnSpPr>
            <p:nvPr/>
          </p:nvCxnSpPr>
          <p:spPr>
            <a:xfrm>
              <a:off x="2594973" y="2717553"/>
              <a:ext cx="0" cy="517944"/>
            </a:xfrm>
            <a:prstGeom prst="straightConnector1">
              <a:avLst/>
            </a:prstGeom>
            <a:ln w="635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3B87290-16D9-AEC3-6720-9BC46E9463C4}"/>
                </a:ext>
              </a:extLst>
            </p:cNvPr>
            <p:cNvSpPr txBox="1"/>
            <p:nvPr/>
          </p:nvSpPr>
          <p:spPr>
            <a:xfrm>
              <a:off x="2440924" y="2298915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rgbClr val="7030A0"/>
                  </a:solidFill>
                  <a:latin typeface="Aptos" panose="020B0004020202020204" pitchFamily="34" charset="0"/>
                </a:rPr>
                <a:t>1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DDFE771-A1F2-858C-5904-E6B1D6BEA874}"/>
              </a:ext>
            </a:extLst>
          </p:cNvPr>
          <p:cNvGrpSpPr/>
          <p:nvPr/>
        </p:nvGrpSpPr>
        <p:grpSpPr>
          <a:xfrm>
            <a:off x="5846662" y="2862969"/>
            <a:ext cx="348172" cy="936582"/>
            <a:chOff x="2420887" y="2298915"/>
            <a:chExt cx="348172" cy="936582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F57D397E-E3A9-FBE2-AF39-0A76481E56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4973" y="2717553"/>
              <a:ext cx="0" cy="517944"/>
            </a:xfrm>
            <a:prstGeom prst="straightConnector1">
              <a:avLst/>
            </a:prstGeom>
            <a:ln w="635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6D1278E-D960-CF6F-3BDA-41DF7D30811A}"/>
                </a:ext>
              </a:extLst>
            </p:cNvPr>
            <p:cNvSpPr txBox="1"/>
            <p:nvPr/>
          </p:nvSpPr>
          <p:spPr>
            <a:xfrm>
              <a:off x="2420887" y="2298915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rgbClr val="7030A0"/>
                  </a:solidFill>
                  <a:latin typeface="Aptos" panose="020B0004020202020204" pitchFamily="34" charset="0"/>
                </a:rPr>
                <a:t>N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61F3793-1003-BF3E-5790-9A9E2633A7F9}"/>
              </a:ext>
            </a:extLst>
          </p:cNvPr>
          <p:cNvSpPr txBox="1"/>
          <p:nvPr/>
        </p:nvSpPr>
        <p:spPr>
          <a:xfrm>
            <a:off x="3350016" y="1607434"/>
            <a:ext cx="1052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ptos" panose="020B0004020202020204" pitchFamily="34" charset="0"/>
              </a:rPr>
              <a:t>Fixed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BA32ECB-E1B4-2A60-9C9B-D796742F2B8C}"/>
              </a:ext>
            </a:extLst>
          </p:cNvPr>
          <p:cNvGrpSpPr/>
          <p:nvPr/>
        </p:nvGrpSpPr>
        <p:grpSpPr>
          <a:xfrm>
            <a:off x="8231754" y="2120198"/>
            <a:ext cx="308098" cy="936582"/>
            <a:chOff x="2440924" y="2298915"/>
            <a:chExt cx="308098" cy="936582"/>
          </a:xfrm>
        </p:grpSpPr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49D720E3-2AB5-2843-08C6-CCF46F33E9EF}"/>
                </a:ext>
              </a:extLst>
            </p:cNvPr>
            <p:cNvCxnSpPr>
              <a:cxnSpLocks/>
            </p:cNvCxnSpPr>
            <p:nvPr/>
          </p:nvCxnSpPr>
          <p:spPr>
            <a:xfrm>
              <a:off x="2594973" y="2717553"/>
              <a:ext cx="0" cy="517944"/>
            </a:xfrm>
            <a:prstGeom prst="straightConnector1">
              <a:avLst/>
            </a:prstGeom>
            <a:ln w="635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48CC320-FB41-4FEE-6AC3-54EA0D71836D}"/>
                </a:ext>
              </a:extLst>
            </p:cNvPr>
            <p:cNvSpPr txBox="1"/>
            <p:nvPr/>
          </p:nvSpPr>
          <p:spPr>
            <a:xfrm>
              <a:off x="2440924" y="2298915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rgbClr val="7030A0"/>
                  </a:solidFill>
                  <a:latin typeface="Aptos" panose="020B0004020202020204" pitchFamily="34" charset="0"/>
                </a:rPr>
                <a:t>1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64B1B00-605E-B959-8E8D-C808C106FC3C}"/>
              </a:ext>
            </a:extLst>
          </p:cNvPr>
          <p:cNvGrpSpPr/>
          <p:nvPr/>
        </p:nvGrpSpPr>
        <p:grpSpPr>
          <a:xfrm>
            <a:off x="8460692" y="2110782"/>
            <a:ext cx="348172" cy="936582"/>
            <a:chOff x="2420887" y="2298915"/>
            <a:chExt cx="348172" cy="936582"/>
          </a:xfrm>
        </p:grpSpPr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67F6D510-6403-177A-4F2E-902C21CA04C8}"/>
                </a:ext>
              </a:extLst>
            </p:cNvPr>
            <p:cNvCxnSpPr>
              <a:cxnSpLocks/>
            </p:cNvCxnSpPr>
            <p:nvPr/>
          </p:nvCxnSpPr>
          <p:spPr>
            <a:xfrm>
              <a:off x="2594973" y="2717553"/>
              <a:ext cx="0" cy="517944"/>
            </a:xfrm>
            <a:prstGeom prst="straightConnector1">
              <a:avLst/>
            </a:prstGeom>
            <a:ln w="635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08E2420-2B9B-4B18-1971-E58FF64AF4A2}"/>
                </a:ext>
              </a:extLst>
            </p:cNvPr>
            <p:cNvSpPr txBox="1"/>
            <p:nvPr/>
          </p:nvSpPr>
          <p:spPr>
            <a:xfrm>
              <a:off x="2420887" y="2298915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rgbClr val="7030A0"/>
                  </a:solidFill>
                  <a:latin typeface="Aptos" panose="020B0004020202020204" pitchFamily="34" charset="0"/>
                </a:rPr>
                <a:t>N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2633BD62-4C6D-CC26-C4A3-1FD51C91A1F6}"/>
              </a:ext>
            </a:extLst>
          </p:cNvPr>
          <p:cNvSpPr txBox="1"/>
          <p:nvPr/>
        </p:nvSpPr>
        <p:spPr>
          <a:xfrm>
            <a:off x="7802824" y="1607434"/>
            <a:ext cx="15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ptos" panose="020B0004020202020204" pitchFamily="34" charset="0"/>
              </a:rPr>
              <a:t>Periodic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80A1517-9611-940A-CECE-19D19C0F1136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03C64E4-C30E-6CED-0504-F063FCB1D51B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FB6C24E8-0B7E-A297-9B11-93E80DCD86D8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128D400-268E-E83C-6752-04DC49A6AC9D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612081B-3D47-D47B-7461-FE4BA439F593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8F933BA-4026-EB4A-5017-7CF2EA6E2BB8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3BD8F070-3E66-CB1E-9FC7-519DBAE3EEE3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  <p:sp>
        <p:nvSpPr>
          <p:cNvPr id="140" name="!!A">
            <a:extLst>
              <a:ext uri="{FF2B5EF4-FFF2-40B4-BE49-F238E27FC236}">
                <a16:creationId xmlns:a16="http://schemas.microsoft.com/office/drawing/2014/main" id="{D6BDEC10-D602-D0A0-9C35-F2C6B481A5CD}"/>
              </a:ext>
            </a:extLst>
          </p:cNvPr>
          <p:cNvSpPr/>
          <p:nvPr/>
        </p:nvSpPr>
        <p:spPr>
          <a:xfrm>
            <a:off x="8273654" y="3134897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9DD40217-5DC8-FAA8-9F62-49AC9A3D2A8E}"/>
              </a:ext>
            </a:extLst>
          </p:cNvPr>
          <p:cNvSpPr/>
          <p:nvPr/>
        </p:nvSpPr>
        <p:spPr>
          <a:xfrm>
            <a:off x="7434955" y="4134990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!!B">
            <a:extLst>
              <a:ext uri="{FF2B5EF4-FFF2-40B4-BE49-F238E27FC236}">
                <a16:creationId xmlns:a16="http://schemas.microsoft.com/office/drawing/2014/main" id="{9529B71C-32B1-9358-C2CC-0C431789BF5D}"/>
              </a:ext>
            </a:extLst>
          </p:cNvPr>
          <p:cNvSpPr/>
          <p:nvPr/>
        </p:nvSpPr>
        <p:spPr>
          <a:xfrm>
            <a:off x="8515453" y="3120738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FCDE4965-6330-FA89-7E83-E0AB7263812E}"/>
              </a:ext>
            </a:extLst>
          </p:cNvPr>
          <p:cNvSpPr/>
          <p:nvPr/>
        </p:nvSpPr>
        <p:spPr>
          <a:xfrm>
            <a:off x="8045135" y="3197191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E3EBFB0C-3174-0B22-28C2-999149A34605}"/>
              </a:ext>
            </a:extLst>
          </p:cNvPr>
          <p:cNvSpPr/>
          <p:nvPr/>
        </p:nvSpPr>
        <p:spPr>
          <a:xfrm>
            <a:off x="7843127" y="3320127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96EFF342-D865-56B0-4315-89F4AA17E084}"/>
              </a:ext>
            </a:extLst>
          </p:cNvPr>
          <p:cNvSpPr/>
          <p:nvPr/>
        </p:nvSpPr>
        <p:spPr>
          <a:xfrm>
            <a:off x="7672293" y="3481835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E25AF117-3EFB-3955-8FA8-E46C9D3E6F40}"/>
              </a:ext>
            </a:extLst>
          </p:cNvPr>
          <p:cNvSpPr/>
          <p:nvPr/>
        </p:nvSpPr>
        <p:spPr>
          <a:xfrm>
            <a:off x="7555453" y="3675024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BFAB8FB5-FCD8-09D1-7421-E05117B2A182}"/>
              </a:ext>
            </a:extLst>
          </p:cNvPr>
          <p:cNvSpPr/>
          <p:nvPr/>
        </p:nvSpPr>
        <p:spPr>
          <a:xfrm>
            <a:off x="7457634" y="3896300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B4EE6DB1-35CA-DAD6-32A4-C6E4AB956EA2}"/>
              </a:ext>
            </a:extLst>
          </p:cNvPr>
          <p:cNvSpPr/>
          <p:nvPr/>
        </p:nvSpPr>
        <p:spPr>
          <a:xfrm>
            <a:off x="7457634" y="4363768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BA4C2B34-72A0-E67E-CB11-F5470E56A784}"/>
              </a:ext>
            </a:extLst>
          </p:cNvPr>
          <p:cNvSpPr/>
          <p:nvPr/>
        </p:nvSpPr>
        <p:spPr>
          <a:xfrm>
            <a:off x="7533477" y="4601558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64067CFC-EC7C-5B75-2145-A9B0BA8C9874}"/>
              </a:ext>
            </a:extLst>
          </p:cNvPr>
          <p:cNvSpPr/>
          <p:nvPr/>
        </p:nvSpPr>
        <p:spPr>
          <a:xfrm>
            <a:off x="7671803" y="4811184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FA095A94-8FF7-1F7F-553D-80999F4DCFC3}"/>
              </a:ext>
            </a:extLst>
          </p:cNvPr>
          <p:cNvSpPr/>
          <p:nvPr/>
        </p:nvSpPr>
        <p:spPr>
          <a:xfrm>
            <a:off x="7865710" y="4975539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39CFC2E5-ABAC-558A-5188-A56567F4767C}"/>
              </a:ext>
            </a:extLst>
          </p:cNvPr>
          <p:cNvSpPr/>
          <p:nvPr/>
        </p:nvSpPr>
        <p:spPr>
          <a:xfrm>
            <a:off x="8098657" y="5109408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7CA12AD7-A391-3B8D-CDD3-B589A252F396}"/>
              </a:ext>
            </a:extLst>
          </p:cNvPr>
          <p:cNvSpPr/>
          <p:nvPr/>
        </p:nvSpPr>
        <p:spPr>
          <a:xfrm>
            <a:off x="8351271" y="5151226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C81EBB37-3C3A-DFCB-FEEE-E6C224BDB138}"/>
              </a:ext>
            </a:extLst>
          </p:cNvPr>
          <p:cNvSpPr/>
          <p:nvPr/>
        </p:nvSpPr>
        <p:spPr>
          <a:xfrm>
            <a:off x="8607538" y="5144058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5C3B3B88-6E38-0207-1002-CD7AEAD0B86E}"/>
              </a:ext>
            </a:extLst>
          </p:cNvPr>
          <p:cNvSpPr/>
          <p:nvPr/>
        </p:nvSpPr>
        <p:spPr>
          <a:xfrm>
            <a:off x="8857068" y="5082836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9DFE674B-A14D-ADFE-9243-8CBDA7A2EE43}"/>
              </a:ext>
            </a:extLst>
          </p:cNvPr>
          <p:cNvSpPr/>
          <p:nvPr/>
        </p:nvSpPr>
        <p:spPr>
          <a:xfrm>
            <a:off x="9077823" y="4930333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CCCB04E6-EBC7-71EB-98FC-A54E04C4932C}"/>
              </a:ext>
            </a:extLst>
          </p:cNvPr>
          <p:cNvSpPr/>
          <p:nvPr/>
        </p:nvSpPr>
        <p:spPr>
          <a:xfrm>
            <a:off x="9229058" y="4733517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A52B81A9-EDE2-FFED-E024-F34432C1C402}"/>
              </a:ext>
            </a:extLst>
          </p:cNvPr>
          <p:cNvSpPr/>
          <p:nvPr/>
        </p:nvSpPr>
        <p:spPr>
          <a:xfrm>
            <a:off x="9370003" y="4530392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9EC13002-F766-EE29-322E-ED1F7A177A51}"/>
              </a:ext>
            </a:extLst>
          </p:cNvPr>
          <p:cNvSpPr/>
          <p:nvPr/>
        </p:nvSpPr>
        <p:spPr>
          <a:xfrm>
            <a:off x="9420182" y="4283186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34D04491-55F5-2EAF-41A1-A6A73C3C9CDA}"/>
              </a:ext>
            </a:extLst>
          </p:cNvPr>
          <p:cNvSpPr/>
          <p:nvPr/>
        </p:nvSpPr>
        <p:spPr>
          <a:xfrm>
            <a:off x="9438072" y="4042751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29587263-506E-AF98-3172-6C5444A40D33}"/>
              </a:ext>
            </a:extLst>
          </p:cNvPr>
          <p:cNvSpPr/>
          <p:nvPr/>
        </p:nvSpPr>
        <p:spPr>
          <a:xfrm>
            <a:off x="9383088" y="3805675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A00C7FDD-72D8-903D-D038-E23956A791F9}"/>
              </a:ext>
            </a:extLst>
          </p:cNvPr>
          <p:cNvSpPr/>
          <p:nvPr/>
        </p:nvSpPr>
        <p:spPr>
          <a:xfrm>
            <a:off x="9297246" y="3590320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F03F7BD8-CEC6-3DF7-D8D9-D918942A6783}"/>
              </a:ext>
            </a:extLst>
          </p:cNvPr>
          <p:cNvSpPr/>
          <p:nvPr/>
        </p:nvSpPr>
        <p:spPr>
          <a:xfrm>
            <a:off x="9159212" y="3402698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37DC64A5-6FB1-E679-DC25-423B152B5C2E}"/>
              </a:ext>
            </a:extLst>
          </p:cNvPr>
          <p:cNvSpPr/>
          <p:nvPr/>
        </p:nvSpPr>
        <p:spPr>
          <a:xfrm>
            <a:off x="8964033" y="3282259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!!A">
            <a:extLst>
              <a:ext uri="{FF2B5EF4-FFF2-40B4-BE49-F238E27FC236}">
                <a16:creationId xmlns:a16="http://schemas.microsoft.com/office/drawing/2014/main" id="{540798E0-2717-D3D4-59A3-4DE285311D8F}"/>
              </a:ext>
            </a:extLst>
          </p:cNvPr>
          <p:cNvSpPr/>
          <p:nvPr/>
        </p:nvSpPr>
        <p:spPr>
          <a:xfrm>
            <a:off x="8749288" y="3165419"/>
            <a:ext cx="233680" cy="2336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82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isplacements_1D_fixed_flat">
            <a:hlinkClick r:id="" action="ppaction://media"/>
            <a:extLst>
              <a:ext uri="{FF2B5EF4-FFF2-40B4-BE49-F238E27FC236}">
                <a16:creationId xmlns:a16="http://schemas.microsoft.com/office/drawing/2014/main" id="{164FC721-5F8B-93C3-D20C-A51DB89144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5555"/>
          <a:stretch/>
        </p:blipFill>
        <p:spPr>
          <a:xfrm>
            <a:off x="1284834" y="2137625"/>
            <a:ext cx="5182534" cy="36709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682FD3-AFA2-0B15-4340-B0919FD422A8}"/>
              </a:ext>
            </a:extLst>
          </p:cNvPr>
          <p:cNvSpPr txBox="1"/>
          <p:nvPr/>
        </p:nvSpPr>
        <p:spPr>
          <a:xfrm>
            <a:off x="3349643" y="1610339"/>
            <a:ext cx="1052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ptos" panose="020B0004020202020204" pitchFamily="34" charset="0"/>
              </a:rPr>
              <a:t>Fixed</a:t>
            </a:r>
          </a:p>
        </p:txBody>
      </p:sp>
      <p:pic>
        <p:nvPicPr>
          <p:cNvPr id="9" name="displacements_1D_periodic_circle">
            <a:hlinkClick r:id="" action="ppaction://media"/>
            <a:extLst>
              <a:ext uri="{FF2B5EF4-FFF2-40B4-BE49-F238E27FC236}">
                <a16:creationId xmlns:a16="http://schemas.microsoft.com/office/drawing/2014/main" id="{CB48D9F4-2929-511C-E843-9BA69B62A7B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2721" t="5556" r="16646" b="11512"/>
          <a:stretch/>
        </p:blipFill>
        <p:spPr>
          <a:xfrm>
            <a:off x="6786858" y="2137625"/>
            <a:ext cx="3787358" cy="3885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41E96F-E27E-2EDB-8154-80D8F725C612}"/>
              </a:ext>
            </a:extLst>
          </p:cNvPr>
          <p:cNvSpPr txBox="1"/>
          <p:nvPr/>
        </p:nvSpPr>
        <p:spPr>
          <a:xfrm>
            <a:off x="7807050" y="1610339"/>
            <a:ext cx="15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ptos" panose="020B0004020202020204" pitchFamily="34" charset="0"/>
              </a:rPr>
              <a:t>Periodic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41FDB-C345-361C-198B-074EAEB1B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Boundary conditions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654FDD-4DFB-9E49-E460-506BC0CF61B5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82EB84-7D0F-C0A9-1F87-B7966AFA27D3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5BED08-8EA9-E391-02EE-87906F03CEB8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400C8C-651A-3369-143B-A1D7C533C992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C1E178-D6B7-5700-5CE3-19CFB5786D2E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487E9E-27B1-7C7A-280B-6AFE4F1201EF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DE9BC5-2185-0F88-BF76-CF4584B179E4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9A0A0DAE-2FF3-228C-2986-C07987D03B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43525">
            <a:off x="10583112" y="2995206"/>
            <a:ext cx="5080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2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BCDC5-6F4A-618E-31CE-651D9F67C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Numerical Integrator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C21383-EDCF-4234-7DCA-7AC0DF432FD1}"/>
              </a:ext>
            </a:extLst>
          </p:cNvPr>
          <p:cNvCxnSpPr>
            <a:cxnSpLocks/>
          </p:cNvCxnSpPr>
          <p:nvPr/>
        </p:nvCxnSpPr>
        <p:spPr>
          <a:xfrm flipH="1">
            <a:off x="1051866" y="2443967"/>
            <a:ext cx="100772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E043EE-04AF-F143-678E-4AF9AA5481F5}"/>
              </a:ext>
            </a:extLst>
          </p:cNvPr>
          <p:cNvCxnSpPr>
            <a:cxnSpLocks/>
          </p:cNvCxnSpPr>
          <p:nvPr/>
        </p:nvCxnSpPr>
        <p:spPr>
          <a:xfrm>
            <a:off x="6454338" y="1899569"/>
            <a:ext cx="0" cy="36858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26C74A-BAFF-D05F-2E57-270A273C7523}"/>
              </a:ext>
            </a:extLst>
          </p:cNvPr>
          <p:cNvCxnSpPr>
            <a:cxnSpLocks/>
          </p:cNvCxnSpPr>
          <p:nvPr/>
        </p:nvCxnSpPr>
        <p:spPr>
          <a:xfrm>
            <a:off x="8244903" y="1899569"/>
            <a:ext cx="0" cy="36858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3C79DCC-11F0-2938-412B-66EBCEA7F7B2}"/>
              </a:ext>
            </a:extLst>
          </p:cNvPr>
          <p:cNvCxnSpPr>
            <a:cxnSpLocks/>
          </p:cNvCxnSpPr>
          <p:nvPr/>
        </p:nvCxnSpPr>
        <p:spPr>
          <a:xfrm>
            <a:off x="11129136" y="1911353"/>
            <a:ext cx="0" cy="36858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44C1946-1D53-C017-4D18-728BA146EBD9}"/>
              </a:ext>
            </a:extLst>
          </p:cNvPr>
          <p:cNvCxnSpPr>
            <a:cxnSpLocks/>
          </p:cNvCxnSpPr>
          <p:nvPr/>
        </p:nvCxnSpPr>
        <p:spPr>
          <a:xfrm flipH="1">
            <a:off x="1051866" y="1911353"/>
            <a:ext cx="100772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5BEC25-4E60-F76E-9092-7DAD0D3B8955}"/>
              </a:ext>
            </a:extLst>
          </p:cNvPr>
          <p:cNvCxnSpPr>
            <a:cxnSpLocks/>
          </p:cNvCxnSpPr>
          <p:nvPr/>
        </p:nvCxnSpPr>
        <p:spPr>
          <a:xfrm flipH="1">
            <a:off x="1050303" y="5573667"/>
            <a:ext cx="10077268" cy="117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C9A740D-7CB8-1D8D-C76C-726FC743B327}"/>
              </a:ext>
            </a:extLst>
          </p:cNvPr>
          <p:cNvCxnSpPr>
            <a:cxnSpLocks/>
          </p:cNvCxnSpPr>
          <p:nvPr/>
        </p:nvCxnSpPr>
        <p:spPr>
          <a:xfrm>
            <a:off x="1053452" y="1911353"/>
            <a:ext cx="0" cy="36858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3A565F-547B-25EB-2609-876F1539391C}"/>
              </a:ext>
            </a:extLst>
          </p:cNvPr>
          <p:cNvCxnSpPr>
            <a:cxnSpLocks/>
          </p:cNvCxnSpPr>
          <p:nvPr/>
        </p:nvCxnSpPr>
        <p:spPr>
          <a:xfrm>
            <a:off x="4479643" y="1887786"/>
            <a:ext cx="0" cy="36858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62B6808-3249-2084-FA4D-32785AC45586}"/>
              </a:ext>
            </a:extLst>
          </p:cNvPr>
          <p:cNvGrpSpPr/>
          <p:nvPr/>
        </p:nvGrpSpPr>
        <p:grpSpPr>
          <a:xfrm>
            <a:off x="1396792" y="2005548"/>
            <a:ext cx="2773242" cy="3305100"/>
            <a:chOff x="1534266" y="1692038"/>
            <a:chExt cx="2773242" cy="3305100"/>
          </a:xfrm>
        </p:grpSpPr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48DA800F-7F62-08BF-7059-52244AEB5220}"/>
                </a:ext>
              </a:extLst>
            </p:cNvPr>
            <p:cNvSpPr txBox="1">
              <a:spLocks/>
            </p:cNvSpPr>
            <p:nvPr/>
          </p:nvSpPr>
          <p:spPr>
            <a:xfrm>
              <a:off x="1601137" y="1692038"/>
              <a:ext cx="2639500" cy="362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b="1"/>
                <a:t>Numerical Integrator</a:t>
              </a: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27658F05-257C-87BC-D6E2-F2E7BCAFB5E3}"/>
                </a:ext>
              </a:extLst>
            </p:cNvPr>
            <p:cNvSpPr txBox="1">
              <a:spLocks/>
            </p:cNvSpPr>
            <p:nvPr/>
          </p:nvSpPr>
          <p:spPr>
            <a:xfrm>
              <a:off x="1601137" y="2314057"/>
              <a:ext cx="2639500" cy="362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/>
                <a:t>Euler’s Method</a:t>
              </a: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D75D4157-73CA-BEF5-7207-6D629EC1CC85}"/>
                </a:ext>
              </a:extLst>
            </p:cNvPr>
            <p:cNvSpPr txBox="1">
              <a:spLocks/>
            </p:cNvSpPr>
            <p:nvPr/>
          </p:nvSpPr>
          <p:spPr>
            <a:xfrm>
              <a:off x="1601137" y="3035290"/>
              <a:ext cx="2639500" cy="362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err="1"/>
                <a:t>Verlet</a:t>
              </a:r>
              <a:r>
                <a:rPr lang="en-US" sz="2000"/>
                <a:t> Integration</a:t>
              </a: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FA8866DF-6E51-E295-9F31-34A7EF499C34}"/>
                </a:ext>
              </a:extLst>
            </p:cNvPr>
            <p:cNvSpPr txBox="1">
              <a:spLocks/>
            </p:cNvSpPr>
            <p:nvPr/>
          </p:nvSpPr>
          <p:spPr>
            <a:xfrm>
              <a:off x="1534266" y="3851321"/>
              <a:ext cx="2773242" cy="362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/>
                <a:t>Runge–</a:t>
              </a:r>
              <a:r>
                <a:rPr lang="en-US" sz="2000" err="1"/>
                <a:t>Kutta</a:t>
              </a:r>
              <a:r>
                <a:rPr lang="en-US" sz="2000"/>
                <a:t> 4 Method</a:t>
              </a: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DE5AC146-3E96-0569-8BC6-A059AB9F500E}"/>
                </a:ext>
              </a:extLst>
            </p:cNvPr>
            <p:cNvSpPr txBox="1">
              <a:spLocks/>
            </p:cNvSpPr>
            <p:nvPr/>
          </p:nvSpPr>
          <p:spPr>
            <a:xfrm>
              <a:off x="1534266" y="4634995"/>
              <a:ext cx="2773242" cy="362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err="1">
                  <a:latin typeface="Consolas" panose="020B0609020204030204" pitchFamily="49" charset="0"/>
                  <a:cs typeface="Consolas" panose="020B0609020204030204" pitchFamily="49" charset="0"/>
                </a:rPr>
                <a:t>scipy.odeint</a:t>
              </a:r>
              <a:endParaRPr lang="en-US" sz="2000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1D4EB55-79ED-4EBF-418C-7E3024C80B59}"/>
              </a:ext>
            </a:extLst>
          </p:cNvPr>
          <p:cNvCxnSpPr>
            <a:cxnSpLocks/>
          </p:cNvCxnSpPr>
          <p:nvPr/>
        </p:nvCxnSpPr>
        <p:spPr>
          <a:xfrm flipH="1">
            <a:off x="1051872" y="3934973"/>
            <a:ext cx="10077268" cy="117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9A0BC80-1F3C-C5E5-CB8D-8D82938623E5}"/>
              </a:ext>
            </a:extLst>
          </p:cNvPr>
          <p:cNvCxnSpPr>
            <a:cxnSpLocks/>
          </p:cNvCxnSpPr>
          <p:nvPr/>
        </p:nvCxnSpPr>
        <p:spPr>
          <a:xfrm flipH="1">
            <a:off x="1062867" y="4747251"/>
            <a:ext cx="10077268" cy="117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4936AD3-D39E-CD9B-3E08-FDCAA1547E38}"/>
              </a:ext>
            </a:extLst>
          </p:cNvPr>
          <p:cNvCxnSpPr>
            <a:cxnSpLocks/>
          </p:cNvCxnSpPr>
          <p:nvPr/>
        </p:nvCxnSpPr>
        <p:spPr>
          <a:xfrm flipH="1">
            <a:off x="1034586" y="3144694"/>
            <a:ext cx="10077268" cy="117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DCE547B2-A38D-A680-20F0-92C29EEBBD60}"/>
              </a:ext>
            </a:extLst>
          </p:cNvPr>
          <p:cNvSpPr txBox="1">
            <a:spLocks/>
          </p:cNvSpPr>
          <p:nvPr/>
        </p:nvSpPr>
        <p:spPr>
          <a:xfrm>
            <a:off x="8344292" y="2005548"/>
            <a:ext cx="2669999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err="1">
                <a:latin typeface="Consolas" panose="020B0609020204030204" pitchFamily="49" charset="0"/>
                <a:cs typeface="Consolas" panose="020B0609020204030204" pitchFamily="49" charset="0"/>
              </a:rPr>
              <a:t>numpy</a:t>
            </a:r>
            <a:r>
              <a:rPr lang="en-US" sz="2000">
                <a:latin typeface="Aptos" panose="020B0004020202020204" pitchFamily="34" charset="0"/>
                <a:cs typeface="Consolas" panose="020B0609020204030204" pitchFamily="49" charset="0"/>
              </a:rPr>
              <a:t>/</a:t>
            </a:r>
            <a:r>
              <a:rPr lang="en-US" sz="2000" b="1" err="1">
                <a:latin typeface="Consolas" panose="020B0609020204030204" pitchFamily="49" charset="0"/>
                <a:cs typeface="Consolas" panose="020B0609020204030204" pitchFamily="49" charset="0"/>
              </a:rPr>
              <a:t>numpa</a:t>
            </a:r>
            <a:r>
              <a:rPr lang="en-US" sz="2000" b="1"/>
              <a:t> friendly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07BD94D-F341-7501-3D92-E22C97F9D9A9}"/>
              </a:ext>
            </a:extLst>
          </p:cNvPr>
          <p:cNvGrpSpPr/>
          <p:nvPr/>
        </p:nvGrpSpPr>
        <p:grpSpPr>
          <a:xfrm>
            <a:off x="9541115" y="4980925"/>
            <a:ext cx="276352" cy="297302"/>
            <a:chOff x="5519171" y="2453623"/>
            <a:chExt cx="276352" cy="297302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17E32CF-4CDD-2E9E-947F-F975F84748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27709" y="2453623"/>
              <a:ext cx="265074" cy="2973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1616C0F-D294-85C0-1915-6B6410401D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19171" y="2462619"/>
              <a:ext cx="276352" cy="2796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203ABBA-AFEB-561F-1D46-2E154C6E1937}"/>
              </a:ext>
            </a:extLst>
          </p:cNvPr>
          <p:cNvGrpSpPr/>
          <p:nvPr/>
        </p:nvGrpSpPr>
        <p:grpSpPr>
          <a:xfrm>
            <a:off x="9489066" y="2649131"/>
            <a:ext cx="380450" cy="319014"/>
            <a:chOff x="5250730" y="2292211"/>
            <a:chExt cx="380450" cy="31901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3B94B3C-674B-E8EE-3510-D7F60F115C2D}"/>
                </a:ext>
              </a:extLst>
            </p:cNvPr>
            <p:cNvCxnSpPr/>
            <p:nvPr/>
          </p:nvCxnSpPr>
          <p:spPr>
            <a:xfrm>
              <a:off x="5250730" y="2488676"/>
              <a:ext cx="141402" cy="12254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3F738E2-B2D3-8E2D-728F-DFFB267352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77214" y="2292211"/>
              <a:ext cx="253966" cy="30440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FF64F67-EF97-95F8-1479-21A7B42B109A}"/>
              </a:ext>
            </a:extLst>
          </p:cNvPr>
          <p:cNvGrpSpPr/>
          <p:nvPr/>
        </p:nvGrpSpPr>
        <p:grpSpPr>
          <a:xfrm>
            <a:off x="9489066" y="4186395"/>
            <a:ext cx="380450" cy="319014"/>
            <a:chOff x="5250730" y="2292211"/>
            <a:chExt cx="380450" cy="31901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2257F24-ED56-E8FA-7D62-76119E68A54A}"/>
                </a:ext>
              </a:extLst>
            </p:cNvPr>
            <p:cNvCxnSpPr/>
            <p:nvPr/>
          </p:nvCxnSpPr>
          <p:spPr>
            <a:xfrm>
              <a:off x="5250730" y="2488676"/>
              <a:ext cx="141402" cy="12254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04D5DF5-EDA4-0E9B-BA77-8B2EEBC925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77214" y="2292211"/>
              <a:ext cx="253966" cy="30440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A0D7F0-640A-C46E-427A-10067901E920}"/>
              </a:ext>
            </a:extLst>
          </p:cNvPr>
          <p:cNvGrpSpPr/>
          <p:nvPr/>
        </p:nvGrpSpPr>
        <p:grpSpPr>
          <a:xfrm>
            <a:off x="9541115" y="3381220"/>
            <a:ext cx="276352" cy="297302"/>
            <a:chOff x="5519171" y="2453623"/>
            <a:chExt cx="276352" cy="29730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4EB5E81-CD7F-C0B0-DD84-9DF645DDB7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27709" y="2453623"/>
              <a:ext cx="265074" cy="2973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A7413F-F993-4767-0B94-EA9EAACCB4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19171" y="2462619"/>
              <a:ext cx="276352" cy="2796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C32414C-2D6A-9B36-A6B7-2EDE50C378E5}"/>
              </a:ext>
            </a:extLst>
          </p:cNvPr>
          <p:cNvGrpSpPr/>
          <p:nvPr/>
        </p:nvGrpSpPr>
        <p:grpSpPr>
          <a:xfrm>
            <a:off x="6714251" y="2005548"/>
            <a:ext cx="1230983" cy="3283535"/>
            <a:chOff x="7120781" y="1692038"/>
            <a:chExt cx="1230983" cy="3283535"/>
          </a:xfrm>
        </p:grpSpPr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90A3CCA6-281C-0FDA-6CE7-8451CC541E9E}"/>
                </a:ext>
              </a:extLst>
            </p:cNvPr>
            <p:cNvSpPr txBox="1">
              <a:spLocks/>
            </p:cNvSpPr>
            <p:nvPr/>
          </p:nvSpPr>
          <p:spPr>
            <a:xfrm>
              <a:off x="7120781" y="1692038"/>
              <a:ext cx="1230983" cy="362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b="1"/>
                <a:t>Accuracy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0E77444-F698-1A04-37FE-D54726C293BC}"/>
                </a:ext>
              </a:extLst>
            </p:cNvPr>
            <p:cNvGrpSpPr/>
            <p:nvPr/>
          </p:nvGrpSpPr>
          <p:grpSpPr>
            <a:xfrm>
              <a:off x="7544894" y="3056854"/>
              <a:ext cx="380450" cy="319014"/>
              <a:chOff x="5250730" y="2292211"/>
              <a:chExt cx="380450" cy="319014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692687B-1C37-DDAD-1017-65D52CA2C786}"/>
                  </a:ext>
                </a:extLst>
              </p:cNvPr>
              <p:cNvCxnSpPr/>
              <p:nvPr/>
            </p:nvCxnSpPr>
            <p:spPr>
              <a:xfrm>
                <a:off x="5250730" y="2488676"/>
                <a:ext cx="141402" cy="122549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01883B5-5DBE-89F0-7CD9-689B7B59D9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77214" y="2292211"/>
                <a:ext cx="253966" cy="304409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BEC9183-CE5C-99F4-E9F2-34AFE9CFC68E}"/>
                </a:ext>
              </a:extLst>
            </p:cNvPr>
            <p:cNvGrpSpPr/>
            <p:nvPr/>
          </p:nvGrpSpPr>
          <p:grpSpPr>
            <a:xfrm>
              <a:off x="7522185" y="3872885"/>
              <a:ext cx="380450" cy="319014"/>
              <a:chOff x="5250730" y="2292211"/>
              <a:chExt cx="380450" cy="319014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91A4262-E73C-86FF-F6D1-3B7F049380C1}"/>
                  </a:ext>
                </a:extLst>
              </p:cNvPr>
              <p:cNvCxnSpPr/>
              <p:nvPr/>
            </p:nvCxnSpPr>
            <p:spPr>
              <a:xfrm>
                <a:off x="5250730" y="2488676"/>
                <a:ext cx="141402" cy="122549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DA36D40-E6A9-C3D8-BFA5-377ECC1F49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77214" y="2292211"/>
                <a:ext cx="253966" cy="304409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04E76C1-0AC1-67DC-5702-47E8D7A84B6E}"/>
                </a:ext>
              </a:extLst>
            </p:cNvPr>
            <p:cNvGrpSpPr/>
            <p:nvPr/>
          </p:nvGrpSpPr>
          <p:grpSpPr>
            <a:xfrm>
              <a:off x="7573156" y="2346477"/>
              <a:ext cx="276352" cy="297302"/>
              <a:chOff x="5519171" y="2453623"/>
              <a:chExt cx="276352" cy="297302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3E779DC-CC33-53D4-BD66-855FB17F05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27709" y="2453623"/>
                <a:ext cx="265074" cy="29730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FDAE70B-2818-E4D6-FC5F-EFEC698DF3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19171" y="2462619"/>
                <a:ext cx="276352" cy="27964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A24A57F-C422-8309-CD47-8447FA0E74EC}"/>
                </a:ext>
              </a:extLst>
            </p:cNvPr>
            <p:cNvGrpSpPr/>
            <p:nvPr/>
          </p:nvGrpSpPr>
          <p:grpSpPr>
            <a:xfrm>
              <a:off x="7551595" y="4656559"/>
              <a:ext cx="380450" cy="319014"/>
              <a:chOff x="5250730" y="2292211"/>
              <a:chExt cx="380450" cy="319014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551C3FD-3334-C282-0E4C-39D4C02E6D47}"/>
                  </a:ext>
                </a:extLst>
              </p:cNvPr>
              <p:cNvCxnSpPr/>
              <p:nvPr/>
            </p:nvCxnSpPr>
            <p:spPr>
              <a:xfrm>
                <a:off x="5250730" y="2488676"/>
                <a:ext cx="141402" cy="122549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B94391E-F0F7-E5C9-8956-56BFF88A3A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77214" y="2292211"/>
                <a:ext cx="253966" cy="304409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288F834-BA6A-7C8D-23F5-D12D719E014A}"/>
              </a:ext>
            </a:extLst>
          </p:cNvPr>
          <p:cNvGrpSpPr/>
          <p:nvPr/>
        </p:nvGrpSpPr>
        <p:grpSpPr>
          <a:xfrm>
            <a:off x="4739556" y="2005548"/>
            <a:ext cx="1355479" cy="3283535"/>
            <a:chOff x="4995036" y="1692038"/>
            <a:chExt cx="1355479" cy="3283535"/>
          </a:xfrm>
        </p:grpSpPr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FC395F6-2A96-C4B0-ADCA-8C8462B3A611}"/>
                </a:ext>
              </a:extLst>
            </p:cNvPr>
            <p:cNvSpPr txBox="1">
              <a:spLocks/>
            </p:cNvSpPr>
            <p:nvPr/>
          </p:nvSpPr>
          <p:spPr>
            <a:xfrm>
              <a:off x="4995036" y="1692038"/>
              <a:ext cx="1355479" cy="362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b="1"/>
                <a:t>Efficiency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95B0546-DDA4-EED9-63B3-F4F5CE093D68}"/>
                </a:ext>
              </a:extLst>
            </p:cNvPr>
            <p:cNvGrpSpPr/>
            <p:nvPr/>
          </p:nvGrpSpPr>
          <p:grpSpPr>
            <a:xfrm>
              <a:off x="5482550" y="2335621"/>
              <a:ext cx="380450" cy="319014"/>
              <a:chOff x="5250730" y="2292211"/>
              <a:chExt cx="380450" cy="319014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EEACFF4-8DC0-5C8E-EE32-28D4323D3F1E}"/>
                  </a:ext>
                </a:extLst>
              </p:cNvPr>
              <p:cNvCxnSpPr/>
              <p:nvPr/>
            </p:nvCxnSpPr>
            <p:spPr>
              <a:xfrm>
                <a:off x="5250730" y="2488676"/>
                <a:ext cx="141402" cy="122549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041DCBA-B33A-DA45-36F0-6CDA784ED9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77214" y="2292211"/>
                <a:ext cx="253966" cy="304409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2B11FFD-1A47-FE20-6886-102F62BF0DEF}"/>
                </a:ext>
              </a:extLst>
            </p:cNvPr>
            <p:cNvGrpSpPr/>
            <p:nvPr/>
          </p:nvGrpSpPr>
          <p:grpSpPr>
            <a:xfrm>
              <a:off x="5482550" y="3056854"/>
              <a:ext cx="380450" cy="319014"/>
              <a:chOff x="5250730" y="2292211"/>
              <a:chExt cx="380450" cy="319014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3FE93C4-B7B1-74AC-94C4-9353D06B46C4}"/>
                  </a:ext>
                </a:extLst>
              </p:cNvPr>
              <p:cNvCxnSpPr/>
              <p:nvPr/>
            </p:nvCxnSpPr>
            <p:spPr>
              <a:xfrm>
                <a:off x="5250730" y="2488676"/>
                <a:ext cx="141402" cy="122549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DC90749-4659-8C31-C38E-42EE2C90EE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77214" y="2292211"/>
                <a:ext cx="253966" cy="304409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975D7B0-E07E-EEE0-A72D-D1198A7A50F5}"/>
                </a:ext>
              </a:extLst>
            </p:cNvPr>
            <p:cNvGrpSpPr/>
            <p:nvPr/>
          </p:nvGrpSpPr>
          <p:grpSpPr>
            <a:xfrm>
              <a:off x="5482550" y="4656559"/>
              <a:ext cx="380450" cy="319014"/>
              <a:chOff x="5250730" y="2292211"/>
              <a:chExt cx="380450" cy="319014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249518D-9D53-CEDC-3FB1-E31FFD5C579F}"/>
                  </a:ext>
                </a:extLst>
              </p:cNvPr>
              <p:cNvCxnSpPr/>
              <p:nvPr/>
            </p:nvCxnSpPr>
            <p:spPr>
              <a:xfrm>
                <a:off x="5250730" y="2488676"/>
                <a:ext cx="141402" cy="122549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B59B991-7D10-5783-C509-8F4D316A4E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77214" y="2292211"/>
                <a:ext cx="253966" cy="304409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653B63C-9DCF-9D0E-3D81-3CD173E7BA8D}"/>
                </a:ext>
              </a:extLst>
            </p:cNvPr>
            <p:cNvGrpSpPr/>
            <p:nvPr/>
          </p:nvGrpSpPr>
          <p:grpSpPr>
            <a:xfrm>
              <a:off x="5534599" y="3883741"/>
              <a:ext cx="276352" cy="297302"/>
              <a:chOff x="5519171" y="2453623"/>
              <a:chExt cx="276352" cy="297302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A04FD642-8F59-DFF9-E1AE-3E6100FF13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27709" y="2453623"/>
                <a:ext cx="265074" cy="29730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0A8B10F-593C-AE8A-52BB-4EEAD0CA40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19171" y="2462619"/>
                <a:ext cx="276352" cy="27964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2" name="Rectangle 121">
            <a:extLst>
              <a:ext uri="{FF2B5EF4-FFF2-40B4-BE49-F238E27FC236}">
                <a16:creationId xmlns:a16="http://schemas.microsoft.com/office/drawing/2014/main" id="{1FAAFE25-4677-62D1-3276-E6A2D120F3AE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EAE379F4-6167-8C48-BFA6-CE5A068CE113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F73921FB-BB63-2ACC-B2AC-2EF0FCF927D9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3FD7CF62-9E94-F823-5C96-99FAFC41EB88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7AC054E-6424-388B-ABEC-EA84784B5019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ECE65B09-8274-7B4C-CAEA-74EFCAB4B484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CB20770-0E1A-4E04-DC0D-FDF21BD46FD9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6857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4E221-90D5-2322-0E30-3993AECEE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Simulation Loop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3D9FD2-F339-386F-23D5-2CC4622F5433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B2ADA0-629D-010C-9A8F-AE6C91C76F30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AD9B4A-E33C-9AB8-6ED1-5B8C841BBD41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B14E4D-93BD-CE60-0748-C81E04A410CA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57541-D9C5-1352-D683-7FA5D610D9BB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6FF606-7B04-9164-6B7C-17B2E467BB7F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58D001-A25E-0C80-12BA-8E455E370568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E3F33B-D06D-CC85-5B80-5EF0A1A44F53}"/>
              </a:ext>
            </a:extLst>
          </p:cNvPr>
          <p:cNvSpPr/>
          <p:nvPr/>
        </p:nvSpPr>
        <p:spPr>
          <a:xfrm>
            <a:off x="692703" y="2590730"/>
            <a:ext cx="2783840" cy="965200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ptos Light" panose="020B0004020202020204" pitchFamily="34" charset="0"/>
              </a:rPr>
              <a:t>Input parameters and initial </a:t>
            </a:r>
            <a:r>
              <a:rPr lang="en-SG">
                <a:solidFill>
                  <a:schemeClr val="tx1"/>
                </a:solidFill>
                <a:latin typeface="Aptos Light" panose="020B0004020202020204" pitchFamily="34" charset="0"/>
              </a:rPr>
              <a:t>values</a:t>
            </a:r>
            <a:r>
              <a:rPr lang="en-SG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0FE86-EEBB-B29A-35F4-57B9FA860943}"/>
              </a:ext>
            </a:extLst>
          </p:cNvPr>
          <p:cNvSpPr txBox="1"/>
          <p:nvPr/>
        </p:nvSpPr>
        <p:spPr>
          <a:xfrm>
            <a:off x="1277158" y="2252176"/>
            <a:ext cx="1614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Aptos" panose="020B0004020202020204" pitchFamily="34" charset="0"/>
              </a:rPr>
              <a:t>INITIALISATION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6805C4-1E34-3278-BAEC-4C68242275A3}"/>
              </a:ext>
            </a:extLst>
          </p:cNvPr>
          <p:cNvSpPr/>
          <p:nvPr/>
        </p:nvSpPr>
        <p:spPr>
          <a:xfrm>
            <a:off x="692703" y="3846442"/>
            <a:ext cx="2783840" cy="965200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ptos Light" panose="020B0004020202020204" pitchFamily="34" charset="0"/>
              </a:rPr>
              <a:t>Define the number of simulation and time step for each step</a:t>
            </a:r>
            <a:endParaRPr lang="en-SG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E569D4-AE69-7FA5-85BB-2E6EDD7F22DA}"/>
              </a:ext>
            </a:extLst>
          </p:cNvPr>
          <p:cNvSpPr/>
          <p:nvPr/>
        </p:nvSpPr>
        <p:spPr>
          <a:xfrm>
            <a:off x="4358883" y="3143990"/>
            <a:ext cx="3133847" cy="1060615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ptos Light" panose="020B0004020202020204" pitchFamily="34" charset="0"/>
              </a:rPr>
              <a:t>Iterate over each time step and compute all values through Vectorized </a:t>
            </a:r>
            <a:r>
              <a:rPr lang="en-SG" dirty="0" err="1">
                <a:solidFill>
                  <a:schemeClr val="tx1"/>
                </a:solidFill>
                <a:latin typeface="Consolas" panose="020B0609020204030204" pitchFamily="49" charset="0"/>
              </a:rPr>
              <a:t>numpy</a:t>
            </a:r>
            <a:r>
              <a:rPr lang="en-SG" dirty="0">
                <a:solidFill>
                  <a:schemeClr val="tx1"/>
                </a:solidFill>
                <a:latin typeface="Aptos Light" panose="020B0004020202020204" pitchFamily="34" charset="0"/>
              </a:rPr>
              <a:t> operations</a:t>
            </a:r>
            <a:endParaRPr lang="en-SG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0047483-D211-3DE9-DC1A-E06BF37695C2}"/>
              </a:ext>
            </a:extLst>
          </p:cNvPr>
          <p:cNvCxnSpPr/>
          <p:nvPr/>
        </p:nvCxnSpPr>
        <p:spPr>
          <a:xfrm>
            <a:off x="3634154" y="3690319"/>
            <a:ext cx="609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63325F4-CE99-E0AB-A5FA-D8258734E28A}"/>
              </a:ext>
            </a:extLst>
          </p:cNvPr>
          <p:cNvSpPr txBox="1"/>
          <p:nvPr/>
        </p:nvSpPr>
        <p:spPr>
          <a:xfrm>
            <a:off x="4584733" y="2798268"/>
            <a:ext cx="2803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Aptos" panose="020B0004020202020204" pitchFamily="34" charset="0"/>
              </a:rPr>
              <a:t>ITERATION OVER EACH STEP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465B78-C4E1-5DC4-B57F-330A7BF1C29B}"/>
              </a:ext>
            </a:extLst>
          </p:cNvPr>
          <p:cNvSpPr/>
          <p:nvPr/>
        </p:nvSpPr>
        <p:spPr>
          <a:xfrm>
            <a:off x="8324807" y="3136823"/>
            <a:ext cx="2835561" cy="106778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>
                <a:solidFill>
                  <a:schemeClr val="tx1"/>
                </a:solidFill>
                <a:latin typeface="Aptos Light" panose="020B0004020202020204" pitchFamily="34" charset="0"/>
              </a:rPr>
              <a:t>Returns: displacements and velocities for each step</a:t>
            </a:r>
            <a:endParaRPr lang="en-SG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A006FE-103B-E61A-9F37-5D05833BB823}"/>
              </a:ext>
            </a:extLst>
          </p:cNvPr>
          <p:cNvSpPr txBox="1"/>
          <p:nvPr/>
        </p:nvSpPr>
        <p:spPr>
          <a:xfrm>
            <a:off x="8604230" y="2791101"/>
            <a:ext cx="2276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Aptos" panose="020B0004020202020204" pitchFamily="34" charset="0"/>
              </a:rPr>
              <a:t>RETURNS THE RESULTS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E8AC831-517A-6391-2513-2C8ECF4E5EFE}"/>
              </a:ext>
            </a:extLst>
          </p:cNvPr>
          <p:cNvCxnSpPr/>
          <p:nvPr/>
        </p:nvCxnSpPr>
        <p:spPr>
          <a:xfrm>
            <a:off x="7621932" y="3670714"/>
            <a:ext cx="609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15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3A3F4-0C43-5903-FA2D-B0C466734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Selection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96510-945F-CE0E-2847-E1CD47E758DE}"/>
              </a:ext>
            </a:extLst>
          </p:cNvPr>
          <p:cNvSpPr txBox="1"/>
          <p:nvPr/>
        </p:nvSpPr>
        <p:spPr>
          <a:xfrm>
            <a:off x="3139440" y="2376210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Aptos" panose="020B0004020202020204" pitchFamily="34" charset="0"/>
              </a:rPr>
              <a:t>Subset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C5C07-683E-B684-2C70-57841AB0C893}"/>
              </a:ext>
            </a:extLst>
          </p:cNvPr>
          <p:cNvSpPr txBox="1"/>
          <p:nvPr/>
        </p:nvSpPr>
        <p:spPr>
          <a:xfrm>
            <a:off x="7112000" y="3942080"/>
            <a:ext cx="359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ptos" panose="020B0004020202020204" pitchFamily="34" charset="0"/>
              </a:rPr>
              <a:t>All displacement and velocity data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B09EE-807E-0DA9-C0BC-50B6036EB87E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B95B6B-2358-2D61-29BB-F828B70872FB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3099C-1595-1661-BDE1-5EE9E375B77D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E7FE9-24A3-538F-4505-3D7ACD7D8C44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0E04AE-BB52-207A-96E3-7667504C2ED7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06CDF7-4343-17EC-4728-7964A563B23D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5BF20A-1677-6942-1378-18DF1D7380A8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55325A-0849-D82A-B72A-799336247C15}"/>
              </a:ext>
            </a:extLst>
          </p:cNvPr>
          <p:cNvSpPr txBox="1"/>
          <p:nvPr/>
        </p:nvSpPr>
        <p:spPr>
          <a:xfrm>
            <a:off x="7317188" y="2527909"/>
            <a:ext cx="1227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Aptos" panose="020B0004020202020204" pitchFamily="34" charset="0"/>
              </a:rPr>
              <a:t>Complete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5F653C5-ADE1-E97E-BA2A-457AD8C9E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67" y="1809592"/>
            <a:ext cx="5774956" cy="28730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5999D3A-6E92-6909-3191-458581BA8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79" y="1809592"/>
            <a:ext cx="5774956" cy="2873055"/>
          </a:xfrm>
          <a:prstGeom prst="rect">
            <a:avLst/>
          </a:prstGeom>
        </p:spPr>
      </p:pic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F8C6070-2E30-B4A0-5793-F118D47956BA}"/>
              </a:ext>
            </a:extLst>
          </p:cNvPr>
          <p:cNvSpPr txBox="1">
            <a:spLocks/>
          </p:cNvSpPr>
          <p:nvPr/>
        </p:nvSpPr>
        <p:spPr>
          <a:xfrm>
            <a:off x="1838008" y="4858680"/>
            <a:ext cx="2773192" cy="528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Sliced by step of 500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A120055-F854-1A23-F57F-C5F624F7A4C1}"/>
              </a:ext>
            </a:extLst>
          </p:cNvPr>
          <p:cNvSpPr txBox="1">
            <a:spLocks/>
          </p:cNvSpPr>
          <p:nvPr/>
        </p:nvSpPr>
        <p:spPr>
          <a:xfrm>
            <a:off x="7765688" y="4864711"/>
            <a:ext cx="2773192" cy="528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Complete Dataset</a:t>
            </a:r>
          </a:p>
        </p:txBody>
      </p:sp>
    </p:spTree>
    <p:extLst>
      <p:ext uri="{BB962C8B-B14F-4D97-AF65-F5344CB8AC3E}">
        <p14:creationId xmlns:p14="http://schemas.microsoft.com/office/powerpoint/2010/main" val="179849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663067-A129-AC07-434D-55A49DAB9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>
                <a:latin typeface="Aptos Black" panose="020B0004020202020204" pitchFamily="34" charset="0"/>
              </a:rPr>
              <a:t>Analysing the Fixed BC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3F89F-1EAA-891A-795C-FC99AA384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b="1">
                <a:solidFill>
                  <a:schemeClr val="tx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So, what do we observe?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239F0B8-A18F-EBB3-E87E-63BB473290B0}"/>
              </a:ext>
            </a:extLst>
          </p:cNvPr>
          <p:cNvSpPr txBox="1">
            <a:spLocks/>
          </p:cNvSpPr>
          <p:nvPr/>
        </p:nvSpPr>
        <p:spPr>
          <a:xfrm>
            <a:off x="817655" y="2934633"/>
            <a:ext cx="1534833" cy="4029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b="1">
                <a:latin typeface="Aptos Narrow" panose="020B0004020202020204" pitchFamily="34" charset="0"/>
              </a:rPr>
              <a:t>Section 5</a:t>
            </a:r>
            <a:endParaRPr lang="en-SG" b="1">
              <a:solidFill>
                <a:srgbClr val="FF0000"/>
              </a:solidFill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37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8D786-2EB6-16EE-F26D-EFA330CE5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our Simulation working correctly…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2BCC8E6-A077-72CB-D2BB-27BCA328E4C8}"/>
              </a:ext>
            </a:extLst>
          </p:cNvPr>
          <p:cNvSpPr txBox="1">
            <a:spLocks/>
          </p:cNvSpPr>
          <p:nvPr/>
        </p:nvSpPr>
        <p:spPr>
          <a:xfrm>
            <a:off x="2873990" y="1509616"/>
            <a:ext cx="6444019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The </a:t>
            </a:r>
            <a:r>
              <a:rPr lang="en-US" sz="2000" b="1"/>
              <a:t>Total Energy</a:t>
            </a:r>
            <a:r>
              <a:rPr lang="en-US" sz="2000"/>
              <a:t> is </a:t>
            </a:r>
            <a:r>
              <a:rPr lang="en-US" sz="2000" b="1">
                <a:solidFill>
                  <a:srgbClr val="FF0000"/>
                </a:solidFill>
              </a:rPr>
              <a:t>CONSTANT!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E7847F-CB8F-E8E5-D632-18D97F1B8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088" y="2076766"/>
            <a:ext cx="7391019" cy="36770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463E4D-D89C-5A31-7306-69F42AB77395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F3A143-FAC1-4F0E-86BF-FA6301B7DD3B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C52ABD-6606-9BB6-D1D6-5B84D8BDDA0F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E5E767-3E5E-B7F7-ABF8-9504B3AFF944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7F9884-05CD-5AED-A9D6-0306C1CF1510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B04309-6C68-682E-3C84-F96522123963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89085F-018F-1AF8-78BB-323DBDD7929F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3624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9684-52C7-C699-0500-2E25D063C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/>
              <a:t>It has PASTA in its name.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A84F13-CAE9-7406-82D6-61A8A5674258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FEA034-98D0-752D-9B78-2DDAE4374DAF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83A1E2-5FAF-EBF1-42FA-EF4BAF38A0E9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1D0422-54A5-6DDE-329A-328181E266CA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B765FC-8735-F45B-8CA1-0A514C5B0DFB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C9C4D7-E80F-D45E-70B2-C2BC0215D036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D428C1-F42D-157F-1FF7-F6F2411A3A44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795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8D786-2EB6-16EE-F26D-EFA330CE5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Chaotic </a:t>
            </a:r>
            <a:r>
              <a:rPr lang="en-US" err="1"/>
              <a:t>behaviour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C865EA-73AC-18FF-D070-C0A57A1274C6}"/>
              </a:ext>
            </a:extLst>
          </p:cNvPr>
          <p:cNvSpPr txBox="1">
            <a:spLocks/>
          </p:cNvSpPr>
          <p:nvPr/>
        </p:nvSpPr>
        <p:spPr>
          <a:xfrm>
            <a:off x="3411181" y="1621659"/>
            <a:ext cx="5369638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A greater non-linearity will result in greater chaos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2A6BCB3-E45F-1D78-C331-C9837D274E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73130" y="5381575"/>
                <a:ext cx="1217380" cy="3621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=0.0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2A6BCB3-E45F-1D78-C331-C9837D274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130" y="5381575"/>
                <a:ext cx="1217380" cy="3621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36EAAC1-9239-0ABE-205A-B781F2A551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87310" y="5381575"/>
                <a:ext cx="1217380" cy="3621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36EAAC1-9239-0ABE-205A-B781F2A551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310" y="5381575"/>
                <a:ext cx="1217380" cy="3621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F954FF3-A11F-EBCF-B5DC-6A46649318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01490" y="5381575"/>
                <a:ext cx="1217380" cy="3621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F954FF3-A11F-EBCF-B5DC-6A4664931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1490" y="5381575"/>
                <a:ext cx="1217380" cy="3621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displacements_1D_fixed_flat">
            <a:hlinkClick r:id="" action="ppaction://media"/>
            <a:extLst>
              <a:ext uri="{FF2B5EF4-FFF2-40B4-BE49-F238E27FC236}">
                <a16:creationId xmlns:a16="http://schemas.microsoft.com/office/drawing/2014/main" id="{18B42E2F-D774-6DD1-385A-38A22FAB6C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5896" y="2389493"/>
            <a:ext cx="3831849" cy="28738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displacements_1D_fixed_flat">
            <a:hlinkClick r:id="" action="ppaction://media"/>
            <a:extLst>
              <a:ext uri="{FF2B5EF4-FFF2-40B4-BE49-F238E27FC236}">
                <a16:creationId xmlns:a16="http://schemas.microsoft.com/office/drawing/2014/main" id="{923F016E-78EC-9E5D-8D19-417A6D2D8C9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80075" y="2389492"/>
            <a:ext cx="3831849" cy="28738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displacements_1D_fixed_flat">
            <a:hlinkClick r:id="" action="ppaction://media"/>
            <a:extLst>
              <a:ext uri="{FF2B5EF4-FFF2-40B4-BE49-F238E27FC236}">
                <a16:creationId xmlns:a16="http://schemas.microsoft.com/office/drawing/2014/main" id="{3A63BA2A-BB78-5205-BB37-5259EBC51AB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94255" y="2389493"/>
            <a:ext cx="3831849" cy="28738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A37FDA-C558-EC4C-B0AC-432A76DEBF44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D10DE6-0280-2795-53DC-71DC15DDFA0E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B95D9A-587E-CFC1-38FA-32786362E2E7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14A831-CCAF-5296-C0C0-6341CB461CEE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6945B5-6E17-206E-CFFC-64639F1103EA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DF9FC4-F8AF-3BB3-0047-8427B4213DB3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9B1EA2-A116-9B9F-4758-86EEFED1D0F0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727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8D786-2EB6-16EE-F26D-EFA330CE5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/>
              <a:t>Ergodic Hypothesis does not hold.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E77F91-3635-6348-7BA6-AE7887D19BB7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671A23-C531-BADD-7155-4510B415C009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8264A5-54A3-CD42-5209-C04365E028D1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E27094-8ACB-EAAC-2D54-685E87A77B06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AC809B-A5A5-DF61-4C06-CB6B4577B8BD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15906E-36D6-BFDA-9031-AFA0D116C043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C09BB1-A516-0473-DF0C-FAB47584A3CD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6206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8D786-2EB6-16EE-F26D-EFA330CE5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of Modes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1EE3BE-E5F4-BACC-116D-01A66CB56DC7}"/>
              </a:ext>
            </a:extLst>
          </p:cNvPr>
          <p:cNvSpPr txBox="1">
            <a:spLocks/>
          </p:cNvSpPr>
          <p:nvPr/>
        </p:nvSpPr>
        <p:spPr>
          <a:xfrm>
            <a:off x="2537714" y="1439251"/>
            <a:ext cx="7116572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The energy is NOT distributed evenly in each mode overtime!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94593-D43B-78B8-EAD8-BE7E59AE0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530" y="1801394"/>
            <a:ext cx="8440414" cy="42033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280F2D-35C4-0FA2-53C9-94142D4EF6AD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E40BC7-F8A6-68E1-C712-9CC007C813BD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CF4423-07CF-BE21-6560-025430C32D9C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FA05AF-2385-DAF6-5E93-B5F93C78425C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BF2937-3F98-54E2-2F9D-55942BEF03EC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8A25D2-245D-6D95-47FC-E013CF91BE6F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A13E8F-93FB-4F5C-6398-4AB259619AE9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215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663067-A129-AC07-434D-55A49DAB9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>
                <a:latin typeface="Aptos Black" panose="020B0004020202020204" pitchFamily="34" charset="0"/>
              </a:rPr>
              <a:t>Analysing the Periodic BC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3F89F-1EAA-891A-795C-FC99AA384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b="1">
                <a:solidFill>
                  <a:schemeClr val="tx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Our Extension(s)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239F0B8-A18F-EBB3-E87E-63BB473290B0}"/>
              </a:ext>
            </a:extLst>
          </p:cNvPr>
          <p:cNvSpPr txBox="1">
            <a:spLocks/>
          </p:cNvSpPr>
          <p:nvPr/>
        </p:nvSpPr>
        <p:spPr>
          <a:xfrm>
            <a:off x="817655" y="2934633"/>
            <a:ext cx="1534833" cy="4029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b="1">
                <a:latin typeface="Aptos Narrow" panose="020B0004020202020204" pitchFamily="34" charset="0"/>
              </a:rPr>
              <a:t>Section 6</a:t>
            </a:r>
            <a:endParaRPr lang="en-SG" b="1">
              <a:solidFill>
                <a:srgbClr val="FF0000"/>
              </a:solidFill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7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8D786-2EB6-16EE-F26D-EFA330CE5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our simulation working correctly?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2BCC8E6-A077-72CB-D2BB-27BCA328E4C8}"/>
              </a:ext>
            </a:extLst>
          </p:cNvPr>
          <p:cNvSpPr txBox="1">
            <a:spLocks/>
          </p:cNvSpPr>
          <p:nvPr/>
        </p:nvSpPr>
        <p:spPr>
          <a:xfrm>
            <a:off x="1965315" y="1491105"/>
            <a:ext cx="8261370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/>
              <a:t>Total Energy</a:t>
            </a:r>
            <a:r>
              <a:rPr lang="en-US" sz="2000"/>
              <a:t> is </a:t>
            </a:r>
            <a:r>
              <a:rPr lang="en-US" sz="2000" b="1">
                <a:solidFill>
                  <a:srgbClr val="FF0000"/>
                </a:solidFill>
              </a:rPr>
              <a:t>CONSTANT! </a:t>
            </a:r>
            <a:r>
              <a:rPr lang="en-US" sz="2000" b="1"/>
              <a:t>(Again)</a:t>
            </a:r>
            <a:r>
              <a:rPr lang="en-US" sz="2000" b="1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5EB18E-6964-50FF-462C-19E015D10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089" y="2076768"/>
            <a:ext cx="7391019" cy="36770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1E5CB-EA11-BE67-8F48-96647EB52D47}"/>
              </a:ext>
            </a:extLst>
          </p:cNvPr>
          <p:cNvSpPr txBox="1">
            <a:spLocks/>
          </p:cNvSpPr>
          <p:nvPr/>
        </p:nvSpPr>
        <p:spPr>
          <a:xfrm>
            <a:off x="2873990" y="5796266"/>
            <a:ext cx="6444019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/>
              <a:t>[which is </a:t>
            </a:r>
            <a:r>
              <a:rPr lang="en-US" sz="1200" b="1"/>
              <a:t>unexpected</a:t>
            </a:r>
            <a:r>
              <a:rPr lang="en-US" sz="1200"/>
              <a:t> since this was our idea!]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068D61-308E-2A40-47B9-9851EDF3B7CF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8EEEBD-930C-9FA6-33A2-206B7BD7F84E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963599-ADD4-09E8-5BFF-62B1E9881B0C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132B12-CC55-9927-020E-9EADBAD25481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E067BA-E93C-7AA2-FAA2-9C2593D0566E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BB4214-58C8-BADD-F085-839699C914F8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8A6BC7-D8F5-4F58-BE38-8B666D6CB4BD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429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8D786-2EB6-16EE-F26D-EFA330CE5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Physically,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C865EA-73AC-18FF-D070-C0A57A1274C6}"/>
              </a:ext>
            </a:extLst>
          </p:cNvPr>
          <p:cNvSpPr txBox="1">
            <a:spLocks/>
          </p:cNvSpPr>
          <p:nvPr/>
        </p:nvSpPr>
        <p:spPr>
          <a:xfrm>
            <a:off x="3411181" y="1387979"/>
            <a:ext cx="5369638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This is how we interpret a periodic setup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5E43B9E-81D9-2B80-A47F-BD39BA5D90D7}"/>
              </a:ext>
            </a:extLst>
          </p:cNvPr>
          <p:cNvSpPr txBox="1">
            <a:spLocks/>
          </p:cNvSpPr>
          <p:nvPr/>
        </p:nvSpPr>
        <p:spPr>
          <a:xfrm>
            <a:off x="3411181" y="5749814"/>
            <a:ext cx="5369638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but it is slightly hard to </a:t>
            </a:r>
            <a:r>
              <a:rPr lang="en-US" sz="2000" i="1"/>
              <a:t>‘science visually’</a:t>
            </a:r>
          </a:p>
        </p:txBody>
      </p:sp>
      <p:pic>
        <p:nvPicPr>
          <p:cNvPr id="3" name="displacements_1D_periodic_circle">
            <a:hlinkClick r:id="" action="ppaction://media"/>
            <a:extLst>
              <a:ext uri="{FF2B5EF4-FFF2-40B4-BE49-F238E27FC236}">
                <a16:creationId xmlns:a16="http://schemas.microsoft.com/office/drawing/2014/main" id="{175D9BE6-EB76-7623-4887-BA736F9B48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721" t="5556" r="11316" b="11512"/>
          <a:stretch/>
        </p:blipFill>
        <p:spPr>
          <a:xfrm>
            <a:off x="4035845" y="1864627"/>
            <a:ext cx="4120309" cy="3885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EC62F6-27B5-7C5C-54CE-E7396F1AB590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0B5B24-F371-BEF3-BB09-81B2AF90A635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6B3622-BC74-5832-151A-D94ADF339842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137542-9B2D-B3E0-E08F-17B104EABE45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C48E5E-86B1-10CF-34A3-B2239EBF700E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D7E617-64D1-E0E1-41D4-3D33BED3F45A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C3F618-2EFF-0C06-3FD9-CD695E447F09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7014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isplacements_1D_periodic_flat">
            <a:hlinkClick r:id="" action="ppaction://media"/>
            <a:extLst>
              <a:ext uri="{FF2B5EF4-FFF2-40B4-BE49-F238E27FC236}">
                <a16:creationId xmlns:a16="http://schemas.microsoft.com/office/drawing/2014/main" id="{12EF6A17-6897-AF27-EB9C-901AABE61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4254" y="2389492"/>
            <a:ext cx="3831850" cy="28738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displacements_1D_periodic_flat">
            <a:hlinkClick r:id="" action="ppaction://media"/>
            <a:extLst>
              <a:ext uri="{FF2B5EF4-FFF2-40B4-BE49-F238E27FC236}">
                <a16:creationId xmlns:a16="http://schemas.microsoft.com/office/drawing/2014/main" id="{73D1E3A9-AC9F-ED36-F067-6CC5F429AD1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80075" y="2389492"/>
            <a:ext cx="3831849" cy="28738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displacements_1D_periodic_flat">
            <a:hlinkClick r:id="" action="ppaction://media"/>
            <a:extLst>
              <a:ext uri="{FF2B5EF4-FFF2-40B4-BE49-F238E27FC236}">
                <a16:creationId xmlns:a16="http://schemas.microsoft.com/office/drawing/2014/main" id="{E01AA11D-6896-1FA3-BE3E-46AE060B1FA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5896" y="2389492"/>
            <a:ext cx="3831849" cy="28738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A8D786-2EB6-16EE-F26D-EFA330CE5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Chaotic </a:t>
            </a:r>
            <a:r>
              <a:rPr lang="en-US" err="1"/>
              <a:t>behaviour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C865EA-73AC-18FF-D070-C0A57A1274C6}"/>
              </a:ext>
            </a:extLst>
          </p:cNvPr>
          <p:cNvSpPr txBox="1">
            <a:spLocks/>
          </p:cNvSpPr>
          <p:nvPr/>
        </p:nvSpPr>
        <p:spPr>
          <a:xfrm>
            <a:off x="3411181" y="1621659"/>
            <a:ext cx="5369638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A greater non-linearity will result in greater chaos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2A6BCB3-E45F-1D78-C331-C9837D274E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73130" y="5381575"/>
                <a:ext cx="1217380" cy="3621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=0.0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2A6BCB3-E45F-1D78-C331-C9837D274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130" y="5381575"/>
                <a:ext cx="1217380" cy="3621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36EAAC1-9239-0ABE-205A-B781F2A551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87310" y="5381575"/>
                <a:ext cx="1217380" cy="3621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36EAAC1-9239-0ABE-205A-B781F2A551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310" y="5381575"/>
                <a:ext cx="1217380" cy="3621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F954FF3-A11F-EBCF-B5DC-6A46649318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01490" y="5381575"/>
                <a:ext cx="1217380" cy="3621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ptos Light" panose="020B00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F954FF3-A11F-EBCF-B5DC-6A4664931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1490" y="5381575"/>
                <a:ext cx="1217380" cy="3621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E6D4C497-45F2-6DBE-F2BA-FF1E53EAF8E8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DE4E25-5341-D3E0-9990-3BEC7022D189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853AE0-D43D-E317-99AD-443EBCA7B035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D51172-ED32-DDF2-66E2-4B3257AC42C5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6DDF9F-A1A6-954B-4DE6-9BBCAFA87871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D95B95-12EB-7795-FC8F-D066ED6C42C8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00E93A-A09C-AC03-8840-0F47516145AB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6241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8D786-2EB6-16EE-F26D-EFA330CE5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of Modes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1EE3BE-E5F4-BACC-116D-01A66CB56DC7}"/>
              </a:ext>
            </a:extLst>
          </p:cNvPr>
          <p:cNvSpPr txBox="1">
            <a:spLocks/>
          </p:cNvSpPr>
          <p:nvPr/>
        </p:nvSpPr>
        <p:spPr>
          <a:xfrm>
            <a:off x="2967372" y="1439251"/>
            <a:ext cx="6257255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The energy is NOT distributed evenly in each mode!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F42446-9888-D5A4-B3AD-910211236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152" y="1952441"/>
            <a:ext cx="7869239" cy="39188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885677-FC89-D5DB-0448-2B94E7FE0415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0E1741-2011-2B7B-E82E-1CCF915816CE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9D37EB-248C-9760-ACD7-F0BB3DA937D1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5A82D7-09DA-909F-BC1D-72DB775DDD5E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F9B3C8-AB6B-1A5A-8254-99A5AA10286B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6AB845-0AAF-D988-1ECE-2DB578FD53D0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4390FA-4D2E-A6C1-2E0C-DA7D27DCFB44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5686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663067-A129-AC07-434D-55A49DAB9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>
                <a:latin typeface="Aptos Black" panose="020B0004020202020204" pitchFamily="34" charset="0"/>
              </a:rPr>
              <a:t>2-Dimensional FPUT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3F89F-1EAA-891A-795C-FC99AA384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b="1">
                <a:solidFill>
                  <a:schemeClr val="tx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Because why stop at 1D?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239F0B8-A18F-EBB3-E87E-63BB473290B0}"/>
              </a:ext>
            </a:extLst>
          </p:cNvPr>
          <p:cNvSpPr txBox="1">
            <a:spLocks/>
          </p:cNvSpPr>
          <p:nvPr/>
        </p:nvSpPr>
        <p:spPr>
          <a:xfrm>
            <a:off x="817655" y="2934633"/>
            <a:ext cx="1534833" cy="4029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b="1">
                <a:latin typeface="Aptos Narrow" panose="020B0004020202020204" pitchFamily="34" charset="0"/>
              </a:rPr>
              <a:t>Section 7</a:t>
            </a:r>
            <a:endParaRPr lang="en-SG" b="1">
              <a:solidFill>
                <a:srgbClr val="FF0000"/>
              </a:solidFill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4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0CF2111-5DF9-A7BF-D0AE-F38B3CC9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Extension: 1D to 2D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31E1CF-E6FA-02CA-C24F-62E1A5D92EB3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FCEF3F-F494-321E-E397-88FB1EEC1FB8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BCE117-3207-CE96-70F2-701CEF42FB6D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76B248-6B76-13AD-C86C-9BCC301E3103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3ABE5B-0E17-8B6F-F7B7-6FAFF972403D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2CB659-60C4-0682-6464-05982752B015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DD87BC-EB6A-56B4-F2B8-5F016E201EE7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D3FC6D-7235-884A-26FB-64EFE63C3B1A}"/>
              </a:ext>
            </a:extLst>
          </p:cNvPr>
          <p:cNvGrpSpPr>
            <a:grpSpLocks noChangeAspect="1"/>
          </p:cNvGrpSpPr>
          <p:nvPr/>
        </p:nvGrpSpPr>
        <p:grpSpPr>
          <a:xfrm>
            <a:off x="931866" y="2510149"/>
            <a:ext cx="4477426" cy="173376"/>
            <a:chOff x="1450760" y="3429000"/>
            <a:chExt cx="9445717" cy="36576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796287B-E0E9-9215-4D45-89106ADD3025}"/>
                </a:ext>
              </a:extLst>
            </p:cNvPr>
            <p:cNvSpPr/>
            <p:nvPr/>
          </p:nvSpPr>
          <p:spPr>
            <a:xfrm>
              <a:off x="1450760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D7FFEB3-E557-C403-DCC6-14539A9A0EC6}"/>
                </a:ext>
              </a:extLst>
            </p:cNvPr>
            <p:cNvSpPr/>
            <p:nvPr/>
          </p:nvSpPr>
          <p:spPr>
            <a:xfrm>
              <a:off x="3993146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DA6425F-1C3F-182D-56C6-2EFE33AFA440}"/>
                </a:ext>
              </a:extLst>
            </p:cNvPr>
            <p:cNvSpPr/>
            <p:nvPr/>
          </p:nvSpPr>
          <p:spPr>
            <a:xfrm>
              <a:off x="1813958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F18F1EB-733B-B37E-4EDB-D2FDBA3D640A}"/>
                </a:ext>
              </a:extLst>
            </p:cNvPr>
            <p:cNvSpPr/>
            <p:nvPr/>
          </p:nvSpPr>
          <p:spPr>
            <a:xfrm>
              <a:off x="2177156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59E46CC-6D2C-32DA-BC03-345F19B949C8}"/>
                </a:ext>
              </a:extLst>
            </p:cNvPr>
            <p:cNvSpPr/>
            <p:nvPr/>
          </p:nvSpPr>
          <p:spPr>
            <a:xfrm>
              <a:off x="2540354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CB179EB-F8AF-7E4B-A379-DFA26F0B1F16}"/>
                </a:ext>
              </a:extLst>
            </p:cNvPr>
            <p:cNvSpPr/>
            <p:nvPr/>
          </p:nvSpPr>
          <p:spPr>
            <a:xfrm>
              <a:off x="2903552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DF1A890-5494-D829-F020-0F65027275B7}"/>
                </a:ext>
              </a:extLst>
            </p:cNvPr>
            <p:cNvSpPr/>
            <p:nvPr/>
          </p:nvSpPr>
          <p:spPr>
            <a:xfrm>
              <a:off x="3266750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09AA3ED-C2B7-E8CE-8F92-36BB5ACE0C4F}"/>
                </a:ext>
              </a:extLst>
            </p:cNvPr>
            <p:cNvSpPr/>
            <p:nvPr/>
          </p:nvSpPr>
          <p:spPr>
            <a:xfrm>
              <a:off x="3629948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F242ED0-F00D-0D73-2209-2E330243DCC0}"/>
                </a:ext>
              </a:extLst>
            </p:cNvPr>
            <p:cNvSpPr/>
            <p:nvPr/>
          </p:nvSpPr>
          <p:spPr>
            <a:xfrm>
              <a:off x="4356344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97D95C6-56D9-7AB0-4A10-2ED430697267}"/>
                </a:ext>
              </a:extLst>
            </p:cNvPr>
            <p:cNvSpPr/>
            <p:nvPr/>
          </p:nvSpPr>
          <p:spPr>
            <a:xfrm>
              <a:off x="4719542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B720841-C8C5-6B18-6E93-50C7C1B431FB}"/>
                </a:ext>
              </a:extLst>
            </p:cNvPr>
            <p:cNvSpPr/>
            <p:nvPr/>
          </p:nvSpPr>
          <p:spPr>
            <a:xfrm>
              <a:off x="5082740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A7ED895-CFD3-6B3C-7725-70E569A9D389}"/>
                </a:ext>
              </a:extLst>
            </p:cNvPr>
            <p:cNvSpPr/>
            <p:nvPr/>
          </p:nvSpPr>
          <p:spPr>
            <a:xfrm>
              <a:off x="5445938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D929C82-22CE-DE75-E461-DF26BA008B1B}"/>
                </a:ext>
              </a:extLst>
            </p:cNvPr>
            <p:cNvSpPr/>
            <p:nvPr/>
          </p:nvSpPr>
          <p:spPr>
            <a:xfrm>
              <a:off x="5809136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543232D-37FE-F538-411D-3501B9ADECE7}"/>
                </a:ext>
              </a:extLst>
            </p:cNvPr>
            <p:cNvSpPr/>
            <p:nvPr/>
          </p:nvSpPr>
          <p:spPr>
            <a:xfrm>
              <a:off x="6172334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78E8496-1EF6-642F-D07A-9CD86FA744EE}"/>
                </a:ext>
              </a:extLst>
            </p:cNvPr>
            <p:cNvSpPr/>
            <p:nvPr/>
          </p:nvSpPr>
          <p:spPr>
            <a:xfrm>
              <a:off x="6535532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4F34A5D-4C61-2132-754A-AA90A3D89F12}"/>
                </a:ext>
              </a:extLst>
            </p:cNvPr>
            <p:cNvSpPr/>
            <p:nvPr/>
          </p:nvSpPr>
          <p:spPr>
            <a:xfrm>
              <a:off x="6898730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17719FE-0B49-C378-D779-86DCE74E74F8}"/>
                </a:ext>
              </a:extLst>
            </p:cNvPr>
            <p:cNvSpPr/>
            <p:nvPr/>
          </p:nvSpPr>
          <p:spPr>
            <a:xfrm>
              <a:off x="7261928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EE8A470-8490-0A55-4930-242D93E0307F}"/>
                </a:ext>
              </a:extLst>
            </p:cNvPr>
            <p:cNvSpPr/>
            <p:nvPr/>
          </p:nvSpPr>
          <p:spPr>
            <a:xfrm>
              <a:off x="7625126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94C717F-EF60-2CC3-69D2-00059AF828AE}"/>
                </a:ext>
              </a:extLst>
            </p:cNvPr>
            <p:cNvSpPr/>
            <p:nvPr/>
          </p:nvSpPr>
          <p:spPr>
            <a:xfrm>
              <a:off x="7988324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3C61FA4-E667-36E2-9139-55ADA8237ACC}"/>
                </a:ext>
              </a:extLst>
            </p:cNvPr>
            <p:cNvSpPr/>
            <p:nvPr/>
          </p:nvSpPr>
          <p:spPr>
            <a:xfrm>
              <a:off x="8351522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ADBAE58-5782-DED7-D736-6F2D7E273F01}"/>
                </a:ext>
              </a:extLst>
            </p:cNvPr>
            <p:cNvSpPr/>
            <p:nvPr/>
          </p:nvSpPr>
          <p:spPr>
            <a:xfrm>
              <a:off x="8714720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2F882E0-E415-49CF-60E6-958D3C2D2095}"/>
                </a:ext>
              </a:extLst>
            </p:cNvPr>
            <p:cNvSpPr/>
            <p:nvPr/>
          </p:nvSpPr>
          <p:spPr>
            <a:xfrm>
              <a:off x="9077918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1070184-5F45-D541-576C-0FFE8DFB3AFF}"/>
                </a:ext>
              </a:extLst>
            </p:cNvPr>
            <p:cNvSpPr/>
            <p:nvPr/>
          </p:nvSpPr>
          <p:spPr>
            <a:xfrm>
              <a:off x="9441116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192730F-61B3-E863-CBF3-0F2EBE40D094}"/>
                </a:ext>
              </a:extLst>
            </p:cNvPr>
            <p:cNvSpPr/>
            <p:nvPr/>
          </p:nvSpPr>
          <p:spPr>
            <a:xfrm>
              <a:off x="9804314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98EE04D-8F83-F508-7957-E44400F9DF5E}"/>
                </a:ext>
              </a:extLst>
            </p:cNvPr>
            <p:cNvSpPr/>
            <p:nvPr/>
          </p:nvSpPr>
          <p:spPr>
            <a:xfrm>
              <a:off x="10167512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CDFCCBA-7F1D-4330-7832-3F57251E1F80}"/>
                </a:ext>
              </a:extLst>
            </p:cNvPr>
            <p:cNvSpPr/>
            <p:nvPr/>
          </p:nvSpPr>
          <p:spPr>
            <a:xfrm>
              <a:off x="10530717" y="34290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166CA9E5-B074-F9D0-0A60-E82B206491D3}"/>
              </a:ext>
            </a:extLst>
          </p:cNvPr>
          <p:cNvGrpSpPr/>
          <p:nvPr/>
        </p:nvGrpSpPr>
        <p:grpSpPr>
          <a:xfrm>
            <a:off x="1997996" y="3714627"/>
            <a:ext cx="2236797" cy="2264168"/>
            <a:chOff x="7434955" y="3120738"/>
            <a:chExt cx="2236797" cy="2264168"/>
          </a:xfrm>
        </p:grpSpPr>
        <p:sp>
          <p:nvSpPr>
            <p:cNvPr id="319" name="!!A">
              <a:extLst>
                <a:ext uri="{FF2B5EF4-FFF2-40B4-BE49-F238E27FC236}">
                  <a16:creationId xmlns:a16="http://schemas.microsoft.com/office/drawing/2014/main" id="{12E06C4C-8054-E7AF-DF6C-C8929C3E9862}"/>
                </a:ext>
              </a:extLst>
            </p:cNvPr>
            <p:cNvSpPr/>
            <p:nvPr/>
          </p:nvSpPr>
          <p:spPr>
            <a:xfrm>
              <a:off x="8273654" y="3134897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A6AED95E-77B9-ECC1-429E-49F84CFEB95B}"/>
                </a:ext>
              </a:extLst>
            </p:cNvPr>
            <p:cNvSpPr/>
            <p:nvPr/>
          </p:nvSpPr>
          <p:spPr>
            <a:xfrm>
              <a:off x="7434955" y="4134990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!!B">
              <a:extLst>
                <a:ext uri="{FF2B5EF4-FFF2-40B4-BE49-F238E27FC236}">
                  <a16:creationId xmlns:a16="http://schemas.microsoft.com/office/drawing/2014/main" id="{55903A9F-57E1-8848-822D-E41623E123E8}"/>
                </a:ext>
              </a:extLst>
            </p:cNvPr>
            <p:cNvSpPr/>
            <p:nvPr/>
          </p:nvSpPr>
          <p:spPr>
            <a:xfrm>
              <a:off x="8515453" y="3120738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9BB77576-EED3-83F2-4CCB-FC2EA743362A}"/>
                </a:ext>
              </a:extLst>
            </p:cNvPr>
            <p:cNvSpPr/>
            <p:nvPr/>
          </p:nvSpPr>
          <p:spPr>
            <a:xfrm>
              <a:off x="8045135" y="3197191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46FB3CB0-A61C-5236-3FFA-D0DACCF08DF9}"/>
                </a:ext>
              </a:extLst>
            </p:cNvPr>
            <p:cNvSpPr/>
            <p:nvPr/>
          </p:nvSpPr>
          <p:spPr>
            <a:xfrm>
              <a:off x="7843127" y="3320127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A2F470D1-41BF-02F8-364E-7D04954F9EEB}"/>
                </a:ext>
              </a:extLst>
            </p:cNvPr>
            <p:cNvSpPr/>
            <p:nvPr/>
          </p:nvSpPr>
          <p:spPr>
            <a:xfrm>
              <a:off x="7672293" y="3481835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B6C37A08-7635-0ACE-0F06-5CBEE7C8D0EA}"/>
                </a:ext>
              </a:extLst>
            </p:cNvPr>
            <p:cNvSpPr/>
            <p:nvPr/>
          </p:nvSpPr>
          <p:spPr>
            <a:xfrm>
              <a:off x="7555453" y="3675024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C91A6627-0483-F0C5-E4C1-551AB0EDBB34}"/>
                </a:ext>
              </a:extLst>
            </p:cNvPr>
            <p:cNvSpPr/>
            <p:nvPr/>
          </p:nvSpPr>
          <p:spPr>
            <a:xfrm>
              <a:off x="7457634" y="3896300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9AA29488-F5D7-CC1C-49F1-6FC70311A63D}"/>
                </a:ext>
              </a:extLst>
            </p:cNvPr>
            <p:cNvSpPr/>
            <p:nvPr/>
          </p:nvSpPr>
          <p:spPr>
            <a:xfrm>
              <a:off x="7457634" y="4363768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666427AD-BFDB-CF20-092A-028079164F42}"/>
                </a:ext>
              </a:extLst>
            </p:cNvPr>
            <p:cNvSpPr/>
            <p:nvPr/>
          </p:nvSpPr>
          <p:spPr>
            <a:xfrm>
              <a:off x="7533477" y="4601558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5F6415FC-DE59-D962-9C93-7BBF5AC19412}"/>
                </a:ext>
              </a:extLst>
            </p:cNvPr>
            <p:cNvSpPr/>
            <p:nvPr/>
          </p:nvSpPr>
          <p:spPr>
            <a:xfrm>
              <a:off x="7671803" y="4811184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27E489CB-980B-9DCB-6B80-76D4C9DE0C69}"/>
                </a:ext>
              </a:extLst>
            </p:cNvPr>
            <p:cNvSpPr/>
            <p:nvPr/>
          </p:nvSpPr>
          <p:spPr>
            <a:xfrm>
              <a:off x="7865710" y="4975539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FAC6F0E4-5AC4-B6B8-8B37-E404C48D3902}"/>
                </a:ext>
              </a:extLst>
            </p:cNvPr>
            <p:cNvSpPr/>
            <p:nvPr/>
          </p:nvSpPr>
          <p:spPr>
            <a:xfrm>
              <a:off x="8098657" y="5109408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F7462CE5-E389-CC8A-A493-6B45239389F5}"/>
                </a:ext>
              </a:extLst>
            </p:cNvPr>
            <p:cNvSpPr/>
            <p:nvPr/>
          </p:nvSpPr>
          <p:spPr>
            <a:xfrm>
              <a:off x="8351271" y="5151226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73345664-E540-0F9F-05AD-E4661487BAE5}"/>
                </a:ext>
              </a:extLst>
            </p:cNvPr>
            <p:cNvSpPr/>
            <p:nvPr/>
          </p:nvSpPr>
          <p:spPr>
            <a:xfrm>
              <a:off x="8607538" y="5144058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3B729758-EDA0-34DC-D662-464E22C027CC}"/>
                </a:ext>
              </a:extLst>
            </p:cNvPr>
            <p:cNvSpPr/>
            <p:nvPr/>
          </p:nvSpPr>
          <p:spPr>
            <a:xfrm>
              <a:off x="8857068" y="5082836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CDF28411-5F51-FD6C-B8A8-45908CE4B015}"/>
                </a:ext>
              </a:extLst>
            </p:cNvPr>
            <p:cNvSpPr/>
            <p:nvPr/>
          </p:nvSpPr>
          <p:spPr>
            <a:xfrm>
              <a:off x="9077823" y="4930333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B8C86736-C487-17FC-2B99-C8C6CFB9CAEB}"/>
                </a:ext>
              </a:extLst>
            </p:cNvPr>
            <p:cNvSpPr/>
            <p:nvPr/>
          </p:nvSpPr>
          <p:spPr>
            <a:xfrm>
              <a:off x="9229058" y="4733517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A8A46A3D-4C2C-8DCE-07A5-E61BC18CED93}"/>
                </a:ext>
              </a:extLst>
            </p:cNvPr>
            <p:cNvSpPr/>
            <p:nvPr/>
          </p:nvSpPr>
          <p:spPr>
            <a:xfrm>
              <a:off x="9370003" y="4530392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99EB4038-3ECE-34F3-013D-C420490E75E2}"/>
                </a:ext>
              </a:extLst>
            </p:cNvPr>
            <p:cNvSpPr/>
            <p:nvPr/>
          </p:nvSpPr>
          <p:spPr>
            <a:xfrm>
              <a:off x="9420182" y="4283186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5C5C9190-C319-A873-17E8-EA3240A32371}"/>
                </a:ext>
              </a:extLst>
            </p:cNvPr>
            <p:cNvSpPr/>
            <p:nvPr/>
          </p:nvSpPr>
          <p:spPr>
            <a:xfrm>
              <a:off x="9438072" y="4042751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E7019154-0929-B8CF-3160-360E8EBF8991}"/>
                </a:ext>
              </a:extLst>
            </p:cNvPr>
            <p:cNvSpPr/>
            <p:nvPr/>
          </p:nvSpPr>
          <p:spPr>
            <a:xfrm>
              <a:off x="9383088" y="3805675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8DD178B0-F32C-E6E8-BDFF-2EA1335440BD}"/>
                </a:ext>
              </a:extLst>
            </p:cNvPr>
            <p:cNvSpPr/>
            <p:nvPr/>
          </p:nvSpPr>
          <p:spPr>
            <a:xfrm>
              <a:off x="9297246" y="3590320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E2E595A3-EB49-BE8D-CFD8-47DBF7267117}"/>
                </a:ext>
              </a:extLst>
            </p:cNvPr>
            <p:cNvSpPr/>
            <p:nvPr/>
          </p:nvSpPr>
          <p:spPr>
            <a:xfrm>
              <a:off x="9159212" y="3402698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A9B59290-8D72-0372-020A-AA4EA34DF247}"/>
                </a:ext>
              </a:extLst>
            </p:cNvPr>
            <p:cNvSpPr/>
            <p:nvPr/>
          </p:nvSpPr>
          <p:spPr>
            <a:xfrm>
              <a:off x="8964033" y="3282259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!!A">
              <a:extLst>
                <a:ext uri="{FF2B5EF4-FFF2-40B4-BE49-F238E27FC236}">
                  <a16:creationId xmlns:a16="http://schemas.microsoft.com/office/drawing/2014/main" id="{215102B0-9291-EF33-416E-B8B18567B666}"/>
                </a:ext>
              </a:extLst>
            </p:cNvPr>
            <p:cNvSpPr/>
            <p:nvPr/>
          </p:nvSpPr>
          <p:spPr>
            <a:xfrm>
              <a:off x="8749288" y="3165419"/>
              <a:ext cx="233680" cy="23368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7" name="Rectangle 426">
            <a:extLst>
              <a:ext uri="{FF2B5EF4-FFF2-40B4-BE49-F238E27FC236}">
                <a16:creationId xmlns:a16="http://schemas.microsoft.com/office/drawing/2014/main" id="{AD8FA66F-2CBA-3FD8-19AD-B56116DA7B26}"/>
              </a:ext>
            </a:extLst>
          </p:cNvPr>
          <p:cNvSpPr/>
          <p:nvPr/>
        </p:nvSpPr>
        <p:spPr>
          <a:xfrm>
            <a:off x="6836240" y="2006361"/>
            <a:ext cx="4590854" cy="1260057"/>
          </a:xfrm>
          <a:prstGeom prst="rect">
            <a:avLst/>
          </a:prstGeom>
          <a:solidFill>
            <a:srgbClr val="F8CBA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A7BAC54C-53EC-012D-5836-5596CEB57221}"/>
              </a:ext>
            </a:extLst>
          </p:cNvPr>
          <p:cNvSpPr/>
          <p:nvPr/>
        </p:nvSpPr>
        <p:spPr>
          <a:xfrm>
            <a:off x="8169339" y="3735535"/>
            <a:ext cx="2151416" cy="2151416"/>
          </a:xfrm>
          <a:prstGeom prst="ellipse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29" name="Oval 428">
            <a:extLst>
              <a:ext uri="{FF2B5EF4-FFF2-40B4-BE49-F238E27FC236}">
                <a16:creationId xmlns:a16="http://schemas.microsoft.com/office/drawing/2014/main" id="{40421B36-1085-03AD-B11B-9BFD18DFE41E}"/>
              </a:ext>
            </a:extLst>
          </p:cNvPr>
          <p:cNvSpPr/>
          <p:nvPr/>
        </p:nvSpPr>
        <p:spPr>
          <a:xfrm>
            <a:off x="8169339" y="4639682"/>
            <a:ext cx="2151416" cy="400598"/>
          </a:xfrm>
          <a:prstGeom prst="ellipse">
            <a:avLst/>
          </a:prstGeom>
          <a:solidFill>
            <a:srgbClr val="F8CBAD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185CA4C4-257A-FFFF-2C38-739575473018}"/>
              </a:ext>
            </a:extLst>
          </p:cNvPr>
          <p:cNvSpPr/>
          <p:nvPr/>
        </p:nvSpPr>
        <p:spPr>
          <a:xfrm rot="5400000">
            <a:off x="8169339" y="4612716"/>
            <a:ext cx="2151416" cy="400598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432" name="Straight Arrow Connector 431">
            <a:extLst>
              <a:ext uri="{FF2B5EF4-FFF2-40B4-BE49-F238E27FC236}">
                <a16:creationId xmlns:a16="http://schemas.microsoft.com/office/drawing/2014/main" id="{681621A3-63B6-ECC3-DEF0-E9C2D1ECBDAE}"/>
              </a:ext>
            </a:extLst>
          </p:cNvPr>
          <p:cNvCxnSpPr/>
          <p:nvPr/>
        </p:nvCxnSpPr>
        <p:spPr>
          <a:xfrm>
            <a:off x="5683054" y="2596837"/>
            <a:ext cx="8201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Straight Arrow Connector 432">
            <a:extLst>
              <a:ext uri="{FF2B5EF4-FFF2-40B4-BE49-F238E27FC236}">
                <a16:creationId xmlns:a16="http://schemas.microsoft.com/office/drawing/2014/main" id="{0949F152-A141-EAA1-FA4B-36A486BE044D}"/>
              </a:ext>
            </a:extLst>
          </p:cNvPr>
          <p:cNvCxnSpPr>
            <a:cxnSpLocks/>
          </p:cNvCxnSpPr>
          <p:nvPr/>
        </p:nvCxnSpPr>
        <p:spPr>
          <a:xfrm flipV="1">
            <a:off x="4255832" y="4811243"/>
            <a:ext cx="3832366" cy="34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Connector 435">
            <a:extLst>
              <a:ext uri="{FF2B5EF4-FFF2-40B4-BE49-F238E27FC236}">
                <a16:creationId xmlns:a16="http://schemas.microsoft.com/office/drawing/2014/main" id="{E0171EDE-E2F6-ED5F-EA79-E50721266B4A}"/>
              </a:ext>
            </a:extLst>
          </p:cNvPr>
          <p:cNvCxnSpPr/>
          <p:nvPr/>
        </p:nvCxnSpPr>
        <p:spPr>
          <a:xfrm flipV="1">
            <a:off x="6093120" y="1346006"/>
            <a:ext cx="2880" cy="481912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7" name="Content Placeholder 2">
            <a:extLst>
              <a:ext uri="{FF2B5EF4-FFF2-40B4-BE49-F238E27FC236}">
                <a16:creationId xmlns:a16="http://schemas.microsoft.com/office/drawing/2014/main" id="{35ABFBBD-9B7D-A8DE-14C1-B23483EA8261}"/>
              </a:ext>
            </a:extLst>
          </p:cNvPr>
          <p:cNvSpPr txBox="1">
            <a:spLocks/>
          </p:cNvSpPr>
          <p:nvPr/>
        </p:nvSpPr>
        <p:spPr>
          <a:xfrm>
            <a:off x="2034976" y="1375672"/>
            <a:ext cx="1992351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1-Dimensional</a:t>
            </a:r>
          </a:p>
        </p:txBody>
      </p:sp>
      <p:sp>
        <p:nvSpPr>
          <p:cNvPr id="438" name="Content Placeholder 2">
            <a:extLst>
              <a:ext uri="{FF2B5EF4-FFF2-40B4-BE49-F238E27FC236}">
                <a16:creationId xmlns:a16="http://schemas.microsoft.com/office/drawing/2014/main" id="{51432D64-A50D-FDC4-0F60-88961B85E641}"/>
              </a:ext>
            </a:extLst>
          </p:cNvPr>
          <p:cNvSpPr txBox="1">
            <a:spLocks/>
          </p:cNvSpPr>
          <p:nvPr/>
        </p:nvSpPr>
        <p:spPr>
          <a:xfrm>
            <a:off x="8248871" y="1377815"/>
            <a:ext cx="1992351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2-Dimensional</a:t>
            </a:r>
          </a:p>
        </p:txBody>
      </p:sp>
    </p:spTree>
    <p:extLst>
      <p:ext uri="{BB962C8B-B14F-4D97-AF65-F5344CB8AC3E}">
        <p14:creationId xmlns:p14="http://schemas.microsoft.com/office/powerpoint/2010/main" val="23773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animBg="1"/>
      <p:bldP spid="428" grpId="0" animBg="1"/>
      <p:bldP spid="429" grpId="0" animBg="1"/>
      <p:bldP spid="4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663067-A129-AC07-434D-55A49DAB9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>
                <a:latin typeface="Aptos Black" panose="020B0004020202020204" pitchFamily="34" charset="0"/>
              </a:rPr>
              <a:t>Standing Waves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3F89F-1EAA-891A-795C-FC99AA384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b="1" i="1">
                <a:solidFill>
                  <a:schemeClr val="tx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Ut </a:t>
            </a:r>
            <a:r>
              <a:rPr lang="en-SG" b="1" i="1" err="1">
                <a:solidFill>
                  <a:schemeClr val="tx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Tensio</a:t>
            </a:r>
            <a:r>
              <a:rPr lang="en-SG" b="1" i="1">
                <a:solidFill>
                  <a:schemeClr val="tx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 Sic Vis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239F0B8-A18F-EBB3-E87E-63BB473290B0}"/>
              </a:ext>
            </a:extLst>
          </p:cNvPr>
          <p:cNvSpPr txBox="1">
            <a:spLocks/>
          </p:cNvSpPr>
          <p:nvPr/>
        </p:nvSpPr>
        <p:spPr>
          <a:xfrm>
            <a:off x="817655" y="2934633"/>
            <a:ext cx="1534833" cy="4029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b="1">
                <a:latin typeface="Aptos Narrow" panose="020B0004020202020204" pitchFamily="34" charset="0"/>
              </a:rPr>
              <a:t>Section 2</a:t>
            </a:r>
          </a:p>
        </p:txBody>
      </p:sp>
    </p:spTree>
    <p:extLst>
      <p:ext uri="{BB962C8B-B14F-4D97-AF65-F5344CB8AC3E}">
        <p14:creationId xmlns:p14="http://schemas.microsoft.com/office/powerpoint/2010/main" val="187265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8D786-2EB6-16EE-F26D-EFA330CE5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Extension: 2-Dimensional Fixed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15E36E-C481-A5F0-7C50-8A97F291F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098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Instead of </a:t>
            </a:r>
            <a:r>
              <a:rPr lang="en-US" b="1">
                <a:solidFill>
                  <a:srgbClr val="FF0000"/>
                </a:solidFill>
              </a:rPr>
              <a:t>one</a:t>
            </a:r>
            <a:r>
              <a:rPr lang="en-US"/>
              <a:t> degree of freedom, let’s have </a:t>
            </a:r>
            <a:r>
              <a:rPr lang="en-US" b="1">
                <a:solidFill>
                  <a:srgbClr val="0432FF"/>
                </a:solidFill>
              </a:rPr>
              <a:t>two</a:t>
            </a:r>
          </a:p>
        </p:txBody>
      </p:sp>
      <p:pic>
        <p:nvPicPr>
          <p:cNvPr id="6" name="displacements_2D_fixed_fixed_3D_color">
            <a:hlinkClick r:id="" action="ppaction://media"/>
            <a:extLst>
              <a:ext uri="{FF2B5EF4-FFF2-40B4-BE49-F238E27FC236}">
                <a16:creationId xmlns:a16="http://schemas.microsoft.com/office/drawing/2014/main" id="{2469283C-3AE4-20CB-4D5A-7F44D03F3E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8220" y="2281079"/>
            <a:ext cx="5097780" cy="3823335"/>
          </a:xfrm>
          <a:prstGeom prst="rect">
            <a:avLst/>
          </a:prstGeom>
        </p:spPr>
      </p:pic>
      <p:pic>
        <p:nvPicPr>
          <p:cNvPr id="7" name="displacements_2D_fixed_fixed_2D_color">
            <a:hlinkClick r:id="" action="ppaction://media"/>
            <a:extLst>
              <a:ext uri="{FF2B5EF4-FFF2-40B4-BE49-F238E27FC236}">
                <a16:creationId xmlns:a16="http://schemas.microsoft.com/office/drawing/2014/main" id="{402A9D96-6855-EC04-2CAD-BA5EF498F20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56020" y="2507297"/>
            <a:ext cx="4494530" cy="33708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196770-5FDB-0F41-FEB4-1F89F2015F75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0EE1C4-E758-C248-4EC5-44FFE1EAE8E5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361603-5855-5501-61A5-CD8D153DB09D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1E5F25-F13C-5278-05F2-649C1FB807BC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326CE4-5BF6-65BC-EDFE-7058CF732C87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C8F169-9B59-904D-7952-6B4328E0325B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E4DA67-2322-3B6A-FAA8-1EB39396DEBA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343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8D786-2EB6-16EE-F26D-EFA330CE5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Application: 2-Dimensional Fixed</a:t>
            </a:r>
          </a:p>
        </p:txBody>
      </p:sp>
      <p:pic>
        <p:nvPicPr>
          <p:cNvPr id="1026" name="Picture 2" descr="Chladni Plate">
            <a:extLst>
              <a:ext uri="{FF2B5EF4-FFF2-40B4-BE49-F238E27FC236}">
                <a16:creationId xmlns:a16="http://schemas.microsoft.com/office/drawing/2014/main" id="{CDFEB716-04F5-2BAD-97E2-42225CA5B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89"/>
          <a:stretch/>
        </p:blipFill>
        <p:spPr bwMode="auto">
          <a:xfrm>
            <a:off x="7067608" y="1690688"/>
            <a:ext cx="3821372" cy="382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29146-4FEF-F330-30C9-FFC792DB7889}"/>
              </a:ext>
            </a:extLst>
          </p:cNvPr>
          <p:cNvSpPr txBox="1">
            <a:spLocks/>
          </p:cNvSpPr>
          <p:nvPr/>
        </p:nvSpPr>
        <p:spPr>
          <a:xfrm>
            <a:off x="7930524" y="5590699"/>
            <a:ext cx="2095539" cy="36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Chladni Patterns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32AB8F-834C-AB6E-97BF-0FBBF75879EB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759D46-D74D-4590-46D5-552084C580D8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DD2A17-12D7-2279-896B-D890F6811F88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082BE6-9ED5-9994-C3D0-6871978A669A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7F702A-A6B4-B944-5ACD-75AFDA154249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CCA66D-F856-08B4-246F-A98619D25B89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56CBFF-9406-F7F9-EFD9-C959AF0D30FC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  <p:pic>
        <p:nvPicPr>
          <p:cNvPr id="13" name="displacements_2D_fixed_fixed_2D_color">
            <a:hlinkClick r:id="" action="ppaction://media"/>
            <a:extLst>
              <a:ext uri="{FF2B5EF4-FFF2-40B4-BE49-F238E27FC236}">
                <a16:creationId xmlns:a16="http://schemas.microsoft.com/office/drawing/2014/main" id="{9BC319C0-9B87-32D3-4CC6-6EEDB3D58E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3020" y="2143126"/>
            <a:ext cx="4494530" cy="337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4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EB164DF-9317-3444-DFAE-2D4D16F6D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647" y="4430442"/>
            <a:ext cx="1930393" cy="1288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831878-96DE-BB85-DF2D-71B102363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653" y="1929864"/>
            <a:ext cx="6037147" cy="39682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98E5A1-F268-3237-F226-B9AE8E4EA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Extension: 2-Dimensional Periodic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15FA0-1B77-E2FA-F5E2-114A06134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416" y="2135393"/>
            <a:ext cx="3369206" cy="35482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16E28A-A5DA-84EB-9BF5-2AC9F7FF80DA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5C0CFF-8A6E-974C-054C-0118E70C2403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B20B92-8F4A-AA6C-D823-4AEDDFB3D880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8EA1A7-A8DE-3677-FDE4-8DBB57575AEB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90EC15-A20E-FFC7-B9E9-9819DFA4A85C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E138EF-E8E7-6B0C-04FC-790BA184D8C5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92CCA2-385E-7682-A346-2D50E0ED6071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093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8E5A1-F268-3237-F226-B9AE8E4EA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Extension: 2-Dimensional Periodic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D69CD2-F2C9-03B2-7B1A-C4BA2AFCA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816" y="2081605"/>
            <a:ext cx="5013768" cy="3347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515FA0-1B77-E2FA-F5E2-114A06134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416" y="2135393"/>
            <a:ext cx="3369206" cy="35482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16E28A-A5DA-84EB-9BF5-2AC9F7FF80DA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5C0CFF-8A6E-974C-054C-0118E70C2403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B20B92-8F4A-AA6C-D823-4AEDDFB3D880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8EA1A7-A8DE-3677-FDE4-8DBB57575AEB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90EC15-A20E-FFC7-B9E9-9819DFA4A85C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E138EF-E8E7-6B0C-04FC-790BA184D8C5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92CCA2-385E-7682-A346-2D50E0ED6071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7538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8D786-2EB6-16EE-F26D-EFA330CE5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Application: 2-Dimensional Periodic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97ECF-B629-0CD3-E6D5-4AA5F5304CCD}"/>
              </a:ext>
            </a:extLst>
          </p:cNvPr>
          <p:cNvSpPr txBox="1"/>
          <p:nvPr/>
        </p:nvSpPr>
        <p:spPr>
          <a:xfrm>
            <a:off x="2936240" y="3444240"/>
            <a:ext cx="105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&lt;sphere&gt;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AE7746-5AEC-20BB-11CA-563F1B155009}"/>
              </a:ext>
            </a:extLst>
          </p:cNvPr>
          <p:cNvSpPr txBox="1"/>
          <p:nvPr/>
        </p:nvSpPr>
        <p:spPr>
          <a:xfrm>
            <a:off x="7813040" y="3881120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&lt;seismic BOOM&gt;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522804-1037-5D49-7C0D-16358679C3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100" t="10699" r="7484" b="6901"/>
          <a:stretch/>
        </p:blipFill>
        <p:spPr>
          <a:xfrm>
            <a:off x="5974855" y="2013988"/>
            <a:ext cx="956056" cy="3599167"/>
          </a:xfrm>
          <a:prstGeom prst="rect">
            <a:avLst/>
          </a:prstGeom>
        </p:spPr>
      </p:pic>
      <p:pic>
        <p:nvPicPr>
          <p:cNvPr id="6" name="displacements_2D_periodic_flat">
            <a:hlinkClick r:id="" action="ppaction://media"/>
            <a:extLst>
              <a:ext uri="{FF2B5EF4-FFF2-40B4-BE49-F238E27FC236}">
                <a16:creationId xmlns:a16="http://schemas.microsoft.com/office/drawing/2014/main" id="{021E0F9C-23AB-006A-866C-9E66FE7BD2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7299" t="27734" r="34301" b="28800"/>
          <a:stretch/>
        </p:blipFill>
        <p:spPr>
          <a:xfrm>
            <a:off x="1557373" y="2283529"/>
            <a:ext cx="4347258" cy="3690551"/>
          </a:xfrm>
          <a:prstGeom prst="rect">
            <a:avLst/>
          </a:prstGeom>
        </p:spPr>
      </p:pic>
      <p:pic>
        <p:nvPicPr>
          <p:cNvPr id="8" name="displacements_2D_periodic_flat">
            <a:hlinkClick r:id="" action="ppaction://media"/>
            <a:extLst>
              <a:ext uri="{FF2B5EF4-FFF2-40B4-BE49-F238E27FC236}">
                <a16:creationId xmlns:a16="http://schemas.microsoft.com/office/drawing/2014/main" id="{E0DC9C0D-4296-F232-3637-22312A23A7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3370" t="6003" r="42491" b="87739"/>
          <a:stretch/>
        </p:blipFill>
        <p:spPr>
          <a:xfrm>
            <a:off x="2061550" y="1786152"/>
            <a:ext cx="2583000" cy="502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29499F-BBDD-2668-477F-6AF2864D3A8B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72CED3-F82E-660C-A12D-C0E64F9C3530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3085E6-9B49-53D6-99C6-0981DFC69E42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348E1E-6A47-7F9E-C258-F9BB8A20E460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23633B-2A14-D96B-6748-AFB706800E30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5398D7-6922-150C-F0E7-4AD0E457D63B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FE2319-E5D6-8146-D1A9-146530F88E2D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  <p:pic>
        <p:nvPicPr>
          <p:cNvPr id="16" name="Seismic Tomography, Fly-through of a seismic tomography model of Earth">
            <a:hlinkClick r:id="" action="ppaction://media"/>
            <a:extLst>
              <a:ext uri="{FF2B5EF4-FFF2-40B4-BE49-F238E27FC236}">
                <a16:creationId xmlns:a16="http://schemas.microsoft.com/office/drawing/2014/main" id="{F440E773-31B3-410F-2CA3-8E540681156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4315" end="74837.0555"/>
                </p14:media>
              </p:ext>
            </p:extLst>
          </p:nvPr>
        </p:nvPicPr>
        <p:blipFill rotWithShape="1">
          <a:blip r:embed="rId8"/>
          <a:srcRect l="16254" t="5561" r="12894" b="5424"/>
          <a:stretch/>
        </p:blipFill>
        <p:spPr>
          <a:xfrm>
            <a:off x="7001135" y="2272631"/>
            <a:ext cx="4552103" cy="321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86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3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8D786-2EB6-16EE-F26D-EFA330CE5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7CC96-F4A7-4F57-B2B3-1B705145B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[1] Los Alamos National Laboratory. </a:t>
            </a:r>
            <a:r>
              <a:rPr lang="en-US" sz="2400" dirty="0">
                <a:hlinkClick r:id="rId2"/>
              </a:rPr>
              <a:t>https://discover.lanl.gov/news/0412-maniac/</a:t>
            </a:r>
            <a:r>
              <a:rPr lang="en-US" sz="2400" dirty="0"/>
              <a:t> (accessed April 1</a:t>
            </a:r>
            <a:r>
              <a:rPr lang="en-US" sz="2400" baseline="30000" dirty="0"/>
              <a:t>st</a:t>
            </a:r>
            <a:r>
              <a:rPr lang="en-US" sz="2400" dirty="0"/>
              <a:t>, 2024)</a:t>
            </a:r>
          </a:p>
          <a:p>
            <a:pPr marL="0" indent="0">
              <a:buNone/>
            </a:pPr>
            <a:r>
              <a:rPr lang="en-US" sz="2400" dirty="0"/>
              <a:t>[2]  Fermi, E; Pasta, J; </a:t>
            </a:r>
            <a:r>
              <a:rPr lang="en-US" sz="2400" dirty="0" err="1"/>
              <a:t>Ulam</a:t>
            </a:r>
            <a:r>
              <a:rPr lang="en-US" sz="2400" dirty="0"/>
              <a:t>, S; Studies of Non-Linear Problems. </a:t>
            </a:r>
            <a:r>
              <a:rPr lang="en-US" sz="2400" i="1" dirty="0"/>
              <a:t>Document LA. </a:t>
            </a:r>
            <a:r>
              <a:rPr lang="en-US" sz="2400" b="1" dirty="0"/>
              <a:t>1955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349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663067-A129-AC07-434D-55A49DAB9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>
                <a:latin typeface="Aptos Black" panose="020B0004020202020204" pitchFamily="34" charset="0"/>
              </a:rPr>
              <a:t>Thank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3F89F-1EAA-891A-795C-FC99AA384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b="1">
                <a:solidFill>
                  <a:schemeClr val="tx1">
                    <a:lumMod val="75000"/>
                    <a:lumOff val="25000"/>
                  </a:schemeClr>
                </a:solidFill>
                <a:latin typeface="Aptos Light" panose="020B0004020202020204" pitchFamily="34" charset="0"/>
              </a:rPr>
              <a:t>WHEEEEEEEEEEEE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4">
                <a:extLst>
                  <a:ext uri="{FF2B5EF4-FFF2-40B4-BE49-F238E27FC236}">
                    <a16:creationId xmlns:a16="http://schemas.microsoft.com/office/drawing/2014/main" id="{8239F0B8-A18F-EBB3-E87E-63BB473290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7655" y="2934633"/>
                <a:ext cx="1534833" cy="40294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SG" b="1">
                    <a:latin typeface="Aptos Narrow" panose="020B0004020202020204" pitchFamily="34" charset="0"/>
                  </a:rPr>
                  <a:t>Section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−∞</m:t>
                    </m:r>
                  </m:oMath>
                </a14:m>
                <a:endParaRPr lang="en-SG" b="1">
                  <a:solidFill>
                    <a:srgbClr val="FF0000"/>
                  </a:solidFill>
                  <a:latin typeface="Aptos Narrow" panose="020B0004020202020204" pitchFamily="34" charset="0"/>
                </a:endParaRPr>
              </a:p>
            </p:txBody>
          </p:sp>
        </mc:Choice>
        <mc:Fallback xmlns="">
          <p:sp>
            <p:nvSpPr>
              <p:cNvPr id="6" name="Text Placeholder 4">
                <a:extLst>
                  <a:ext uri="{FF2B5EF4-FFF2-40B4-BE49-F238E27FC236}">
                    <a16:creationId xmlns:a16="http://schemas.microsoft.com/office/drawing/2014/main" id="{8239F0B8-A18F-EBB3-E87E-63BB47329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55" y="2934633"/>
                <a:ext cx="1534833" cy="402945"/>
              </a:xfrm>
              <a:prstGeom prst="rect">
                <a:avLst/>
              </a:prstGeom>
              <a:blipFill>
                <a:blip r:embed="rId2"/>
                <a:stretch>
                  <a:fillRect l="-3968" t="-19403" b="-1194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680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9684-52C7-C699-0500-2E25D063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Hooke’s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A5617B-9291-4E8A-CCC5-1688FC7B160E}"/>
                  </a:ext>
                </a:extLst>
              </p:cNvPr>
              <p:cNvSpPr txBox="1"/>
              <p:nvPr/>
            </p:nvSpPr>
            <p:spPr>
              <a:xfrm>
                <a:off x="5370256" y="1693978"/>
                <a:ext cx="145148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SG" sz="2800" b="1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A5617B-9291-4E8A-CCC5-1688FC7B1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256" y="1693978"/>
                <a:ext cx="1451488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A9E648D-E773-442F-6029-F761DB4BF822}"/>
              </a:ext>
            </a:extLst>
          </p:cNvPr>
          <p:cNvSpPr/>
          <p:nvPr/>
        </p:nvSpPr>
        <p:spPr>
          <a:xfrm>
            <a:off x="5636781" y="2965908"/>
            <a:ext cx="918437" cy="9261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240A14-968F-4478-9687-3C7D041F87CE}"/>
              </a:ext>
            </a:extLst>
          </p:cNvPr>
          <p:cNvCxnSpPr/>
          <p:nvPr/>
        </p:nvCxnSpPr>
        <p:spPr>
          <a:xfrm>
            <a:off x="1517715" y="2535810"/>
            <a:ext cx="0" cy="18005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9F798BAD-2E3D-37B6-71A8-A7CC185FC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>
            <a:off x="1526540" y="3074662"/>
            <a:ext cx="4110233" cy="74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543CE2-5A3A-AE39-4ED9-3ED65D548097}"/>
              </a:ext>
            </a:extLst>
          </p:cNvPr>
          <p:cNvCxnSpPr/>
          <p:nvPr/>
        </p:nvCxnSpPr>
        <p:spPr>
          <a:xfrm>
            <a:off x="6096000" y="2535810"/>
            <a:ext cx="0" cy="18005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6C3597-3162-EBAE-4BE6-3E666BB6FADE}"/>
              </a:ext>
            </a:extLst>
          </p:cNvPr>
          <p:cNvCxnSpPr/>
          <p:nvPr/>
        </p:nvCxnSpPr>
        <p:spPr>
          <a:xfrm>
            <a:off x="6096766" y="2534876"/>
            <a:ext cx="0" cy="18005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C021B7-1669-B44A-4220-37E3D088201A}"/>
              </a:ext>
            </a:extLst>
          </p:cNvPr>
          <p:cNvCxnSpPr/>
          <p:nvPr/>
        </p:nvCxnSpPr>
        <p:spPr>
          <a:xfrm>
            <a:off x="6096766" y="2534876"/>
            <a:ext cx="0" cy="18005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812D0FB-B57B-F904-3717-52B80326E01A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3515C1-8482-A8FB-5ED2-905D13915E4C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A55C46-3F9A-4320-7CF2-9CFAE0E0975B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B4DAC7-CCAC-3A20-EB57-B708724C1FED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674DF6-60DB-B862-67C0-F87892C8B0F1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1AF84A-56A9-7CEB-0F27-7D1D89C85962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1CC0D7-34B5-44B6-8013-2708E066EBE6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6253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9684-52C7-C699-0500-2E25D063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Hooke’s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A5617B-9291-4E8A-CCC5-1688FC7B160E}"/>
                  </a:ext>
                </a:extLst>
              </p:cNvPr>
              <p:cNvSpPr txBox="1"/>
              <p:nvPr/>
            </p:nvSpPr>
            <p:spPr>
              <a:xfrm>
                <a:off x="5370256" y="1693978"/>
                <a:ext cx="145148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SG" sz="2800" b="1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A5617B-9291-4E8A-CCC5-1688FC7B1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256" y="1693978"/>
                <a:ext cx="1451488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A9E648D-E773-442F-6029-F761DB4BF822}"/>
              </a:ext>
            </a:extLst>
          </p:cNvPr>
          <p:cNvSpPr/>
          <p:nvPr/>
        </p:nvSpPr>
        <p:spPr>
          <a:xfrm>
            <a:off x="7008382" y="2965908"/>
            <a:ext cx="918437" cy="9261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240A14-968F-4478-9687-3C7D041F87CE}"/>
              </a:ext>
            </a:extLst>
          </p:cNvPr>
          <p:cNvCxnSpPr/>
          <p:nvPr/>
        </p:nvCxnSpPr>
        <p:spPr>
          <a:xfrm>
            <a:off x="1517715" y="2535810"/>
            <a:ext cx="0" cy="18005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9F798BAD-2E3D-37B6-71A8-A7CC185FC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>
            <a:off x="1526540" y="3074662"/>
            <a:ext cx="5481838" cy="74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543CE2-5A3A-AE39-4ED9-3ED65D548097}"/>
              </a:ext>
            </a:extLst>
          </p:cNvPr>
          <p:cNvCxnSpPr/>
          <p:nvPr/>
        </p:nvCxnSpPr>
        <p:spPr>
          <a:xfrm>
            <a:off x="6096000" y="2535810"/>
            <a:ext cx="0" cy="18005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6C3597-3162-EBAE-4BE6-3E666BB6FADE}"/>
              </a:ext>
            </a:extLst>
          </p:cNvPr>
          <p:cNvCxnSpPr/>
          <p:nvPr/>
        </p:nvCxnSpPr>
        <p:spPr>
          <a:xfrm>
            <a:off x="6096766" y="2534876"/>
            <a:ext cx="0" cy="18005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C021B7-1669-B44A-4220-37E3D088201A}"/>
              </a:ext>
            </a:extLst>
          </p:cNvPr>
          <p:cNvCxnSpPr/>
          <p:nvPr/>
        </p:nvCxnSpPr>
        <p:spPr>
          <a:xfrm>
            <a:off x="7468363" y="2534876"/>
            <a:ext cx="0" cy="18005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561E5A-3F95-7E7E-CABA-33315055C936}"/>
              </a:ext>
            </a:extLst>
          </p:cNvPr>
          <p:cNvCxnSpPr/>
          <p:nvPr/>
        </p:nvCxnSpPr>
        <p:spPr>
          <a:xfrm>
            <a:off x="6096766" y="2557976"/>
            <a:ext cx="137159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D6C6AD-88DB-793B-6CFB-FA91FC3300B1}"/>
              </a:ext>
            </a:extLst>
          </p:cNvPr>
          <p:cNvCxnSpPr>
            <a:cxnSpLocks/>
          </p:cNvCxnSpPr>
          <p:nvPr/>
        </p:nvCxnSpPr>
        <p:spPr>
          <a:xfrm rot="10800000">
            <a:off x="6097033" y="4266803"/>
            <a:ext cx="137159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5B47AF-7AC6-3A7C-E95B-A0A0D5845289}"/>
                  </a:ext>
                </a:extLst>
              </p:cNvPr>
              <p:cNvSpPr txBox="1"/>
              <p:nvPr/>
            </p:nvSpPr>
            <p:spPr>
              <a:xfrm>
                <a:off x="6710429" y="2360779"/>
                <a:ext cx="14427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SG" sz="1400" b="1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5B47AF-7AC6-3A7C-E95B-A0A0D5845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0429" y="2360779"/>
                <a:ext cx="144270" cy="215444"/>
              </a:xfrm>
              <a:prstGeom prst="rect">
                <a:avLst/>
              </a:prstGeom>
              <a:blipFill>
                <a:blip r:embed="rId4"/>
                <a:stretch>
                  <a:fillRect l="-21739" r="-1739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374097-5810-81F7-BF1A-D7E92E2FAF11}"/>
                  </a:ext>
                </a:extLst>
              </p:cNvPr>
              <p:cNvSpPr txBox="1"/>
              <p:nvPr/>
            </p:nvSpPr>
            <p:spPr>
              <a:xfrm>
                <a:off x="6759840" y="4285049"/>
                <a:ext cx="15549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SG" sz="1400" b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374097-5810-81F7-BF1A-D7E92E2FA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840" y="4285049"/>
                <a:ext cx="155491" cy="215444"/>
              </a:xfrm>
              <a:prstGeom prst="rect">
                <a:avLst/>
              </a:prstGeom>
              <a:blipFill>
                <a:blip r:embed="rId5"/>
                <a:stretch>
                  <a:fillRect l="-28000" r="-28000" b="-571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2C5484DD-B747-090D-ED33-B41F5D905174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3DBAB4-3FC4-474A-5929-F46803D9642C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0A3FC4-FC0F-6D49-A789-57DF0A2956F7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E77DB6-FBA1-B506-848B-C791CF3587CC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3318CB-240E-CDB4-1A43-A24DF88FD7A8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5A2581-D6EF-BC33-2916-7E3E6FF99E50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CEAF4F-CE54-E080-4564-B07448A2921B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32883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9684-52C7-C699-0500-2E25D063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Hooke’s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A5617B-9291-4E8A-CCC5-1688FC7B160E}"/>
                  </a:ext>
                </a:extLst>
              </p:cNvPr>
              <p:cNvSpPr txBox="1"/>
              <p:nvPr/>
            </p:nvSpPr>
            <p:spPr>
              <a:xfrm>
                <a:off x="5370256" y="1693978"/>
                <a:ext cx="145148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SG" sz="2800" b="1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A5617B-9291-4E8A-CCC5-1688FC7B1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256" y="1693978"/>
                <a:ext cx="1451488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A9E648D-E773-442F-6029-F761DB4BF822}"/>
              </a:ext>
            </a:extLst>
          </p:cNvPr>
          <p:cNvSpPr/>
          <p:nvPr/>
        </p:nvSpPr>
        <p:spPr>
          <a:xfrm>
            <a:off x="4265176" y="2965908"/>
            <a:ext cx="918437" cy="9261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240A14-968F-4478-9687-3C7D041F87CE}"/>
              </a:ext>
            </a:extLst>
          </p:cNvPr>
          <p:cNvCxnSpPr/>
          <p:nvPr/>
        </p:nvCxnSpPr>
        <p:spPr>
          <a:xfrm>
            <a:off x="1517715" y="2535810"/>
            <a:ext cx="0" cy="18005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9F798BAD-2E3D-37B6-71A8-A7CC185FC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>
            <a:off x="1526540" y="3074662"/>
            <a:ext cx="2704991" cy="74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543CE2-5A3A-AE39-4ED9-3ED65D548097}"/>
              </a:ext>
            </a:extLst>
          </p:cNvPr>
          <p:cNvCxnSpPr/>
          <p:nvPr/>
        </p:nvCxnSpPr>
        <p:spPr>
          <a:xfrm>
            <a:off x="6096000" y="2535810"/>
            <a:ext cx="0" cy="18005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6C3597-3162-EBAE-4BE6-3E666BB6FADE}"/>
              </a:ext>
            </a:extLst>
          </p:cNvPr>
          <p:cNvCxnSpPr/>
          <p:nvPr/>
        </p:nvCxnSpPr>
        <p:spPr>
          <a:xfrm>
            <a:off x="4715438" y="2534876"/>
            <a:ext cx="0" cy="18005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C021B7-1669-B44A-4220-37E3D088201A}"/>
              </a:ext>
            </a:extLst>
          </p:cNvPr>
          <p:cNvCxnSpPr/>
          <p:nvPr/>
        </p:nvCxnSpPr>
        <p:spPr>
          <a:xfrm>
            <a:off x="7468363" y="2534876"/>
            <a:ext cx="0" cy="18005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561E5A-3F95-7E7E-CABA-33315055C936}"/>
              </a:ext>
            </a:extLst>
          </p:cNvPr>
          <p:cNvCxnSpPr>
            <a:cxnSpLocks/>
          </p:cNvCxnSpPr>
          <p:nvPr/>
        </p:nvCxnSpPr>
        <p:spPr>
          <a:xfrm flipH="1">
            <a:off x="4715438" y="2557976"/>
            <a:ext cx="138132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D6C6AD-88DB-793B-6CFB-FA91FC3300B1}"/>
              </a:ext>
            </a:extLst>
          </p:cNvPr>
          <p:cNvCxnSpPr>
            <a:cxnSpLocks/>
          </p:cNvCxnSpPr>
          <p:nvPr/>
        </p:nvCxnSpPr>
        <p:spPr>
          <a:xfrm flipV="1">
            <a:off x="4714673" y="4266803"/>
            <a:ext cx="1382361" cy="182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5B47AF-7AC6-3A7C-E95B-A0A0D5845289}"/>
                  </a:ext>
                </a:extLst>
              </p:cNvPr>
              <p:cNvSpPr txBox="1"/>
              <p:nvPr/>
            </p:nvSpPr>
            <p:spPr>
              <a:xfrm>
                <a:off x="5360026" y="2319432"/>
                <a:ext cx="14427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SG" sz="1400" b="1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5B47AF-7AC6-3A7C-E95B-A0A0D5845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026" y="2319432"/>
                <a:ext cx="144270" cy="215444"/>
              </a:xfrm>
              <a:prstGeom prst="rect">
                <a:avLst/>
              </a:prstGeom>
              <a:blipFill>
                <a:blip r:embed="rId4"/>
                <a:stretch>
                  <a:fillRect l="-16667" r="-1666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374097-5810-81F7-BF1A-D7E92E2FAF11}"/>
                  </a:ext>
                </a:extLst>
              </p:cNvPr>
              <p:cNvSpPr txBox="1"/>
              <p:nvPr/>
            </p:nvSpPr>
            <p:spPr>
              <a:xfrm>
                <a:off x="5380042" y="4335396"/>
                <a:ext cx="15549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SG" sz="1400" b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374097-5810-81F7-BF1A-D7E92E2FA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042" y="4335396"/>
                <a:ext cx="155491" cy="215444"/>
              </a:xfrm>
              <a:prstGeom prst="rect">
                <a:avLst/>
              </a:prstGeom>
              <a:blipFill>
                <a:blip r:embed="rId5"/>
                <a:stretch>
                  <a:fillRect l="-28000" r="-28000" b="-277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9261BC0F-D092-5E41-C8D4-B46B8D5BB8B3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2646ED-91F3-C8ED-DD41-6CD5F7AA06E6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21B8E8-A42F-948A-38ED-9D2E321C0A9E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0A324D-A813-0C6A-0BE5-5424ABFD903C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810C6A-D8BA-F173-5180-17D9CF57D584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2F4992-9259-63AB-0BD2-43B1C00FF83B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5FA569-7F45-548E-1FF1-D9D304476E36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79384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9684-52C7-C699-0500-2E25D063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Hooke’s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A5617B-9291-4E8A-CCC5-1688FC7B160E}"/>
                  </a:ext>
                </a:extLst>
              </p:cNvPr>
              <p:cNvSpPr txBox="1"/>
              <p:nvPr/>
            </p:nvSpPr>
            <p:spPr>
              <a:xfrm>
                <a:off x="5370256" y="1693978"/>
                <a:ext cx="145148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SG" sz="2800" b="1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A5617B-9291-4E8A-CCC5-1688FC7B1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256" y="1693978"/>
                <a:ext cx="1451488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A9E648D-E773-442F-6029-F761DB4BF822}"/>
              </a:ext>
            </a:extLst>
          </p:cNvPr>
          <p:cNvSpPr/>
          <p:nvPr/>
        </p:nvSpPr>
        <p:spPr>
          <a:xfrm>
            <a:off x="7018110" y="2965908"/>
            <a:ext cx="918437" cy="9261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240A14-968F-4478-9687-3C7D041F87CE}"/>
              </a:ext>
            </a:extLst>
          </p:cNvPr>
          <p:cNvCxnSpPr/>
          <p:nvPr/>
        </p:nvCxnSpPr>
        <p:spPr>
          <a:xfrm>
            <a:off x="1517715" y="2535810"/>
            <a:ext cx="0" cy="18005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Need Assistance Drawing Spring - AutoCAD 2D Drafting, Object ...">
            <a:extLst>
              <a:ext uri="{FF2B5EF4-FFF2-40B4-BE49-F238E27FC236}">
                <a16:creationId xmlns:a16="http://schemas.microsoft.com/office/drawing/2014/main" id="{9F798BAD-2E3D-37B6-71A8-A7CC185FC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8870"/>
          <a:stretch/>
        </p:blipFill>
        <p:spPr bwMode="auto">
          <a:xfrm>
            <a:off x="1526540" y="3074662"/>
            <a:ext cx="5491566" cy="74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543CE2-5A3A-AE39-4ED9-3ED65D548097}"/>
              </a:ext>
            </a:extLst>
          </p:cNvPr>
          <p:cNvCxnSpPr/>
          <p:nvPr/>
        </p:nvCxnSpPr>
        <p:spPr>
          <a:xfrm>
            <a:off x="6096000" y="2535810"/>
            <a:ext cx="0" cy="18005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6C3597-3162-EBAE-4BE6-3E666BB6FADE}"/>
              </a:ext>
            </a:extLst>
          </p:cNvPr>
          <p:cNvCxnSpPr/>
          <p:nvPr/>
        </p:nvCxnSpPr>
        <p:spPr>
          <a:xfrm>
            <a:off x="4715438" y="2534876"/>
            <a:ext cx="0" cy="18005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C021B7-1669-B44A-4220-37E3D088201A}"/>
              </a:ext>
            </a:extLst>
          </p:cNvPr>
          <p:cNvCxnSpPr/>
          <p:nvPr/>
        </p:nvCxnSpPr>
        <p:spPr>
          <a:xfrm>
            <a:off x="7468363" y="2534876"/>
            <a:ext cx="0" cy="180052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561E5A-3F95-7E7E-CABA-33315055C936}"/>
              </a:ext>
            </a:extLst>
          </p:cNvPr>
          <p:cNvCxnSpPr>
            <a:cxnSpLocks/>
          </p:cNvCxnSpPr>
          <p:nvPr/>
        </p:nvCxnSpPr>
        <p:spPr>
          <a:xfrm>
            <a:off x="6096766" y="2557976"/>
            <a:ext cx="137159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D6C6AD-88DB-793B-6CFB-FA91FC3300B1}"/>
              </a:ext>
            </a:extLst>
          </p:cNvPr>
          <p:cNvCxnSpPr>
            <a:cxnSpLocks/>
          </p:cNvCxnSpPr>
          <p:nvPr/>
        </p:nvCxnSpPr>
        <p:spPr>
          <a:xfrm flipH="1">
            <a:off x="6097034" y="4266803"/>
            <a:ext cx="13713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5B47AF-7AC6-3A7C-E95B-A0A0D5845289}"/>
                  </a:ext>
                </a:extLst>
              </p:cNvPr>
              <p:cNvSpPr txBox="1"/>
              <p:nvPr/>
            </p:nvSpPr>
            <p:spPr>
              <a:xfrm>
                <a:off x="6710429" y="2329657"/>
                <a:ext cx="14427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SG" sz="1400" b="1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5B47AF-7AC6-3A7C-E95B-A0A0D5845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0429" y="2329657"/>
                <a:ext cx="144270" cy="215444"/>
              </a:xfrm>
              <a:prstGeom prst="rect">
                <a:avLst/>
              </a:prstGeom>
              <a:blipFill>
                <a:blip r:embed="rId4"/>
                <a:stretch>
                  <a:fillRect l="-21739" r="-1739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374097-5810-81F7-BF1A-D7E92E2FAF11}"/>
                  </a:ext>
                </a:extLst>
              </p:cNvPr>
              <p:cNvSpPr txBox="1"/>
              <p:nvPr/>
            </p:nvSpPr>
            <p:spPr>
              <a:xfrm>
                <a:off x="6743998" y="4323455"/>
                <a:ext cx="15549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SG" sz="1400" b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374097-5810-81F7-BF1A-D7E92E2FA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998" y="4323455"/>
                <a:ext cx="155491" cy="215444"/>
              </a:xfrm>
              <a:prstGeom prst="rect">
                <a:avLst/>
              </a:prstGeom>
              <a:blipFill>
                <a:blip r:embed="rId5"/>
                <a:stretch>
                  <a:fillRect l="-26923" r="-23077" b="-277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96A39909-E70E-6846-55B8-3FD592AFEFF4}"/>
              </a:ext>
            </a:extLst>
          </p:cNvPr>
          <p:cNvSpPr/>
          <p:nvPr/>
        </p:nvSpPr>
        <p:spPr>
          <a:xfrm>
            <a:off x="3129280" y="6466584"/>
            <a:ext cx="2963840" cy="233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41C0D3-B85C-0756-C51B-91E93D35136A}"/>
              </a:ext>
            </a:extLst>
          </p:cNvPr>
          <p:cNvSpPr/>
          <p:nvPr/>
        </p:nvSpPr>
        <p:spPr>
          <a:xfrm>
            <a:off x="9056960" y="6466584"/>
            <a:ext cx="2963840" cy="233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97D351-E62C-BD11-46E1-47274DB3F684}"/>
              </a:ext>
            </a:extLst>
          </p:cNvPr>
          <p:cNvSpPr/>
          <p:nvPr/>
        </p:nvSpPr>
        <p:spPr>
          <a:xfrm>
            <a:off x="156730" y="6465314"/>
            <a:ext cx="98958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B9A46D-C025-49F1-6E13-6C609A567AA0}"/>
              </a:ext>
            </a:extLst>
          </p:cNvPr>
          <p:cNvSpPr/>
          <p:nvPr/>
        </p:nvSpPr>
        <p:spPr>
          <a:xfrm>
            <a:off x="1146310" y="6465314"/>
            <a:ext cx="989580" cy="2336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5CDB53-DEAC-4D41-8FB9-9038A8BFA28A}"/>
              </a:ext>
            </a:extLst>
          </p:cNvPr>
          <p:cNvSpPr/>
          <p:nvPr/>
        </p:nvSpPr>
        <p:spPr>
          <a:xfrm>
            <a:off x="2087880" y="6465314"/>
            <a:ext cx="1107440" cy="23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02346C-86EF-320F-367E-3040832FB9CD}"/>
              </a:ext>
            </a:extLst>
          </p:cNvPr>
          <p:cNvSpPr/>
          <p:nvPr/>
        </p:nvSpPr>
        <p:spPr>
          <a:xfrm>
            <a:off x="609312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E42F16-981A-369A-30D9-5E186B88B8BC}"/>
              </a:ext>
            </a:extLst>
          </p:cNvPr>
          <p:cNvSpPr/>
          <p:nvPr/>
        </p:nvSpPr>
        <p:spPr>
          <a:xfrm>
            <a:off x="7575040" y="6459416"/>
            <a:ext cx="1486240" cy="233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>
                <a:solidFill>
                  <a:schemeClr val="tx1"/>
                </a:solidFill>
                <a:latin typeface="Aptos Light" panose="020B00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09167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1147</Words>
  <Application>Microsoft Office PowerPoint</Application>
  <PresentationFormat>Widescreen</PresentationFormat>
  <Paragraphs>555</Paragraphs>
  <Slides>56</Slides>
  <Notes>3</Notes>
  <HiddenSlides>0</HiddenSlides>
  <MMClips>30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Aptos</vt:lpstr>
      <vt:lpstr>Aptos Black</vt:lpstr>
      <vt:lpstr>Aptos Light</vt:lpstr>
      <vt:lpstr>Aptos Narrow</vt:lpstr>
      <vt:lpstr>Arial</vt:lpstr>
      <vt:lpstr>Calibri</vt:lpstr>
      <vt:lpstr>Calibri Light</vt:lpstr>
      <vt:lpstr>Cambria Math</vt:lpstr>
      <vt:lpstr>Consolas</vt:lpstr>
      <vt:lpstr>Office Theme</vt:lpstr>
      <vt:lpstr>Custom Design</vt:lpstr>
      <vt:lpstr>PowerPoint Presentation</vt:lpstr>
      <vt:lpstr>Why FPUT?</vt:lpstr>
      <vt:lpstr>Epitome of CS in Science</vt:lpstr>
      <vt:lpstr>It has PASTA in its name. </vt:lpstr>
      <vt:lpstr>Standing Waves</vt:lpstr>
      <vt:lpstr>Hooke’s Law</vt:lpstr>
      <vt:lpstr>Hooke’s Law</vt:lpstr>
      <vt:lpstr>Hooke’s Law</vt:lpstr>
      <vt:lpstr>Hooke’s Law</vt:lpstr>
      <vt:lpstr>Hooke’s Law</vt:lpstr>
      <vt:lpstr>Hooke’s Law</vt:lpstr>
      <vt:lpstr>Chain of Springs</vt:lpstr>
      <vt:lpstr>Chain of Springs</vt:lpstr>
      <vt:lpstr>Fundamental Modes</vt:lpstr>
      <vt:lpstr>Fundamental Modes</vt:lpstr>
      <vt:lpstr>Fundamental Modes</vt:lpstr>
      <vt:lpstr>Fermi-Pasta-Ulam-Tsinguo </vt:lpstr>
      <vt:lpstr>Chain of Springs, but different</vt:lpstr>
      <vt:lpstr>Coupled Oscillators</vt:lpstr>
      <vt:lpstr>Ergodic ‘Hypothesis’</vt:lpstr>
      <vt:lpstr>Ergodic ‘Hypothesis’</vt:lpstr>
      <vt:lpstr>Ergodic ‘Hypothesis’</vt:lpstr>
      <vt:lpstr>Is the Ergodic Hypothesis correct?</vt:lpstr>
      <vt:lpstr>Methodology</vt:lpstr>
      <vt:lpstr>FPUT is computationally complex</vt:lpstr>
      <vt:lpstr>Constraints, Complexity, Computation</vt:lpstr>
      <vt:lpstr>PowerPoint Presentation</vt:lpstr>
      <vt:lpstr>System Parameters &amp; Initial Values</vt:lpstr>
      <vt:lpstr>Time-step Analysis</vt:lpstr>
      <vt:lpstr>Time-step Analysis</vt:lpstr>
      <vt:lpstr>Time-step</vt:lpstr>
      <vt:lpstr>Boundary conditions </vt:lpstr>
      <vt:lpstr>Boundary conditions </vt:lpstr>
      <vt:lpstr>Boundary conditions </vt:lpstr>
      <vt:lpstr>Numerical Integrator</vt:lpstr>
      <vt:lpstr>Simulation Loop</vt:lpstr>
      <vt:lpstr>Data Selection</vt:lpstr>
      <vt:lpstr>Analysing the Fixed BC</vt:lpstr>
      <vt:lpstr>Is our Simulation working correctly…</vt:lpstr>
      <vt:lpstr>Chaotic behaviour</vt:lpstr>
      <vt:lpstr>Ergodic Hypothesis does not hold.</vt:lpstr>
      <vt:lpstr>Energy of Modes</vt:lpstr>
      <vt:lpstr>Analysing the Periodic BC</vt:lpstr>
      <vt:lpstr>Is our simulation working correctly?</vt:lpstr>
      <vt:lpstr>Physically, </vt:lpstr>
      <vt:lpstr>Chaotic behaviour</vt:lpstr>
      <vt:lpstr>Energy of Modes</vt:lpstr>
      <vt:lpstr>2-Dimensional FPUT</vt:lpstr>
      <vt:lpstr>Extension: 1D to 2D</vt:lpstr>
      <vt:lpstr>Extension: 2-Dimensional Fixed</vt:lpstr>
      <vt:lpstr>Application: 2-Dimensional Fixed</vt:lpstr>
      <vt:lpstr>Extension: 2-Dimensional Periodic</vt:lpstr>
      <vt:lpstr>Extension: 2-Dimensional Periodic</vt:lpstr>
      <vt:lpstr>Application: 2-Dimensional Periodic</vt:lpstr>
      <vt:lpstr>References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Fermi-Pasta-Ulam-Tsingou Problem</dc:title>
  <dc:creator>Lu Xixun</dc:creator>
  <cp:lastModifiedBy>Kushagra Shrivastava</cp:lastModifiedBy>
  <cp:revision>1</cp:revision>
  <dcterms:created xsi:type="dcterms:W3CDTF">2024-03-29T08:37:15Z</dcterms:created>
  <dcterms:modified xsi:type="dcterms:W3CDTF">2024-04-01T10:14:39Z</dcterms:modified>
</cp:coreProperties>
</file>