
<file path=[Content_Types].xml><?xml version="1.0" encoding="utf-8"?>
<Types xmlns="http://schemas.openxmlformats.org/package/2006/content-types">
  <Default Extension="fntdata" ContentType="application/x-fontdata"/>
  <Default Extension="glb" ContentType="model/gltf.binary"/>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embedTrueTypeFonts="1">
  <p:sldMasterIdLst>
    <p:sldMasterId id="2147483648" r:id="rId4"/>
  </p:sldMasterIdLst>
  <p:notesMasterIdLst>
    <p:notesMasterId r:id="rId57"/>
  </p:notesMasterIdLst>
  <p:sldIdLst>
    <p:sldId id="256" r:id="rId5"/>
    <p:sldId id="257" r:id="rId6"/>
    <p:sldId id="258" r:id="rId7"/>
    <p:sldId id="317" r:id="rId8"/>
    <p:sldId id="281" r:id="rId9"/>
    <p:sldId id="282" r:id="rId10"/>
    <p:sldId id="319" r:id="rId11"/>
    <p:sldId id="284" r:id="rId12"/>
    <p:sldId id="285" r:id="rId13"/>
    <p:sldId id="327" r:id="rId14"/>
    <p:sldId id="328" r:id="rId15"/>
    <p:sldId id="329" r:id="rId16"/>
    <p:sldId id="330" r:id="rId17"/>
    <p:sldId id="286" r:id="rId18"/>
    <p:sldId id="331" r:id="rId19"/>
    <p:sldId id="342" r:id="rId20"/>
    <p:sldId id="343" r:id="rId21"/>
    <p:sldId id="288" r:id="rId22"/>
    <p:sldId id="289" r:id="rId23"/>
    <p:sldId id="291" r:id="rId24"/>
    <p:sldId id="269" r:id="rId25"/>
    <p:sldId id="293" r:id="rId26"/>
    <p:sldId id="352" r:id="rId27"/>
    <p:sldId id="353" r:id="rId28"/>
    <p:sldId id="351" r:id="rId29"/>
    <p:sldId id="306" r:id="rId30"/>
    <p:sldId id="309" r:id="rId31"/>
    <p:sldId id="276" r:id="rId32"/>
    <p:sldId id="310" r:id="rId33"/>
    <p:sldId id="315" r:id="rId34"/>
    <p:sldId id="340" r:id="rId35"/>
    <p:sldId id="348" r:id="rId36"/>
    <p:sldId id="349" r:id="rId37"/>
    <p:sldId id="294" r:id="rId38"/>
    <p:sldId id="318" r:id="rId39"/>
    <p:sldId id="297" r:id="rId40"/>
    <p:sldId id="298" r:id="rId41"/>
    <p:sldId id="270" r:id="rId42"/>
    <p:sldId id="341" r:id="rId43"/>
    <p:sldId id="271" r:id="rId44"/>
    <p:sldId id="272" r:id="rId45"/>
    <p:sldId id="273" r:id="rId46"/>
    <p:sldId id="345" r:id="rId47"/>
    <p:sldId id="320" r:id="rId48"/>
    <p:sldId id="344" r:id="rId49"/>
    <p:sldId id="346" r:id="rId50"/>
    <p:sldId id="347" r:id="rId51"/>
    <p:sldId id="354" r:id="rId52"/>
    <p:sldId id="357" r:id="rId53"/>
    <p:sldId id="358" r:id="rId54"/>
    <p:sldId id="355" r:id="rId55"/>
    <p:sldId id="356" r:id="rId56"/>
  </p:sldIdLst>
  <p:sldSz cx="12192000" cy="6858000"/>
  <p:notesSz cx="6858000" cy="9144000"/>
  <p:embeddedFontLst>
    <p:embeddedFont>
      <p:font typeface="Brush Script MT" panose="03060802040406070304" pitchFamily="66" charset="0"/>
      <p:italic r:id="rId58"/>
    </p:embeddedFont>
    <p:embeddedFont>
      <p:font typeface="Cambria Math" panose="02040503050406030204" pitchFamily="18" charset="0"/>
      <p:regular r:id="rId59"/>
    </p:embeddedFont>
    <p:embeddedFont>
      <p:font typeface="CMU Sans Serif" panose="02000603000000000000" pitchFamily="2" charset="0"/>
      <p:regular r:id="rId60"/>
      <p:bold r:id="rId61"/>
      <p:italic r:id="rId62"/>
      <p:boldItalic r:id="rId63"/>
    </p:embeddedFont>
    <p:embeddedFont>
      <p:font typeface="Consolas" panose="020B0609020204030204" pitchFamily="49" charset="0"/>
      <p:regular r:id="rId64"/>
      <p:bold r:id="rId65"/>
      <p:italic r:id="rId66"/>
      <p:boldItalic r:id="rId67"/>
    </p:embeddedFont>
    <p:embeddedFont>
      <p:font typeface="Lucida Console" panose="020B0609040504020204" pitchFamily="49" charset="0"/>
      <p:regular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9EDD"/>
    <a:srgbClr val="2929FF"/>
    <a:srgbClr val="FEFAF8"/>
    <a:srgbClr val="A20000"/>
    <a:srgbClr val="FADA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p:scale>
          <a:sx n="100" d="100"/>
          <a:sy n="100" d="100"/>
        </p:scale>
        <p:origin x="396" y="31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6.fntdata"/><Relationship Id="rId68" Type="http://schemas.openxmlformats.org/officeDocument/2006/relationships/font" Target="fonts/font11.fntdata"/><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1.fntdata"/><Relationship Id="rId66" Type="http://schemas.openxmlformats.org/officeDocument/2006/relationships/font" Target="fonts/font9.fntdata"/><Relationship Id="rId5" Type="http://schemas.openxmlformats.org/officeDocument/2006/relationships/slide" Target="slides/slide1.xml"/><Relationship Id="rId61" Type="http://schemas.openxmlformats.org/officeDocument/2006/relationships/font" Target="fonts/font4.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7.fntdata"/><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5.fntdata"/><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3.fntdata"/><Relationship Id="rId65"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8T08:05:12.434"/>
    </inkml:context>
    <inkml:brush xml:id="br0">
      <inkml:brushProperty name="width" value="0.05" units="cm"/>
      <inkml:brushProperty name="height" value="0.05" units="cm"/>
      <inkml:brushProperty name="color" value="#E71224"/>
    </inkml:brush>
  </inkml:definitions>
  <inkml:trace contextRef="#ctx0" brushRef="#br0">1 1517 24575,'9'0'0,"0"-1"0,0 0 0,0-1 0,0 0 0,-1 0 0,1-1 0,-1 0 0,1-1 0,-1 0 0,0 0 0,0-1 0,-1 0 0,1 0 0,-1 0 0,0-1 0,-1-1 0,0 1 0,0-1 0,0 0 0,8-13 0,7-13 0,-3 0 0,0-2 0,19-55 0,-32 78 0,48-128 0,41-101 0,-91 235 0,0-1 0,0 1 0,0 0 0,1 0 0,-1 1 0,1-1 0,1 1 0,-1 0 0,1 0 0,0 0 0,0 1 0,0 0 0,1 0 0,7-5 0,-8 8 0,-1-1 0,1 1 0,0 0 0,0 0 0,-1 0 0,1 1 0,0 0 0,0 0 0,0 0 0,0 0 0,0 1 0,-1 0 0,1 0 0,0 0 0,-1 0 0,1 1 0,-1 0 0,1 0 0,-1 0 0,7 5 0,10 6 0,0 2 0,-1 0 0,-1 2 0,-1 0 0,0 1 0,-1 0 0,17 26 0,96 159 0,-91-137 0,-23-39 0,6 10 0,1-1 0,44 52 0,-60-80 0,1 0 0,0 0 0,0-1 0,0 0 0,1 0 0,0-1 0,0 0 0,0-1 0,1 0 0,0-1 0,0 1 0,1-2 0,-1 0 0,1 0 0,15 2 0,-20-5 0,1-1 0,-1 0 0,1 0 0,-1-1 0,0 0 0,1 0 0,-1 0 0,0-1 0,0 1 0,0-1 0,-1-1 0,1 1 0,-1-1 0,0 0 0,0-1 0,0 1 0,0-1 0,6-8 0,6-8 0,-1 0 0,-1-1 0,15-28 0,-14 17 0,-2-1 0,-1-1 0,9-38 0,-12 37 0,2 0 0,30-64 0,-40 97 0,0 0 0,0 0 0,0 0 0,0 0 0,0 0 0,1 1 0,-1-1 0,1 1 0,0 0 0,-1 0 0,1 0 0,0 0 0,0 0 0,1 0 0,-1 1 0,0 0 0,1 0 0,-1 0 0,0 0 0,1 0 0,-1 0 0,1 1 0,-1 0 0,1 0 0,0 0 0,-1 0 0,1 0 0,-1 1 0,1-1 0,-1 1 0,1 0 0,-1 0 0,0 1 0,0-1 0,6 3 0,6 4 0,1 0 0,-1 1 0,-1 1 0,0 0 0,25 24 0,-6 3 0,-1 1 0,-3 2 0,-1 0 0,42 84 0,20 28 0,-57-104 0,2-1 0,2-3 0,69 64 0,-79-83 0,1-2 0,1-2 0,2 0 0,0-2 0,1-1 0,60 23 0,-81-36 0,1-1 0,0-1 0,0 0 0,0-1 0,1 0 0,-1-1 0,1 0 0,-1-1 0,24-2 0,-28 0 0,-1 0 0,1 0 0,-1-1 0,1 0 0,-1 0 0,0 0 0,0-1 0,0 0 0,-1-1 0,1 1 0,-1-1 0,0 0 0,-1-1 0,1 0 0,-1 0 0,0 0 0,5-8 0,6-13 0,0-1 0,-2-1 0,17-49 0,23-100 0,-45 144 0,34-143 0,17-56 0,-59 229 0,0-1 0,1-1 0,0 0 0,1 0 0,-1 1 0,1-1 0,6-9 0,-8 14 0,0 0 0,0 1 0,0-1 0,1 0 0,-1 0 0,0 0 0,0 1 0,1-1 0,-1 1 0,0-1 0,0 1 0,1-1 0,-1 1 0,1 0 0,-1-1 0,0 1 0,1 0 0,-1 0 0,1 0 0,-1 0 0,0 1 0,1-1 0,-1 0 0,1 0 0,-1 1 0,0-1 0,1 1 0,-1-1 0,0 1 0,0 0 0,1-1 0,-1 1 0,0 0 0,0 0 0,2 2 0,19 14 0,-1 2 0,0 1 0,23 29 0,-16-18 0,234 239 0,-214-226 0,2-2 0,1-3 0,102 59 0,-138-89 0,0-2 0,1 1 0,0-2 0,0 0 0,0-1 0,33 6 0,-45-11 0,0 0 0,0 0 0,1 0 0,-1 0 0,0 0 0,0-1 0,1 0 0,-1 0 0,0 0 0,0 0 0,0-1 0,0 1 0,0-1 0,-1 0 0,1 0 0,0-1 0,-1 1 0,0-1 0,1 0 0,-1 0 0,0 0 0,0 0 0,-1 0 0,1-1 0,-1 1 0,1-1 0,-1 0 0,0 1 0,-1-1 0,1 0 0,2-8 0,3-15 0,0 0 0,-2 0 0,-1-1 0,2-44 0,-10-118 0,1 118 0,-2-32 0,0 46 0,6-100 0,5 141 0,2 21 0,9 31 0,-11-23 0,126 234 0,-107-207 0,2-2 0,1-1 0,2-1 0,38 35 0,-35-41 0,0-2 0,1-1 0,2-2 0,1-1 0,74 33 0,-103-52 0,0-1 0,1 0 0,-1 0 0,1-1 0,-1 0 0,1-1 0,0 0 0,9 0 0,-15-1 0,0-1 0,0 1 0,0-1 0,0 0 0,0 0 0,0 0 0,0 0 0,0 0 0,0-1 0,0 1 0,-1-1 0,1 0 0,-1 1 0,1-1 0,-1-1 0,0 1 0,0 0 0,0 0 0,0-1 0,0 0 0,0 1 0,-1-1 0,1 0 0,1-4 0,4-14 0,-1 1 0,-1-1 0,-2 0 0,0 0 0,0 0 0,-2 0 0,-1 0 0,-2-25 0,1 9 0,-3-57 0,1 53 0,2-1 0,5-55 0,4 77 0,-8 19 0,0 1 0,1 0 0,-1 0 0,0 0 0,1 0 0,-1 0 0,0-1 0,1 1 0,-1 0 0,0 0 0,1 0 0,-1 0 0,1 0 0,-1 0 0,0 0 0,1 1 0,-1-1 0,0 0 0,1 0 0,-1 0 0,1 0 0,-1 0 0,0 0 0,1 1 0,-1-1 0,0 0 0,0 0 0,1 1 0,-1-1 0,0 0 0,1 1 0,26 38 0,-25-37 0,64 113 0,60 98 0,-95-168 0,1-1 0,60 63 0,-58-74 0,2-1 0,47 34 0,-67-55 0,1 0 0,-1-2 0,1 0 0,1-1 0,0 0 0,0-2 0,0 0 0,24 4 0,-35-9 0,0 0 0,0-1 0,0 1 0,0-1 0,1-1 0,-1 0 0,0 0 0,0 0 0,0-1 0,0 0 0,0 0 0,0 0 0,-1-1 0,1 0 0,8-6 0,-6 3 0,-1-1 0,0 0 0,-1 0 0,0-1 0,0 0 0,0 0 0,-1-1 0,0 0 0,7-14 0,0-9 0,-1 1 0,-1-2 0,-2 1 0,-1-1 0,5-47 0,-4-39 0,-8 83 0,10-69 0,-11 103 0,1 0 0,-1 1 0,0-1 0,0 1 0,1-1 0,-1 1 0,1-1 0,-1 1 0,1-1 0,0 1 0,0 0 0,-1-1 0,1 1 0,0 0 0,0 0 0,0-1 0,0 1 0,1 0 0,-1 0 0,0 0 0,0 0 0,1 0 0,-1 1 0,0-1 0,3-1 0,-2 2 0,1 0 0,-1 0 0,0 1 0,0-1 0,0 0 0,1 1 0,-1-1 0,0 1 0,0 0 0,0 0 0,0 0 0,0 0 0,0 0 0,0 0 0,3 2 0,8 8 0,0 0 0,-1 1 0,18 21 0,-28-31 0,97 127 0,21 23 0,-100-129 0,2-1 0,0-1 0,1 0 0,30 18 0,-46-34 0,1 0 0,0-1 0,0 1 0,1-2 0,-1 1 0,1-1 0,0-1 0,0 0 0,0 0 0,0 0 0,0-1 0,0-1 0,0 1 0,0-2 0,0 1 0,18-4 0,-13 0 0,-1 0 0,0-1 0,-1-1 0,1 0 0,-1-1 0,0 0 0,-1 0 0,0-1 0,0-1 0,16-17 0,5-8 0,-1-1 0,-2-2 0,-2-1 0,28-51 0,74-170 0,-104 211 0,-25 47 0,0 1 0,1-1 0,-1 0 0,0 1 0,0-1 0,1 1 0,-1-1 0,0 1 0,1-1 0,-1 1 0,0-1 0,1 1 0,-1 0 0,0-1 0,1 1 0,-1 0 0,1-1 0,-1 1 0,1 0 0,-1-1 0,1 1 0,-1 0 0,1 0 0,0-1 0,-1 1 0,1 0 0,-1 0 0,1 0 0,-1 0 0,1 0 0,0 0 0,-1 0 0,1 0 0,-1 0 0,1 0 0,0 0 0,-1 1 0,1-1 0,-1 0 0,1 0 0,-1 0 0,1 1 0,-1-1 0,1 0 0,-1 1 0,1-1 0,14 30 0,-14-27 0,40 111 0,-14-32 0,52 104 0,-67-163 0,0-1 0,1-1 0,1 0 0,1-1 0,1-1 0,1 0 0,1-1 0,0-1 0,27 20 0,-38-32 0,1 0 0,0 0 0,0-1 0,1 0 0,-1-1 0,1 0 0,0 0 0,0 0 0,0-1 0,0-1 0,0 1 0,1-2 0,-1 1 0,0-1 0,1-1 0,-1 1 0,16-5 0,-12 1 0,0 0 0,-1-1 0,0 0 0,0-1 0,0-1 0,-1 0 0,0 0 0,0-1 0,-1 0 0,0-1 0,16-18 0,-10 8 0,-1-1 0,-1-1 0,0 0 0,-2 0 0,-1-1 0,0-1 0,-2 0 0,11-41 0,-9 19 0,-2-1 0,-3-1 0,2-79 0,-8 123 0,0 0 0,0 0 0,0 0 0,0 0 0,1 0 0,-1 0 0,1 0 0,0 0 0,-1 0 0,1 0 0,1 0 0,-1 0 0,0 1 0,1-1 0,0 1 0,-1-1 0,1 1 0,0-1 0,0 1 0,0 0 0,1 0 0,3-3 0,0 3 0,0-1 0,0 1 0,0 0 0,0 1 0,0-1 0,1 1 0,-1 1 0,0-1 0,1 1 0,7 1 0,15 0 0,0 2 0,-1 1 0,0 1 0,0 2 0,46 16 0,133 69 0,-105-44 0,-94-44 0,0 0 0,0-1 0,1 0 0,-1 0 0,1-1 0,0 0 0,12 0 0,-19-2 0,1 0 0,0 0 0,0-1 0,0 1 0,0-1 0,-1 0 0,1 0 0,0 0 0,-1 0 0,1 0 0,-1-1 0,1 1 0,-1-1 0,0 0 0,0 1 0,1-1 0,-1 0 0,0 0 0,-1 0 0,1-1 0,0 1 0,-1 0 0,1-1 0,-1 1 0,0-1 0,2-4 0,4-10 0,-1 0 0,-1 0 0,-1-1 0,0 1 0,1-23 0,0-97 0,0 6 0,-5 130 0,0 0 0,0 0 0,0 0 0,0 0 0,0-1 0,1 1 0,-1 0 0,0 0 0,0 0 0,1 0 0,-1 0 0,1 0 0,-1 0 0,1 0 0,-1 0 0,1 0 0,0 0 0,-1 1 0,1-1 0,1-1 0,-2 2 0,1 0 0,0 1 0,-1-1 0,1 0 0,-1 0 0,1 1 0,0-1 0,-1 0 0,1 1 0,-1-1 0,1 0 0,-1 1 0,1-1 0,-1 1 0,1-1 0,-1 1 0,1-1 0,-1 1 0,0-1 0,1 1 0,-1 0 0,0-1 0,1 1 0,21 50 0,18 59 0,58 147 0,-79-214 0,3-1 0,1-2 0,54 72 0,-68-101 0,0 1 0,2-1 0,-1-1 0,1 0 0,1 0 0,0-1 0,0-1 0,1 0 0,0-1 0,0 0 0,21 8 0,-26-13 0,0-1 0,0 1 0,-1-1 0,1 0 0,0-1 0,0 0 0,0 0 0,0-1 0,0 1 0,0-2 0,-1 1 0,1-1 0,0-1 0,-1 1 0,1-1 0,-1-1 0,0 1 0,0-1 0,-1 0 0,1-1 0,-1 1 0,11-12 0,-4 4 0,-2-1 0,1 0 0,-2-1 0,0-1 0,-1 1 0,0-1 0,-1-1 0,-1 0 0,0 0 0,8-33 0,-1-12 0,11-110 0,-5 23 0,-17 131 0,1 0 0,0 0 0,1 1 0,1 0 0,1 0 0,0 1 0,14-22 0,-18 32 0,1 0 0,-1 0 0,2 1 0,-1-1 0,0 1 0,1 0 0,0 1 0,-1-1 0,2 1 0,-1 0 0,0 0 0,1 0 0,-1 1 0,1 0 0,0 0 0,-1 0 0,1 1 0,0-1 0,0 2 0,0-1 0,0 1 0,0 0 0,0 0 0,10 2 0,-1 1 0,0 0 0,-1 2 0,1 0 0,-1 0 0,0 2 0,-1 0 0,0 0 0,0 1 0,0 1 0,-1 0 0,0 0 0,-1 1 0,16 19 0,11 15 0,-2 2 0,34 56 0,-67-97 0,72 118 0,-41-63 0,77 100 0,-105-153 0,0 0 0,1 0 0,0 0 0,0-1 0,8 6 0,-13-11 0,0 0 0,-1 0 0,1 0 0,0 0 0,0 0 0,-1-1 0,1 1 0,0-1 0,0 1 0,0-1 0,0 0 0,0 1 0,0-1 0,0 0 0,0 0 0,0 0 0,0-1 0,0 1 0,0 0 0,-1-1 0,1 0 0,0 1 0,0-1 0,0 0 0,0 0 0,-1 0 0,1 0 0,0 0 0,-1 0 0,2-2 0,6-6 0,-2 0 0,1-1 0,-1 0 0,-1 0 0,1-1 0,-2 1 0,8-21 0,-4 12 0,66-155 0,-8-3 0,71-293 0,-134 451 0,-4 13 0,1 0 0,0 1 0,1-1 0,0 1 0,-1 0 0,2-1 0,-1 1 0,4-5 0,-6 9 0,0 1 0,0 0 0,0 0 0,0 0 0,1-1 0,-1 1 0,0 0 0,0 0 0,0 0 0,1 0 0,-1 0 0,0 0 0,0 0 0,1-1 0,-1 1 0,0 0 0,0 0 0,1 0 0,-1 0 0,0 0 0,0 0 0,1 0 0,-1 0 0,0 0 0,0 0 0,1 0 0,-1 0 0,0 1 0,0-1 0,1 0 0,-1 0 0,0 0 0,0 0 0,0 0 0,1 0 0,-1 1 0,0-1 0,0 0 0,0 0 0,0 0 0,1 0 0,-1 1 0,0-1 0,0 0 0,0 0 0,0 0 0,0 1 0,1-1 0,-1 0 0,0 0 0,0 1 0,11 18 0,0 1 0,12 34 0,10 19 0,-5-20 0,55 75 0,-74-114 0,1-1 0,1-1 0,0 1 0,1-2 0,0 0 0,1 0 0,0-1 0,1-1 0,0 0 0,26 12 0,-36-20 0,-1 0 0,1 0 0,0-1 0,-1 1 0,1-1 0,0 1 0,-1-1 0,1-1 0,0 1 0,0 0 0,-1-1 0,1 0 0,-1 0 0,1 0 0,-1 0 0,1 0 0,-1-1 0,1 1 0,-1-1 0,0 0 0,0 0 0,0-1 0,0 1 0,0 0 0,-1-1 0,1 0 0,-1 0 0,1 0 0,1-4 0,9-11 0,-2 0 0,-1-2 0,17-38 0,-18 35 0,118-305 0,-66 164 0,-55 147 0,14-32 0,-19 47 0,0 0 0,0 1 0,0-1 0,0 0 0,0 1 0,0-1 0,1 1 0,-1-1 0,0 1 0,1-1 0,-1 1 0,1 0 0,0 0 0,-1 0 0,1 0 0,0 0 0,0 0 0,-1 0 0,5 0 0,-5 1 0,1 0 0,0 0 0,0 1 0,-1-1 0,1 1 0,-1-1 0,1 1 0,0 0 0,-1-1 0,1 1 0,-1 0 0,0 0 0,1 0 0,-1 0 0,0 0 0,1 1 0,-1-1 0,0 0 0,0 0 0,0 1 0,1 1 0,22 40 0,-16-28 0,64 129 0,-49-91 0,3-1 0,1-2 0,62 83 0,-85-128 0,1 1 0,0-1 0,0-1 0,0 1 0,1-1 0,-1 1 0,1-2 0,0 1 0,1-1 0,-1 0 0,12 4 0,-14-6 0,0 0 0,0 0 0,1-1 0,-1 1 0,0-1 0,1 0 0,-1 0 0,0-1 0,1 0 0,-1 1 0,0-1 0,0-1 0,0 1 0,0 0 0,0-1 0,0 0 0,0 0 0,0 0 0,6-6 0,2-2 0,-1-1 0,0 0 0,-1-1 0,0 0 0,-1 0 0,-1-1 0,0-1 0,7-14 0,44-118 0,-57 141 0,0 0 0,-1 0 0,2 1 0,-1-1 0,0 0 0,1 1 0,3-5 0,-5 8 0,-1 1 0,1 0 0,-1-1 0,0 1 0,1 0 0,-1-1 0,1 1 0,-1 0 0,1 0 0,-1-1 0,1 1 0,0 0 0,-1 0 0,1 0 0,-1 0 0,1 0 0,-1 0 0,1 0 0,-1 0 0,1 0 0,0 0 0,-1 0 0,1 0 0,-1 0 0,1 0 0,0 1 0,18 18 0,9 30 0,-2 1 0,37 101 0,-30-67 0,-26-66 0,75 167 0,-68-158 0,2-1 0,0 0 0,2 0 0,32 34 0,-45-54 0,0-1 0,0 0 0,1 0 0,0 0 0,0-1 0,0 0 0,0 0 0,1-1 0,11 5 0,-14-7 0,0 0 0,0 0 0,0-1 0,-1 0 0,1 0 0,0 0 0,0 0 0,0 0 0,0-1 0,-1 0 0,1 0 0,0 0 0,0 0 0,-1 0 0,1-1 0,-1 1 0,1-1 0,-1 0 0,5-4 0,6-5 0,0-1 0,0-1 0,-2 0 0,0 0 0,16-23 0,49-86 0,-28 42 0,-37 61 0,98-137 0,-92 133 0,1 0 0,1 1 0,2 2 0,28-24 0,-47 42 0,-1 1 0,1-1 0,0 0 0,-1 1 0,1-1 0,0 1 0,0 0 0,0 0 0,0 0 0,0 0 0,6 0 0,-8 1 0,0 0 0,1 0 0,-1 0 0,0 0 0,1 1 0,-1-1 0,0 0 0,1 1 0,-1-1 0,0 1 0,0 0 0,0-1 0,1 1 0,-1 0 0,0 0 0,0-1 0,0 1 0,0 0 0,1 2 0,1 2 0,0 1 0,-1-1 0,1 0 0,-2 1 0,1-1 0,0 1 0,-1 0 0,0-1 0,0 1 0,-1 0 0,0 11 0,-3 57 0,-13 79 0,-4 56 0,19-182 0,2 1 0,0-1 0,2 0 0,1 0 0,11 39 0,-12-56 0,1 1 0,0-1 0,0 0 0,1 0 0,0-1 0,1 0 0,0 1 0,1-2 0,0 1 0,0-1 0,1 0 0,0-1 0,0 1 0,1-2 0,0 1 0,0-1 0,0-1 0,1 1 0,0-2 0,0 1 0,0-1 0,1-1 0,-1 0 0,1 0 0,0-1 0,-1-1 0,14 1 0,0-1 0,1-1 0,0-2 0,-1 0 0,1-2 0,-1 0 0,0-2 0,0-1 0,-1 0 0,0-2 0,0-1 0,22-13 0,-22 10 0,0-2 0,0 0 0,-1-2 0,-1 0 0,-1-1 0,-1-2 0,0 0 0,-2 0 0,0-2 0,-1 0 0,-1-1 0,-2-1 0,0 0 0,-1-1 0,-2 0 0,0 0 0,-2-1 0,8-40 0,-8 23 0,-8 43 0,0 0 0,0 0 0,1-1 0,-1 1 0,0 0 0,0-1 0,0 1 0,0 0 0,0 0 0,0-1 0,0 1 0,0 0 0,1-1 0,-1 1 0,0 0 0,0 0 0,0 0 0,1-1 0,-1 1 0,0 0 0,0 0 0,0 0 0,1-1 0,-1 1 0,0 0 0,0 0 0,1 0 0,-1 0 0,0 0 0,1 0 0,-1 0 0,0-1 0,0 1 0,1 0 0,-1 0 0,0 0 0,1 0 0,-1 0 0,0 0 0,1 1 0,-1-1 0,0 0 0,0 0 0,1 0 0,-1 0 0,0 0 0,1 0 0,-1 0 0,0 1 0,0-1 0,1 0 0,-1 0 0,0 0 0,0 0 0,0 1 0,1-1 0,-1 0 0,0 0 0,0 1 0,0-1 0,1 1 0,12 19 0,-12-18 0,75 143 0,66 107 0,-125-226 0,2-1 0,1 0 0,1-2 0,1 0 0,1-1 0,1-1 0,27 18 0,-41-33 0,-1 0 0,2 0 0,-1-1 0,0 0 0,1-1 0,14 4 0,-23-7 0,1-1 0,-1 1 0,0-1 0,0 1 0,0-1 0,1 0 0,-1 0 0,0 0 0,0-1 0,0 1 0,1 0 0,-1-1 0,0 0 0,0 1 0,0-1 0,0 0 0,0 0 0,0 0 0,0 0 0,0 0 0,0-1 0,-1 1 0,1-1 0,0 1 0,-1-1 0,1 1 0,-1-1 0,1 0 0,-1 0 0,0 0 0,0 0 0,0 0 0,0 0 0,0 0 0,-1 0 0,1 0 0,0 0 0,0-4 0,14-62 0,17-62 0,-28 117 0,1 0 0,1 1 0,-1 0 0,2 0 0,0 0 0,0 0 0,12-12 0,-18 23 0,-1-1 0,1 1 0,0 0 0,0 0 0,0 0 0,0 0 0,0 0 0,0-1 0,0 2 0,1-1 0,-1 0 0,0 0 0,0 0 0,1 1 0,-1-1 0,1 0 0,-1 1 0,0-1 0,1 1 0,-1 0 0,1 0 0,-1-1 0,1 1 0,-1 0 0,1 0 0,-1 0 0,1 0 0,-1 1 0,1-1 0,-1 0 0,1 1 0,-1-1 0,0 1 0,1-1 0,-1 1 0,1 0 0,-1-1 0,0 1 0,0 0 0,0 0 0,1 0 0,-1 0 0,0 0 0,0 0 0,1 2 0,4 5 0,-1 1 0,0-1 0,0 1 0,-1 0 0,5 15 0,36 108 0,-23-61 0,3-1 0,49 95 0,-65-147 0,1-1 0,1 0 0,1-1 0,0 0 0,1-1 0,0 0 0,1-1 0,1-1 0,1 0 0,-1-1 0,2 0 0,0-2 0,35 17 0,-46-24 0,0-1 0,1 0 0,-1 0 0,1 0 0,0-1 0,-1 0 0,1 0 0,0-1 0,0 0 0,-1 0 0,9-2 0,-10 1 0,-1 0 0,0 0 0,0-1 0,1 0 0,-1 0 0,0 0 0,-1 0 0,1-1 0,0 0 0,-1 1 0,1-1 0,-1-1 0,0 1 0,0 0 0,0-1 0,0 1 0,3-8 0,7-16 0,-1 0 0,-2-1 0,-1-1 0,-1 0 0,-1 0 0,4-50 0,12-46 0,-4 48 0,4 0 0,62-137 0,-63 171 0,1 1 0,2 1 0,1 1 0,3 1 0,1 1 0,41-39 0,-67 73 0,0 0 0,0 0 0,0 1 0,1-1 0,0 1 0,0 0 0,0 0 0,0 0 0,0 1 0,11-3 0,-15 4 0,1 1 0,-1 0 0,0 0 0,1 0 0,-1 0 0,1 0 0,-1 0 0,1 1 0,-1-1 0,0 1 0,1-1 0,-1 1 0,1-1 0,-1 1 0,0-1 0,0 1 0,1 0 0,1 1 0,-1 1 0,0-1 0,0 1 0,0 0 0,0-1 0,0 1 0,0 0 0,-1 0 0,0 1 0,1-1 0,-1 0 0,1 4 0,6 33 0,-1 0 0,-2 1 0,-2-1 0,-4 79 0,0-47 0,0-25 0,0 20 0,9 72 0,-6-122 0,0 0 0,1-1 0,1 1 0,1-1 0,0 0 0,1 0 0,1-1 0,0 0 0,16 24 0,-21-36 0,0 0 0,1 0 0,-1 0 0,1 0 0,0 0 0,0-1 0,0 0 0,0 1 0,0-1 0,0 0 0,1 0 0,-1-1 0,1 1 0,-1-1 0,1 0 0,5 2 0,-6-3 0,-1 0 0,1 0 0,0-1 0,0 1 0,-1 0 0,1-1 0,0 0 0,-1 0 0,1 0 0,-1 0 0,1 0 0,-1 0 0,1 0 0,-1-1 0,0 1 0,1-1 0,-1 0 0,0 0 0,0 0 0,0 0 0,-1 0 0,1 0 0,2-4 0,9-17 0,-1-1 0,-1 0 0,-1-1 0,-2 0 0,0-1 0,7-40 0,-1 5 0,-11 51 0,73-256 0,-62 226 0,2 1 0,1 0 0,2 1 0,34-51 0,-52 86 0,1 1 0,-1 0 0,1 0 0,-1 0 0,1 0 0,-1 0 0,1 1 0,0-1 0,0 0 0,0 1 0,0-1 0,0 1 0,1 0 0,-1 0 0,0 0 0,0 0 0,1 0 0,4-1 0,-5 2 0,0 1 0,-1-1 0,1 1 0,0-1 0,-1 1 0,1-1 0,-1 1 0,1 0 0,0 0 0,-1 0 0,0 0 0,1 0 0,-1 0 0,0 0 0,1 0 0,-1 0 0,0 1 0,0-1 0,0 1 0,1 1 0,6 11 0,-1 1 0,-1-1 0,0 1 0,6 26 0,-11-39 0,27 107 0,30 97 0,-47-176 0,1 0 0,1 0 0,1-2 0,27 40 0,-39-64 0,1 0 0,0 0 0,0 0 0,0 0 0,0 0 0,1-1 0,0 0 0,0 0 0,-1 0 0,2 0 0,-1 0 0,0-1 0,7 3 0,-9-5 0,0 0 0,1 0 0,-1 0 0,0 0 0,0 0 0,1-1 0,-1 1 0,0-1 0,0 0 0,0 1 0,1-1 0,-1 0 0,0 0 0,0 0 0,0-1 0,-1 1 0,1 0 0,0-1 0,0 1 0,-1-1 0,1 0 0,-1 0 0,1 1 0,-1-1 0,0 0 0,0 0 0,0 0 0,0 0 0,1-3 0,19-37 0,-2-1 0,-1-1 0,18-74 0,-5 13 0,-30 103 0,97-263 0,-95 258 0,0 1 0,0 0 0,0 0 0,1 1 0,0-1 0,8-9 0,-11 15 0,0-1 0,-1 1 0,1-1 0,0 1 0,0-1 0,-1 1 0,1-1 0,0 1 0,0 0 0,0 0 0,0-1 0,0 1 0,0 0 0,-1 0 0,1 0 0,0 0 0,0 0 0,0 0 0,0 0 0,2 0 0,-2 1 0,1 0 0,0 0 0,0 0 0,0 0 0,-1 0 0,1 1 0,0-1 0,-1 0 0,1 1 0,-1-1 0,0 1 0,3 3 0,15 27 0,0 0 0,-3 1 0,22 59 0,10 21 0,-31-75 0,2 0 0,2-1 0,1-2 0,2 0 0,32 35 0,-51-65 0,0 0 0,1 1 0,-1-2 0,1 1 0,0-1 0,11 6 0,-15-9 0,-1 0 0,1-1 0,-1 1 0,1-1 0,0 1 0,-1-1 0,1 1 0,0-1 0,-1 0 0,1 0 0,0 0 0,-1 0 0,1 0 0,0-1 0,-1 1 0,1 0 0,0-1 0,-1 1 0,1-1 0,-1 1 0,1-1 0,-1 0 0,1 0 0,-1 0 0,1 0 0,-1 0 0,0 0 0,1 0 0,-1 0 0,0 0 0,0-1 0,0 1 0,2-3 0,4-9 0,-1-1 0,0 0 0,-1 0 0,0 0 0,-1-1 0,-1 1 0,3-26 0,-2 16 0,1 0 0,11-32 0,-3 22 0,3 1 0,0 1 0,2 1 0,2 0 0,1 2 0,1 0 0,1 1 0,27-24 0,-48 50 0,-1 0 0,1 0 0,0 0 0,0 0 0,0 0 0,1 1 0,-1-1 0,0 1 0,1-1 0,-1 1 0,1 0 0,-1 0 0,1 0 0,-1 0 0,1 1 0,0-1 0,-1 1 0,1 0 0,0-1 0,-1 1 0,1 0 0,0 0 0,0 1 0,-1-1 0,1 1 0,3 0 0,-1 2 0,-1 0 0,0 1 0,0-1 0,0 1 0,-1-1 0,1 1 0,-1 0 0,0 1 0,0-1 0,0 0 0,0 1 0,2 8 0,14 30 0,24 80 0,-31-82 0,2-1 0,27 55 0,-41-93 0,1 0 0,0-1 0,0 1 0,0 0 0,0-1 0,0 1 0,0-1 0,1 1 0,-1-1 0,0 0 0,1 1 0,-1-1 0,1 0 0,0 0 0,-1 0 0,1 0 0,2 1 0,-3-2 0,0 0 0,0 0 0,0 0 0,0 0 0,0 0 0,0-1 0,0 1 0,0 0 0,0 0 0,0-1 0,0 1 0,0-1 0,0 1 0,0-1 0,-1 1 0,1-1 0,0 0 0,0 1 0,0-1 0,-1 0 0,1 1 0,0-1 0,0-1 0,5-7 0,-1 0 0,0-1 0,0 0 0,6-19 0,-7 19 0,34-99 0,-20 52 0,37-77 0,-41 116 0,-14 18 0,0-1 0,1 1 0,-1 0 0,1 0 0,-1 0 0,0 0 0,1-1 0,-1 1 0,1 0 0,-1 0 0,0 0 0,1 0 0,-1 0 0,1 0 0,-1 0 0,0 0 0,1 0 0,-1 0 0,1 0 0,-1 1 0,0-1 0,1 0 0,-1 0 0,0 0 0,1 0 0,-1 1 0,0-1 0,1 0 0,0 1 0,1 2 0,0 0 0,0 0 0,0 1 0,0-1 0,-1 0 0,0 1 0,1 0 0,-1-1 0,0 1 0,0 4 0,36 170 0,-19-78 0,5-1 0,3-2 0,41 97 0,-65-189 0,38 74 0,-37-74 0,0 0 0,1 0 0,0 0 0,0 0 0,0 0 0,0-1 0,1 0 0,0 0 0,0 0 0,0-1 0,8 5 0,-12-8 0,0 1 0,0-1 0,-1 1 0,1-1 0,0 0 0,0 0 0,0 0 0,0 1 0,0-1 0,0 0 0,0 0 0,0 0 0,0-1 0,0 1 0,0 0 0,0 0 0,0 0 0,0-1 0,0 1 0,0 0 0,0-1 0,-1 1 0,1-1 0,0 1 0,0-1 0,1-1 0,16-23 0,-18 24 0,49-98 0,52-154 0,-35 81 0,-49 131 0,1 1 0,32-52 0,-49 90 0,-1 0 0,1 0 0,0 0 0,0 0 0,0 0 0,1 1 0,-1-1 0,0 1 0,1-1 0,-1 1 0,1-1 0,-1 1 0,1 0 0,0 0 0,0-1 0,-1 1 0,1 1 0,0-1 0,0 0 0,0 0 0,0 1 0,0-1 0,0 1 0,0-1 0,0 1 0,4 0 0,-3 2 0,0 0 0,0 0 0,-1 0 0,1 0 0,0 0 0,-1 1 0,1-1 0,-1 1 0,0 0 0,0-1 0,0 1 0,0 0 0,0 1 0,2 5 0,17 37 0,24 76 0,-30-77 0,2 0 0,26 48 0,-43-91 0,1 0 0,0 0 0,0 0 0,-1 0 0,1-1 0,1 1 0,-1 0 0,0-1 0,0 1 0,1-1 0,-1 1 0,0-1 0,1 0 0,0 1 0,-1-1 0,1 0 0,0 0 0,-1 0 0,1 0 0,0-1 0,0 1 0,0 0 0,0-1 0,0 1 0,0-1 0,0 0 0,0 1 0,0-1 0,0 0 0,0 0 0,0-1 0,0 1 0,3-1 0,1-2 0,0 0 0,0-1 0,-1 0 0,1 0 0,-1 0 0,0-1 0,0 0 0,9-11 0,46-63 0,-3-2 0,88-168 0,-70 113 0,-56 104 0,141-235 0,-147 247 0,32-37 0,-44 55 0,0 1 0,0-1 0,0 1 0,0 0 0,0 0 0,0-1 0,1 1 0,-1 0 0,0 0 0,1 0 0,-1 1 0,1-1 0,-1 0 0,1 0 0,-1 1 0,1-1 0,-1 1 0,1-1 0,0 1 0,-1 0 0,1 0 0,0-1 0,-1 1 0,4 1 0,-3 0 0,0 1 0,-1-1 0,1 1 0,-1 0 0,1-1 0,-1 1 0,0 0 0,0 0 0,0 0 0,0 0 0,0 0 0,0 0 0,0 0 0,-1 0 0,1 0 0,-1 1 0,1 2 0,4 31 0,0 1 0,-2 37 0,-1-31 0,7 51 0,-6-79 0,0-2 0,0 1 0,2 0 0,-1-1 0,2 1 0,0-2 0,13 22 0,-17-30 0,0-1 0,0 1 0,1-1 0,0 1 0,-1-1 0,1 0 0,0 0 0,0 0 0,1-1 0,-1 1 0,1-1 0,-1 0 0,1 0 0,0 0 0,0 0 0,0 0 0,0-1 0,0 0 0,0 0 0,0 0 0,0 0 0,0-1 0,1 0 0,-1 1 0,0-1 0,5-1 0,-3-1 0,1 0 0,-1 0 0,-1-1 0,1 0 0,0 0 0,-1 0 0,1-1 0,-1 0 0,0 0 0,0 0 0,0-1 0,-1 1 0,0-1 0,0 0 0,0 0 0,5-10 0,52-95 0,-48 81 0,2 0 0,1 1 0,1 1 0,1 1 0,2 0 0,40-41 0,-57 64 0,-1 1 0,1 1 0,-1-1 0,1 0 0,-1 1 0,1-1 0,0 1 0,0 0 0,0 0 0,0 0 0,0 0 0,5-1 0,-7 3 0,1-1 0,-1 0 0,1 0 0,-1 0 0,1 1 0,-1-1 0,1 1 0,-1-1 0,1 1 0,-1 0 0,0 0 0,1-1 0,-1 1 0,0 0 0,0 0 0,0 0 0,1 0 0,-1 0 0,0 1 0,0-1 0,-1 0 0,1 0 0,0 1 0,0-1 0,-1 0 0,1 1 0,0-1 0,0 3 0,9 29 0,-1 0 0,6 41 0,13 47 0,-24-107 0,1-1 0,0 1 0,1-1 0,1-1 0,0 1 0,14 18 0,-19-29 0,-1 0 0,1 0 0,0 0 0,0 0 0,0 0 0,0 0 0,0-1 0,0 1 0,1-1 0,-1 1 0,1-1 0,-1 0 0,1 0 0,-1 0 0,1 0 0,-1 0 0,1-1 0,0 1 0,-1-1 0,1 0 0,0 0 0,0 0 0,-1 0 0,1 0 0,0 0 0,-1-1 0,1 0 0,0 1 0,-1-1 0,1 0 0,-1 0 0,1 0 0,-1 0 0,1-1 0,-1 1 0,0-1 0,0 0 0,0 1 0,0-1 0,3-3 0,9-9 0,0 0 0,-1-1 0,-1-1 0,15-23 0,-20 27 0,124-219 0,-69 112 0,-61 117 0,0 0 0,0 0 0,0 0 0,0 0 0,0 0 0,0 1 0,0-1 0,1 0 0,-1 1 0,0-1 0,1 1 0,0-1 0,-1 1 0,1 0 0,0 0 0,-1-1 0,1 1 0,0 1 0,0-1 0,3-1 0,-3 3 0,0 0 0,0 0 0,0 0 0,-1 0 0,1 0 0,0 1 0,-1-1 0,1 1 0,-1-1 0,0 1 0,0-1 0,1 1 0,-1 0 0,0 0 0,0 0 0,0-1 0,-1 1 0,1 0 0,0 0 0,-1 0 0,1 0 0,-1 0 0,0 3 0,12 46 0,-3 0 0,-2 1 0,0 80 0,-2-31 0,3 20 0,5-1 0,39 159 0,-45-252 0,1-1 0,2 0 0,22 42 0,-27-59 0,1 0 0,0 0 0,0 0 0,1-1 0,0 1 0,0-2 0,1 1 0,0-1 0,0 0 0,1-1 0,0 0 0,11 6 0,-15-10 0,0 0 0,0-1 0,0 1 0,1-1 0,-1 0 0,0 0 0,1-1 0,-1 0 0,0 0 0,1 0 0,-1 0 0,1-1 0,-1 0 0,0 0 0,0 0 0,1-1 0,-1 0 0,0 0 0,0 0 0,-1 0 0,1-1 0,8-6 0,2-3 0,0 0 0,0-2 0,-1 0 0,22-29 0,-10 8 0,-2-1 0,-2 0 0,-1-2 0,-2-1 0,-2 0 0,-1-1 0,16-66 0,-4-23 0,13-149 0,10-53 0,-36 280 0,-15 51 0,0 0 0,0-1 0,0 1 0,0-1 0,0 1 0,0-1 0,0 1 0,0-1 0,0 1 0,1 0 0,-1-1 0,0 1 0,0-1 0,0 1 0,1 0 0,-1-1 0,0 1 0,0 0 0,1-1 0,-1 1 0,0 0 0,1-1 0,-1 1 0,1 0 0,-1 0 0,0 0 0,1-1 0,-1 1 0,0 0 0,1 0 0,-1 0 0,1 0 0,-1-1 0,1 1 0,-1 0 0,1 0 0,-1 0 0,0 0 0,1 0 0,-1 0 0,1 0 0,-1 1 0,1-1 0,-1 0 0,0 0 0,1 0 0,-1 0 0,1 0 0,-1 1 0,0-1 0,1 0 0,-1 0 0,0 1 0,1-1 0,-1 0 0,0 1 0,1-1 0,-1 0 0,0 1 0,1-1 0,-1 0 0,0 1 0,0 0 0,15 33 0,-15-33 0,46 152 0,49 140 0,-78-251 0,1-1 0,2-1 0,2-1 0,46 63 0,-62-93 0,1-1 0,0 0 0,0-1 0,0 1 0,1-1 0,0-1 0,1 0 0,-1 0 0,12 6 0,-16-11 0,-1 0 0,0 0 0,1 0 0,-1-1 0,1 1 0,-1-1 0,1 0 0,-1 0 0,1 0 0,-1 0 0,1 0 0,-1-1 0,0 0 0,1 0 0,-1 0 0,0 0 0,1 0 0,-1 0 0,0-1 0,0 0 0,0 0 0,0 0 0,0 0 0,-1 0 0,1 0 0,-1-1 0,1 1 0,-1-1 0,4-5 0,13-20 0,-1-1 0,-1 0 0,-1-2 0,-2 0 0,18-61 0,0 7 0,-16 43 0,-7 17 0,0 1 0,2 0 0,1 0 0,0 1 0,25-33 0,-36 55 0,1-1 0,-1 1 0,0-1 0,1 1 0,-1 0 0,1-1 0,-1 1 0,1 0 0,0 0 0,-1 0 0,1 0 0,0 0 0,0 0 0,0 1 0,-1-1 0,1 1 0,0-1 0,0 1 0,0 0 0,0-1 0,0 1 0,0 0 0,0 0 0,3 1 0,-1 0 0,-1 1 0,1-1 0,-1 1 0,1 0 0,-1 0 0,0 0 0,0 1 0,0-1 0,0 1 0,0-1 0,0 1 0,2 3 0,8 12 0,-1 0 0,0 1 0,14 31 0,-23-44 0,33 75 0,26 53 0,-54-120 0,0 0 0,1-1 0,1 0 0,0 0 0,1-1 0,19 18 0,-28-28 0,1-1 0,-1 1 0,1 0 0,-1-1 0,1 1 0,0-1 0,0 0 0,-1 0 0,1 0 0,0 0 0,0 0 0,0-1 0,0 1 0,0-1 0,0 0 0,1 0 0,-1 0 0,0 0 0,0 0 0,0-1 0,0 0 0,0 1 0,0-1 0,0 0 0,-1 0 0,1-1 0,0 1 0,0-1 0,-1 1 0,1-1 0,-1 0 0,4-3 0,7-7 0,0-1 0,0-1 0,-2 0 0,16-23 0,-1 1 0,-23 32 0,0 1 0,0 0 0,1-1 0,-1 2 0,0-1 0,1 0 0,0 1 0,0-1 0,0 1 0,0 0 0,0 0 0,0 1 0,0-1 0,1 1 0,-1 0 0,1 0 0,-1 0 0,1 1 0,-1 0 0,1 0 0,-1 0 0,1 0 0,-1 1 0,0-1 0,1 1 0,-1 0 0,1 1 0,-1-1 0,8 4 0,9 6 0,0 1 0,0 1 0,-1 0 0,28 26 0,0-2 0,-45-35-55,44 26 237,-44-27-260,-1 0-1,0 0 1,1 0-1,-1 0 0,1-1 1,-1 1-1,1-1 1,-1 0-1,1 1 1,-1-1-1,1 0 1,-1 0-1,1-1 1,0 1-1,-1 0 1,1-1-1,-1 0 0,3-1 1,8-8-6748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8T08:07:40.771"/>
    </inkml:context>
    <inkml:brush xml:id="br0">
      <inkml:brushProperty name="width" value="0.05" units="cm"/>
      <inkml:brushProperty name="height" value="0.05" units="cm"/>
      <inkml:brushProperty name="color" value="#E71224"/>
    </inkml:brush>
  </inkml:definitions>
  <inkml:trace contextRef="#ctx0" brushRef="#br0">1 0 24575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8T08:08:07.574"/>
    </inkml:context>
    <inkml:brush xml:id="br0">
      <inkml:brushProperty name="width" value="0.05" units="cm"/>
      <inkml:brushProperty name="height" value="0.05" units="cm"/>
      <inkml:brushProperty name="color" value="#FFC114"/>
    </inkml:brush>
  </inkml:definitions>
  <inkml:trace contextRef="#ctx0" brushRef="#br0">1 5478 24575,'27'39'0,"-27"-38"0,1-1 0,-1 1 0,1-1 0,-1 0 0,1 1 0,0-1 0,-1 1 0,1-1 0,-1 0 0,1 1 0,0-1 0,-1 0 0,1 0 0,0 0 0,0 1 0,-1-1 0,1 0 0,0 0 0,-1 0 0,1 0 0,1 0 0,-1-1 0,0 0 0,0 1 0,-1-1 0,1 0 0,0 1 0,0-1 0,-1 0 0,1 0 0,0 0 0,-1 1 0,1-1 0,-1 0 0,1 0 0,-1 0 0,0 0 0,1 0 0,-1 0 0,0 0 0,0 0 0,1-1 0,4-15 0,1 0 0,1 0 0,13-22 0,-11 24 0,-1-1 0,-1 0 0,-1 0 0,5-18 0,-4 14 0,0 1 0,1 0 0,1 0 0,1 0 0,1 1 0,1 1 0,0 0 0,19-20 0,-26 31 0,1-1 0,0 1 0,1 1 0,-1-1 0,1 1 0,0 0 0,0 1 0,1 0 0,-1 0 0,12-4 0,-14 6 0,-1 1 0,1-1 0,0 1 0,0 0 0,0 1 0,0-1 0,0 1 0,0 0 0,0 0 0,0 0 0,0 1 0,0 0 0,-1 0 0,1 0 0,0 0 0,0 1 0,-1 0 0,9 4 0,31 28 0,25 15 0,-65-46 0,0-1 0,1 0 0,-1 0 0,1 0 0,0 0 0,0-1 0,-1 1 0,1-1 0,0-1 0,0 1 0,0-1 0,0 1 0,6-2 0,-8 0 0,0 1 0,0-1 0,0-1 0,0 1 0,0 0 0,0-1 0,0 0 0,0 1 0,-1-1 0,1 0 0,-1-1 0,1 1 0,-1 0 0,0-1 0,0 1 0,0-1 0,0 0 0,0 1 0,-1-1 0,1 0 0,-1 0 0,1 0 0,-1 0 0,0-4 0,4-10 0,-1 0 0,-1-1 0,2-22 0,-4 29 0,3-73 0,-3 51 0,9-57 0,-10 87 0,0 0 0,1 0 0,-1 0 0,1 0 0,0 0 0,0 1 0,0-1 0,0 0 0,1 0 0,-1 1 0,1-1 0,0 1 0,-1-1 0,1 1 0,0 0 0,1 0 0,-1 0 0,0 0 0,0 0 0,5-2 0,-3 3 0,0 0 0,-1 0 0,1 0 0,0 1 0,0 0 0,0 0 0,-1 0 0,1 0 0,0 1 0,0-1 0,-1 1 0,1 0 0,0 0 0,-1 0 0,6 3 0,-6-3 0,0 0 0,0 0 0,0 0 0,0 0 0,0-1 0,0 1 0,0-1 0,0 0 0,0 0 0,0 0 0,0 0 0,0 0 0,0-1 0,1 1 0,-1-1 0,0 0 0,0 0 0,-1 0 0,1 0 0,0-1 0,0 1 0,3-3 0,2-3 0,-1 0 0,0 0 0,0-1 0,0 0 0,7-13 0,-9 14 0,0-1 0,0 1 0,1 0 0,0 0 0,0 1 0,1 0 0,-1 0 0,15-9 0,-14 12 0,1 0 0,-1 0 0,1 1 0,-1 0 0,1 0 0,0 1 0,0 0 0,0 1 0,15 0 0,77 16 0,-78-11 0,0-1 0,1-1 0,35 0 0,-51-3 0,0-1 0,-1 0 0,1 0 0,0 0 0,-1-1 0,0 0 0,1 0 0,-1-1 0,0 1 0,0-1 0,0-1 0,-1 1 0,1-1 0,-1 0 0,0 0 0,7-8 0,-7 6 0,0-1 0,-1 0 0,0 0 0,0 0 0,0 0 0,-1-1 0,0 0 0,-1 1 0,1-1 0,0-11 0,17-42 0,-19 59 0,-1 1 0,1 0 0,0-1 0,0 1 0,0 0 0,0 0 0,0 0 0,0 0 0,0 0 0,0 0 0,0 0 0,0 0 0,1 0 0,-1 0 0,0 1 0,1-1 0,-1 0 0,0 1 0,1-1 0,-1 1 0,1 0 0,-1-1 0,1 1 0,-1 0 0,1 0 0,-1 0 0,1 0 0,-1 0 0,1 0 0,-1 0 0,1 1 0,-1-1 0,1 1 0,-1-1 0,0 1 0,1-1 0,-1 1 0,0 0 0,1 0 0,-1-1 0,0 1 0,2 2 0,9 5 0,0 1 0,-1 1 0,17 17 0,-9-8 0,-19-18 0,17 14 0,0-1 0,1 0 0,35 19 0,-48-30 0,0-1 0,0 0 0,0 0 0,0 0 0,0 0 0,1-1 0,-1 0 0,1 0 0,-1 0 0,1-1 0,-1 0 0,1 0 0,-1 0 0,1-1 0,-1 1 0,1-1 0,-1-1 0,1 1 0,-1-1 0,10-5 0,3-5 0,0-1 0,-1-1 0,-1 0 0,-1-1 0,0-1 0,0-1 0,19-30 0,8-7 0,-39 51 0,0 0 0,0 0 0,0 0 0,1 1 0,-1-1 0,1 1 0,-1 0 0,1 0 0,0 0 0,0 0 0,0 1 0,0 0 0,0 0 0,0 0 0,1 0 0,-1 0 0,0 1 0,0 0 0,1 0 0,-1 0 0,0 0 0,0 1 0,0 0 0,8 2 0,-7-2 0,1 0 0,-1 0 0,1-1 0,-1 1 0,1-1 0,-1 0 0,0-1 0,1 1 0,-1-1 0,1 0 0,-1-1 0,0 1 0,0-1 0,9-4 0,-1-4 0,0-1 0,-1-1 0,0 0 0,-1 0 0,-1-1 0,0 0 0,0-1 0,8-17 0,6-7 0,56-83 0,159-222 0,-234 336 0,0 0 0,0 0 0,0 1 0,1 0 0,-1-1 0,2 2 0,-1-1 0,0 1 0,15-9 0,-20 13 0,0 1 0,0 0 0,0-1 0,0 1 0,0 0 0,0 0 0,0 0 0,0 0 0,0 0 0,0 0 0,0 0 0,0 0 0,0 0 0,0 0 0,-1 0 0,1 0 0,0 1 0,0-1 0,0 0 0,0 1 0,0-1 0,0 1 0,0-1 0,-1 1 0,1-1 0,0 1 0,0 0 0,-1-1 0,1 1 0,0 0 0,-1 0 0,1 0 0,13 37 0,-2 28 0,-3 0 0,-1 94 0,-5-85 0,19 124 0,-16-181 0,-1-36 0,7-112 0,17-148 0,-22 234 0,46-247 0,-43 250 0,2 0 0,2 1 0,1 1 0,38-69 0,-48 100 0,-1 1 0,2-1 0,-1 1 0,1 0 0,0 0 0,1 1 0,-1-1 0,1 2 0,0-1 0,1 1 0,14-9 0,-17 12 0,0 1 0,0-1 0,0 1 0,1 0 0,-1 0 0,0 0 0,1 1 0,-1-1 0,0 1 0,1 1 0,-1-1 0,0 1 0,0 0 0,1 0 0,-1 1 0,0-1 0,0 1 0,0 0 0,-1 0 0,9 6 0,0 1 0,0 0 0,0 1 0,-1 0 0,-1 1 0,1 0 0,-2 1 0,11 15 0,60 102 0,-21-30 0,-37-67 0,28 32 0,-42-54 0,0 0 0,1-1 0,0 0 0,1-1 0,0 0 0,21 12 0,-28-19 0,0 1 0,0-1 0,0 0 0,0 0 0,0 0 0,0-1 0,1 1 0,-1-1 0,0 0 0,0 0 0,0 0 0,1-1 0,-1 0 0,0 0 0,0 0 0,0 0 0,0 0 0,0-1 0,-1 0 0,1 0 0,0 0 0,-1 0 0,1 0 0,-1-1 0,0 0 0,0 1 0,0-1 0,4-5 0,5-6 0,0-1 0,-1 0 0,0-1 0,16-34 0,21-67 0,-37 86 0,2-1 0,1 2 0,1 0 0,23-35 0,-37 63 0,1 0 0,-1 0 0,0 1 0,0-1 0,1 1 0,-1-1 0,1 1 0,-1-1 0,1 1 0,0 0 0,-1 0 0,1 0 0,0 0 0,0 0 0,0 0 0,0 0 0,0 1 0,0-1 0,0 1 0,0-1 0,0 1 0,0 0 0,0 0 0,0 0 0,0 0 0,0 0 0,0 0 0,0 0 0,0 1 0,0-1 0,0 1 0,0 0 0,0-1 0,0 1 0,0 0 0,0 0 0,0 0 0,-1 1 0,3 1 0,7 6 0,0 1 0,-1 0 0,0 1 0,15 22 0,2 2 0,-16-24 0,-1-1 0,2 0 0,-1 0 0,16 9 0,-26-18 0,1 0 0,0 1 0,0-1 0,0 0 0,-1 0 0,1 0 0,0 0 0,0-1 0,0 1 0,1 0 0,-1-1 0,0 1 0,0-1 0,0 0 0,0 0 0,0 0 0,0 0 0,1 0 0,-1 0 0,0-1 0,0 1 0,0-1 0,0 1 0,0-1 0,0 0 0,0 0 0,0 0 0,0 0 0,0 0 0,0 0 0,-1 0 0,1-1 0,0 1 0,-1-1 0,1 1 0,-1-1 0,0 0 0,2-2 0,4-10 0,-1 0 0,-1 0 0,0-1 0,-1 0 0,-1 1 0,0-2 0,-1 1 0,0-23 0,3-10 0,7-48 0,5 1 0,36-121 0,-30 161 0,-23 54 0,1 0 0,-1 1 0,1-1 0,-1 0 0,1 0 0,-1 1 0,1-1 0,-1 0 0,1 1 0,0-1 0,-1 0 0,1 1 0,0-1 0,0 1 0,-1-1 0,1 1 0,0 0 0,0-1 0,0 1 0,0 0 0,-1 0 0,1-1 0,0 1 0,0 0 0,0 0 0,0 0 0,1 0 0,0 1 0,0-1 0,-1 1 0,1 0 0,-1 0 0,1 0 0,-1 0 0,1 0 0,-1 0 0,1 0 0,-1 0 0,0 1 0,0-1 0,2 2 0,29 54 0,-30-53 0,36 83 0,-27-55 0,2-1 0,2 0 0,1-2 0,1 0 0,33 43 0,-50-70 0,2-1 0,-1 1 0,0-1 0,0 1 0,0-1 0,1 0 0,-1 1 0,1-1 0,-1 0 0,1 0 0,-1 0 0,1 0 0,0 0 0,-1-1 0,1 1 0,0 0 0,0-1 0,-1 1 0,1-1 0,0 0 0,0 0 0,0 1 0,0-1 0,0 0 0,-1-1 0,1 1 0,0 0 0,0 0 0,0-1 0,0 1 0,-1-1 0,1 0 0,0 1 0,-1-1 0,1 0 0,0 0 0,-1 0 0,1 0 0,-1 0 0,1-1 0,-1 1 0,0 0 0,1-1 0,-1 1 0,2-3 0,5-9 0,1 0 0,-2-1 0,0 0 0,9-23 0,-10 22 0,143-352 0,-145 358 0,-2 2 0,1 1 0,0 0 0,0-1 0,1 1 0,0 0 0,6-7 0,-9 12 0,-1 1 0,1-1 0,-1 1 0,1-1 0,0 1 0,-1 0 0,1-1 0,0 1 0,-1 0 0,1-1 0,0 1 0,-1 0 0,1 0 0,0 0 0,0 0 0,-1 0 0,1-1 0,0 1 0,-1 0 0,1 1 0,0-1 0,0 0 0,-1 0 0,1 0 0,1 1 0,0 0 0,0 0 0,0 1 0,-1-1 0,1 1 0,0-1 0,-1 1 0,1 0 0,-1 0 0,1-1 0,-1 1 0,0 0 0,2 4 0,24 54 0,31 94 0,-41-102 0,1-1 0,4-1 0,37 67 0,-57-114 0,0 1 0,0 0 0,0-1 0,1 0 0,-1 1 0,1-1 0,-1 0 0,1 0 0,0-1 0,0 1 0,1 0 0,-1-1 0,0 0 0,1 0 0,0 0 0,-1 0 0,1-1 0,0 1 0,7 1 0,-8-4 0,1 0 0,0 0 0,-1 0 0,1-1 0,-1 1 0,1-1 0,-1 0 0,0 0 0,0 0 0,1 0 0,-1 0 0,-1-1 0,1 1 0,0-1 0,-1 0 0,1 0 0,-1 0 0,0 0 0,0 0 0,3-7 0,213-356 0,-97 181 0,166-193 0,-274 363 0,35-37 0,-45 49 0,0 0 0,1 0 0,-1 1 0,1-1 0,0 1 0,-1 0 0,1 0 0,0 0 0,0 1 0,1-1 0,-1 1 0,4-1 0,-6 2 0,-1 0 0,1 0 0,0 0 0,-1 0 0,1 0 0,-1 0 0,1 1 0,-1-1 0,0 1 0,1-1 0,-1 1 0,1-1 0,-1 1 0,0 0 0,1 0 0,-1-1 0,0 1 0,0 0 0,0 0 0,0 0 0,1 1 0,-1-1 0,-1 0 0,1 0 0,0 1 0,0-1 0,1 2 0,13 47 0,-13-42 0,28 141 0,26 96 0,-31-169 0,45 94 0,-51-132 0,1-1 0,2-2 0,1 0 0,35 41 0,-53-70 0,1 0 0,0 0 0,0 0 0,1-1 0,-1 0 0,1 0 0,15 8 0,-20-12 0,1 0 0,-1-1 0,1 1 0,-1 0 0,1-1 0,-1 0 0,1 1 0,-1-1 0,1 0 0,0 0 0,-1-1 0,1 1 0,-1 0 0,1-1 0,-1 0 0,1 1 0,-1-1 0,1 0 0,-1 0 0,0-1 0,1 1 0,-1 0 0,0-1 0,0 1 0,0-1 0,0 0 0,0 0 0,2-2 0,7-12 0,0 0 0,-1 0 0,0-1 0,-2 0 0,0 0 0,-1-1 0,0 0 0,-2-1 0,5-20 0,6-18 0,162-428 0,-146 422 0,-32 61 0,1 1 0,0-1 0,-1 1 0,1-1 0,0 1 0,0 0 0,0-1 0,0 1 0,1 0 0,-1 0 0,0 0 0,0 0 0,1 0 0,-1 0 0,1 0 0,1-1 0,-1 3 0,-1-1 0,0 1 0,0-1 0,0 1 0,0 0 0,0 0 0,0 0 0,0-1 0,-1 1 0,1 0 0,0 0 0,0 0 0,-1 0 0,1 1 0,-1-1 0,1 0 0,-1 0 0,1 0 0,-1 0 0,0 1 0,1-1 0,-1 2 0,33 102 0,13 40 0,-38-125 0,0-1 0,2 0 0,0 0 0,23 31 0,-32-48 0,0 0 0,1-1 0,-1 1 0,1 0 0,0-1 0,-1 1 0,1-1 0,0 1 0,0-1 0,0 0 0,0 0 0,0 0 0,0 0 0,3 1 0,-4-2 0,0 0 0,1 0 0,-1 0 0,0 0 0,0 0 0,0 0 0,0-1 0,0 1 0,1 0 0,-1-1 0,0 1 0,0-1 0,0 1 0,0-1 0,0 1 0,0-1 0,0 0 0,0 1 0,0-1 0,1-1 0,2-4 0,1-1 0,-1 0 0,0 1 0,0-2 0,-1 1 0,0 0 0,2-8 0,72-229 0,-39 115 0,73-167 0,-89 260 0,-22 36 0,0 0 0,1-1 0,-1 1 0,0 0 0,1-1 0,-1 1 0,0 0 0,1 0 0,-1-1 0,0 1 0,1 0 0,-1 0 0,1 0 0,-1 0 0,0-1 0,1 1 0,-1 0 0,1 0 0,-1 0 0,1 0 0,-1 0 0,0 0 0,1 0 0,-1 0 0,1 0 0,-1 0 0,0 1 0,1-1 0,-1 0 0,1 0 0,-1 0 0,0 0 0,1 1 0,-1-1 0,1 0 0,-1 0 0,0 1 0,0-1 0,1 0 0,-1 1 0,0-1 0,1 0 0,-1 1 0,0-1 0,0 0 0,1 1 0,-1-1 0,0 1 0,10 25 0,-9-21 0,17 53 0,-8-19 0,2-2 0,1 1 0,3-2 0,19 36 0,-33-68 0,0 0 0,0-1 0,0 1 0,1-1 0,-1 0 0,1 0 0,0 0 0,0 0 0,0 0 0,0-1 0,1 1 0,-1-1 0,1 0 0,-1 0 0,1 0 0,0 0 0,4 1 0,-3-3 0,-1 0 0,0 0 0,0 0 0,0-1 0,0 1 0,0-1 0,0 0 0,0 0 0,0-1 0,0 1 0,0-1 0,0 0 0,-1 0 0,1 0 0,-1-1 0,1 1 0,5-7 0,31-27 0,-2-3 0,52-67 0,-16 17 0,-66 81 0,164-179 0,-133 149 0,1 1 0,74-51 0,-107 83 0,1 0 0,0 0 0,0 1 0,0 0 0,0 0 0,1 1 0,-1 0 0,1 1 0,18-3 0,-24 5 0,1 0 0,-1 0 0,1 1 0,0-1 0,-1 1 0,1 0 0,-1 0 0,0 0 0,1 1 0,-1-1 0,0 1 0,0 0 0,1 0 0,-1 0 0,-1 0 0,1 0 0,0 1 0,-1-1 0,1 1 0,-1 0 0,1-1 0,-1 1 0,0 0 0,-1 1 0,1-1 0,1 4 0,14 29 0,17 58 0,-22-55 0,28 57 0,-34-85 0,0 0 0,0 0 0,1-1 0,1 0 0,-1-1 0,2 0 0,-1 0 0,1-1 0,15 12 0,-22-18 0,0-1 0,0 1 0,0-1 0,1 1 0,-1-1 0,0 0 0,1 0 0,-1 0 0,0 0 0,1 0 0,-1 0 0,1-1 0,0 1 0,-1-1 0,1 0 0,-1 1 0,1-1 0,-1-1 0,1 1 0,0 0 0,-1-1 0,1 1 0,-1-1 0,1 0 0,-1 1 0,1-1 0,-1 0 0,0-1 0,1 1 0,-1 0 0,0-1 0,0 1 0,0-1 0,0 0 0,0 0 0,-1 0 0,3-2 0,5-9 0,-1 0 0,-1-1 0,0 1 0,-1-2 0,7-20 0,11-22 0,-23 53 0,1 1 0,0-1 0,0 1 0,0 0 0,0 0 0,1 0 0,-1 0 0,1 0 0,0 1 0,0-1 0,0 1 0,6-5 0,-7 7 0,-1 0 0,1 0 0,0 0 0,0 1 0,-1-1 0,1 0 0,0 0 0,0 1 0,-1-1 0,1 1 0,0 0 0,-1 0 0,1-1 0,-1 1 0,1 0 0,-1 0 0,1 0 0,-1 0 0,0 1 0,0-1 0,1 0 0,-1 1 0,0-1 0,0 0 0,0 1 0,0-1 0,-1 1 0,1 0 0,1 2 0,32 59 0,-23-40 0,2 0 0,15 22 0,-24-39 0,1 0 0,-1-1 0,1 0 0,0 0 0,1 0 0,-1 0 0,1-1 0,0 0 0,0 0 0,0-1 0,0 1 0,9 2 0,-13-5 0,1-1 0,0 1 0,0 0 0,0-1 0,1 1 0,-1-1 0,0 0 0,0 0 0,0 0 0,0 0 0,0-1 0,0 1 0,0-1 0,0 0 0,0 0 0,0 0 0,0 0 0,4-3 0,-3 1 0,1 0 0,-1-1 0,0 0 0,0 0 0,0 0 0,0 0 0,-1-1 0,1 1 0,3-8 0,1-5 0,0 0 0,-1-1 0,-1 1 0,-1-1 0,4-20 0,-2-8 0,1-66 0,-2 13 0,0 78 0,-5 21 0,-1 0 0,0-1 0,0 1 0,1 0 0,-1 0 0,0 0 0,0 0 0,1 0 0,-1 0 0,0 0 0,0 0 0,1 0 0,-1 0 0,0 0 0,0 0 0,1 0 0,-1 0 0,0 0 0,1 0 0,-1 0 0,0 0 0,0 0 0,1 0 0,-1 0 0,0 1 0,0-1 0,0 0 0,1 0 0,-1 0 0,0 0 0,0 1 0,0-1 0,1 0 0,-1 0 0,0 0 0,0 1 0,0-1 0,0 0 0,1 1 0,19 39 0,-18-36 0,24 54 0,71 151 0,-81-179 0,1-2 0,2 0 0,0-1 0,44 45 0,-57-66 0,0 0 0,0-1 0,1 1 0,0-2 0,0 1 0,0-1 0,0 0 0,1 0 0,-1-1 0,11 3 0,-13-5 0,0 0 0,1 0 0,-1-1 0,0 0 0,0 0 0,0 0 0,1-1 0,-1 0 0,0 0 0,0 0 0,0 0 0,0-1 0,0 0 0,-1 0 0,1 0 0,0-1 0,6-4 0,3-4 0,0 0 0,-1 0 0,-1-2 0,0 1 0,0-2 0,-2 1 0,15-24 0,-1-4 0,29-70 0,-31 54 0,-3-1 0,-2-1 0,17-106 0,0-182 0,-31 317 0,-3 18 0,1 0 0,1 1 0,0-1 0,4-11 0,-6 22 0,0 0 0,0 1 0,0-1 0,0 1 0,0-1 0,1 1 0,-1-1 0,0 1 0,0-1 0,1 1 0,-1-1 0,0 1 0,1-1 0,-1 1 0,1 0 0,-1-1 0,0 1 0,1-1 0,-1 1 0,1 0 0,-1 0 0,1-1 0,-1 1 0,1 0 0,-1 0 0,1-1 0,0 1 0,-1 0 0,1 0 0,-1 0 0,1 0 0,-1 0 0,1 0 0,0 0 0,-1 0 0,1 0 0,-1 0 0,1 0 0,-1 0 0,1 1 0,-1-1 0,1 0 0,-1 0 0,1 1 0,-1-1 0,1 0 0,-1 0 0,1 1 0,-1-1 0,1 1 0,-1-1 0,1 0 0,0 2 0,10 11 0,0 1 0,-1 1 0,0 0 0,-1 1 0,-1-1 0,12 34 0,-7-19 0,40 93 0,60 124 0,-92-207 0,2-2 0,1-1 0,57 68 0,-70-93 0,1 0 0,0-1 0,24 18 0,-33-27 0,0 0 0,0 0 0,0 0 0,0-1 0,0 1 0,1-1 0,-1 0 0,0 0 0,1 0 0,-1 0 0,1 0 0,-1-1 0,1 0 0,0 0 0,-1 0 0,1 0 0,-1 0 0,1-1 0,-1 1 0,1-1 0,-1 0 0,1 0 0,4-2 0,-1-2 0,0-1 0,0 1 0,-1-1 0,1 0 0,-1 0 0,-1-1 0,1 0 0,-1 0 0,0 0 0,-1 0 0,0-1 0,0 0 0,0 0 0,2-9 0,4-16 0,0 0 0,5-42 0,1-50 0,-12 77 0,2 0 0,15-54 0,-20 100 0,-1 0 0,1 0 0,0-1 0,-1 1 0,1 0 0,0 0 0,0 0 0,0 0 0,0 0 0,1 0 0,-1 1 0,0-1 0,1 0 0,1-1 0,-2 3 0,0 0 0,-1 0 0,1 0 0,-1-1 0,1 1 0,0 0 0,-1 1 0,1-1 0,-1 0 0,1 0 0,-1 0 0,1 0 0,0 0 0,-1 0 0,1 1 0,-1-1 0,1 0 0,-1 1 0,1-1 0,-1 0 0,1 1 0,-1-1 0,1 0 0,-1 1 0,0-1 0,1 1 0,-1-1 0,1 1 0,-1-1 0,0 1 0,0-1 0,1 1 0,5 11 0,-1-1 0,0 1 0,6 20 0,-6-18 0,7 23 0,72 192 0,-67-188 0,3-1 0,1 0 0,37 51 0,-52-83 0,0 1 0,1-1 0,0-1 0,1 1 0,0-1 0,0-1 0,12 8 0,-17-12 0,-1-1 0,1 1 0,0-1 0,0 0 0,-1 0 0,1 0 0,0 0 0,0-1 0,0 1 0,0-1 0,0 1 0,1-1 0,-1 0 0,0-1 0,0 1 0,0 0 0,0-1 0,0 0 0,0 1 0,0-1 0,-1-1 0,1 1 0,0 0 0,0-1 0,-1 1 0,1-1 0,-1 0 0,3-2 0,2-3 0,0 0 0,0-1 0,-1 0 0,0 0 0,-1 0 0,0-1 0,0 0 0,-1 0 0,6-17 0,22-97 0,-24 88 0,61-336 0,-30 135 0,-27 193 0,-3 25 0,-9 18 0,0 0 0,0 0 0,0 0 0,0 0 0,1-1 0,-1 1 0,0 0 0,0 0 0,0 0 0,1 0 0,-1 0 0,0 0 0,0 0 0,0 0 0,1 0 0,-1 0 0,0 0 0,0 0 0,0 0 0,1 0 0,-1 0 0,0 0 0,0 0 0,1 0 0,-1 0 0,0 0 0,0 0 0,0 0 0,1 0 0,-1 0 0,0 0 0,0 0 0,0 0 0,0 1 0,1-1 0,-1 0 0,0 0 0,0 0 0,0 0 0,0 1 0,1-1 0,-1 0 0,0 0 0,0 0 0,0 0 0,0 1 0,0-1 0,0 0 0,0 0 0,0 0 0,0 1 0,0-1 0,0 0 0,0 0 0,0 1 0,60 176 0,-1 2 0,-49-157 0,0 0 0,1-1 0,1 0 0,1-1 0,28 33 0,-37-48 0,1 0 0,0 0 0,0 0 0,0-1 0,0 0 0,1 0 0,-1 0 0,1-1 0,0 0 0,0 0 0,1 0 0,8 2 0,-11-4 0,0-1 0,0 0 0,0 0 0,-1 0 0,1 0 0,0-1 0,0 1 0,0-1 0,-1 0 0,1 0 0,0-1 0,-1 1 0,1-1 0,-1 1 0,0-1 0,1 0 0,-1 0 0,0-1 0,0 1 0,0-1 0,0 1 0,4-7 0,68-87 0,-51 63 0,31-34 0,-44 56 0,-1 1 0,2 0 0,-1 1 0,1 0 0,1 1 0,24-12 0,-34 18 0,0 1 0,0 0 0,0 0 0,0 1 0,0-1 0,0 0 0,1 1 0,-1 0 0,0 0 0,0 0 0,0 0 0,1 0 0,-1 1 0,0-1 0,0 1 0,0 0 0,0 0 0,0 0 0,0 0 0,0 1 0,0-1 0,0 1 0,0 0 0,-1 0 0,1 0 0,-1 0 0,0 0 0,1 0 0,-1 1 0,0-1 0,0 1 0,0 0 0,2 4 0,7 13 0,-1-1 0,-1 1 0,0 0 0,5 23 0,-3-12 0,-8-24 0,100 238 0,-88-218 0,0 0 0,1 0 0,2-2 0,0 0 0,2-1 0,35 33 0,-51-54 0,-1 0 0,1 0 0,0 0 0,1 0 0,-1-1 0,0 1 0,1-1 0,6 2 0,-10-4 0,0 1 0,0-1 0,1 0 0,-1 0 0,0 0 0,0 0 0,1 0 0,-1 0 0,0-1 0,0 1 0,1 0 0,-1 0 0,0-1 0,0 1 0,0-1 0,0 1 0,1-1 0,-1 0 0,0 1 0,0-1 0,0 0 0,0 0 0,0 0 0,-1 0 0,1 1 0,0-1 0,0 0 0,-1-1 0,1 1 0,0 0 0,-1 0 0,1 0 0,-1 0 0,1 0 0,-1-1 0,0 1 0,1-2 0,13-73 0,-13 63 0,1-1 0,0 1 0,1 0 0,0 0 0,1 0 0,1 0 0,7-16 0,-11 28 0,0 0 0,-1 0 0,1 0 0,0 0 0,0 0 0,0 0 0,0 1 0,0-1 0,-1 0 0,1 0 0,1 1 0,-1-1 0,0 1 0,0-1 0,0 1 0,0 0 0,0-1 0,0 1 0,0 0 0,1-1 0,-1 1 0,0 0 0,0 0 0,0 0 0,1 0 0,-1 1 0,0-1 0,0 0 0,0 0 0,0 1 0,1-1 0,-1 0 0,0 1 0,0-1 0,0 1 0,0 0 0,0-1 0,0 1 0,0 0 0,0 0 0,0 0 0,8 6 0,-1 1 0,0 0 0,12 14 0,-10-10 0,-6-8 0,26 30 0,1-1 0,2-2 0,1-1 0,54 37 0,-85-65 0,0-1 0,0 1 0,-1-1 0,1 0 0,0 1 0,0-1 0,0 0 0,1-1 0,-1 1 0,0-1 0,0 1 0,0-1 0,0 0 0,0 0 0,1 0 0,-1-1 0,0 1 0,0-1 0,0 1 0,0-1 0,0 0 0,0-1 0,0 1 0,0 0 0,0-1 0,-1 1 0,1-1 0,0 0 0,4-4 0,3-5 0,0-1 0,-1 0 0,0 0 0,-1 0 0,9-18 0,-7 13 0,70-123 0,152-243 0,-223 370 0,-2 2 0,0 1 0,0 0 0,1 0 0,0 0 0,1 1 0,0 0 0,0 1 0,11-8 0,-18 15 0,0 0 0,0 1 0,0-1 0,0 1 0,0-1 0,0 1 0,0 0 0,0 0 0,0 0 0,0 0 0,0 0 0,0 0 0,0 0 0,0 1 0,0-1 0,0 1 0,0-1 0,0 1 0,0 0 0,-1 0 0,1 0 0,0 0 0,0 0 0,-1 0 0,1 0 0,-1 1 0,1-1 0,2 4 0,4 4 0,0 0 0,-1 1 0,10 17 0,-11-18 0,23 37 0,-10-12 0,1-2 0,2 0 0,1-1 0,1-2 0,55 53 0,-76-80 0,-1 0 0,1 0 0,-1 0 0,1 0 0,0 0 0,0 0 0,0-1 0,0 1 0,0-1 0,0 0 0,0 0 0,0 0 0,0-1 0,1 1 0,-1-1 0,0 1 0,1-1 0,-1 0 0,0 0 0,1-1 0,-1 1 0,0-1 0,0 1 0,4-2 0,0-2 0,-1 0 0,-1 0 0,1-1 0,0 0 0,-1 1 0,0-2 0,0 1 0,-1-1 0,1 1 0,4-10 0,42-68 0,66-149 0,11-18 0,-126 244 0,2 0 0,-1 1 0,1-1 0,0 1 0,0 0 0,0 0 0,1 0 0,-1 1 0,1-1 0,0 1 0,8-5 0,-11 9 0,-1-1 0,1 1 0,-1-1 0,1 1 0,0 0 0,-1 0 0,1 0 0,-1 0 0,1 0 0,0 0 0,-1 0 0,1 0 0,0 0 0,-1 1 0,1-1 0,-1 1 0,1-1 0,1 2 0,1 1 0,0-1 0,0 1 0,0 0 0,-1 0 0,0 0 0,1 1 0,-1-1 0,5 8 0,13 24 0,-2 1 0,-1 1 0,18 51 0,-20-49 0,41 105 0,82 194 0,-107-269 0,4-2 0,74 107 0,-99-159 0,1-1 0,0 0 0,1-1 0,0 0 0,28 20 0,-38-31 0,0 1 0,0-1 0,1 0 0,-1 0 0,1 0 0,-1-1 0,1 1 0,0-1 0,0 0 0,0 0 0,-1 0 0,1 0 0,0-1 0,0 0 0,0 0 0,0 0 0,0 0 0,0 0 0,0-1 0,0 0 0,0 0 0,0 0 0,0 0 0,0 0 0,-1-1 0,1 0 0,-1 0 0,1 0 0,-1 0 0,0 0 0,0-1 0,4-3 0,8-11 0,-1 0 0,-1-1 0,-1-1 0,0 0 0,-1 0 0,12-33 0,43-137 0,-59 167 0,37-149 0,-28 101 0,38-104 0,-53 172 0,0-1 0,-1 0 0,1 0 0,1 1 0,-1-1 0,0 1 0,1-1 0,-1 1 0,1 0 0,0-1 0,0 1 0,0 0 0,0 0 0,0 0 0,0 0 0,0 1 0,1-1 0,-1 1 0,1-1 0,-1 1 0,1 0 0,-1 0 0,1 0 0,0 0 0,0 0 0,-1 1 0,1-1 0,0 1 0,0 0 0,0 0 0,0 0 0,-1 0 0,1 0 0,0 1 0,0-1 0,0 1 0,-1 0 0,1 0 0,4 2 0,9 4 0,-1 2 0,-1 0 0,0 1 0,0 0 0,17 17 0,-12-10 0,-10-9 0,90 67 0,-89-68 0,1-1 0,-1-1 0,1 1 0,0-2 0,0 1 0,0-2 0,0 1 0,16 1 0,-24-5 0,-1 0 0,1 0 0,-1 0 0,1 0 0,-1-1 0,1 1 0,-1-1 0,1 1 0,-1-1 0,0 0 0,1 0 0,-1 0 0,0-1 0,0 1 0,0 0 0,0-1 0,0 0 0,0 1 0,0-1 0,2-3 0,30-47 0,-29 42 0,149-295 0,-96 183 0,-8 13 0,-26 53 0,3 2 0,37-58 0,-63 110 0,0-1 0,0 1 0,1 0 0,-1 0 0,1 1 0,-1-1 0,1 0 0,0 0 0,0 1 0,0-1 0,0 1 0,0 0 0,0-1 0,0 1 0,0 0 0,1 0 0,-1 0 0,0 1 0,5-2 0,-5 2 0,0 1 0,0-1 0,0 1 0,0-1 0,0 1 0,0 0 0,0 0 0,0-1 0,0 1 0,-1 1 0,1-1 0,0 0 0,-1 0 0,1 1 0,-1-1 0,1 1 0,-1-1 0,2 4 0,7 10 0,-1 0 0,-1 1 0,-1 1 0,9 24 0,-8-20 0,3 7 0,1 0 0,1 0 0,2-2 0,1 1 0,1-2 0,27 32 0,-36-48 0,0-1 0,1 0 0,0 0 0,1-1 0,-1 0 0,1 0 0,0-1 0,1-1 0,0 0 0,0 0 0,0-1 0,0-1 0,0 1 0,1-2 0,0 0 0,-1 0 0,1-1 0,0 0 0,19-2 0,-15-1 0,1-1 0,-1 0 0,0-1 0,0 0 0,-1-2 0,1 0 0,-1 0 0,0-2 0,-1 0 0,1 0 0,-2-1 0,1-1 0,-1-1 0,-1 1 0,0-2 0,-1 0 0,0 0 0,0-1 0,-2 0 0,14-24 0,-7 8 0,-2-2 0,-1 1 0,-1-2 0,-1 1 0,-3-1 0,0-1 0,-2 0 0,-1 0 0,0-45 0,-6 0 0,-12-83 0,5 86 0,7 69 0,1 1 0,0-1 0,0 1 0,0-1 0,1 1 0,-1-1 0,3-4 0,-3 8 0,0 1 0,1 0 0,-1 0 0,1 0 0,-1 1 0,1-1 0,0 0 0,-1 0 0,1 0 0,0 0 0,0 0 0,-1 1 0,1-1 0,0 0 0,0 1 0,0-1 0,0 1 0,0-1 0,0 1 0,0-1 0,0 1 0,0-1 0,0 1 0,0 0 0,0 0 0,0 0 0,0 0 0,0 0 0,0 0 0,1 0 0,-1 0 0,0 0 0,0 0 0,0 0 0,0 1 0,0-1 0,0 0 0,0 1 0,0-1 0,2 2 0,6 2 0,0 0 0,0 1 0,0 1 0,-1-1 0,0 1 0,0 1 0,0-1 0,7 11 0,56 69 0,-49-58 0,60 81 0,-25-29 0,73 74 0,-122-145 0,0-1 0,0-1 0,1 1 0,0-1 0,0-1 0,12 7 0,-19-12 0,0 0 0,0 0 0,1-1 0,-1 1 0,0 0 0,0-1 0,0 1 0,1-1 0,-1 0 0,0 0 0,0 0 0,1 0 0,-1 0 0,0-1 0,0 1 0,0-1 0,1 1 0,-1-1 0,0 0 0,0 0 0,0 1 0,0-2 0,0 1 0,0 0 0,0 0 0,-1-1 0,1 1 0,0-1 0,-1 1 0,1-1 0,-1 0 0,1 1 0,-1-1 0,0 0 0,0 0 0,1-3 0,6-9 0,-2-1 0,0 1 0,0-1 0,-1-1 0,-1 1 0,-1-1 0,3-22 0,0-121 0,-4 52 0,-2 103 0,0 1 0,0-1 0,1 0 0,0 0 0,-1 1 0,1-1 0,1 1 0,-1-1 0,0 1 0,1-1 0,3-5 0,-4 9 0,-1-1 0,0 1 0,1-1 0,-1 1 0,1 0 0,-1-1 0,1 1 0,-1 0 0,1 0 0,-1-1 0,1 1 0,-1 0 0,1 0 0,0 0 0,-1 0 0,1-1 0,-1 1 0,1 0 0,0 0 0,-1 0 0,1 0 0,-1 1 0,1-1 0,-1 0 0,1 0 0,0 0 0,20 19 0,15 32-1365,-20-28-5461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3AC61C-D3F0-4EB2-B6CE-CB1BA0D3F7FE}" type="datetimeFigureOut">
              <a:rPr lang="en-SG" smtClean="0"/>
              <a:t>18/4/2025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237B0F-18DA-4BE3-88E6-27BB574EED2C}" type="slidenum">
              <a:rPr lang="en-SG" smtClean="0"/>
              <a:t>‹#›</a:t>
            </a:fld>
            <a:endParaRPr lang="en-SG"/>
          </a:p>
        </p:txBody>
      </p:sp>
    </p:spTree>
    <p:extLst>
      <p:ext uri="{BB962C8B-B14F-4D97-AF65-F5344CB8AC3E}">
        <p14:creationId xmlns:p14="http://schemas.microsoft.com/office/powerpoint/2010/main" val="3896385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a:t>Thank you </a:t>
            </a:r>
            <a:r>
              <a:rPr lang="en-SG" err="1"/>
              <a:t>kush</a:t>
            </a:r>
            <a:r>
              <a:rPr lang="en-SG"/>
              <a:t>, I will now introduce the ML-dSGP4 Model and our experiments with it</a:t>
            </a:r>
          </a:p>
        </p:txBody>
      </p:sp>
      <p:sp>
        <p:nvSpPr>
          <p:cNvPr id="4" name="Slide Number Placeholder 3"/>
          <p:cNvSpPr>
            <a:spLocks noGrp="1"/>
          </p:cNvSpPr>
          <p:nvPr>
            <p:ph type="sldNum" sz="quarter" idx="5"/>
          </p:nvPr>
        </p:nvSpPr>
        <p:spPr/>
        <p:txBody>
          <a:bodyPr/>
          <a:lstStyle/>
          <a:p>
            <a:fld id="{38237B0F-18DA-4BE3-88E6-27BB574EED2C}" type="slidenum">
              <a:rPr lang="en-SG" smtClean="0"/>
              <a:t>20</a:t>
            </a:fld>
            <a:endParaRPr lang="en-SG"/>
          </a:p>
        </p:txBody>
      </p:sp>
    </p:spTree>
    <p:extLst>
      <p:ext uri="{BB962C8B-B14F-4D97-AF65-F5344CB8AC3E}">
        <p14:creationId xmlns:p14="http://schemas.microsoft.com/office/powerpoint/2010/main" val="2775652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706C5-AA2A-BFCD-28A8-EDDE724E82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0D7BA6-D9E3-AAC8-F77A-0FCFC3A67D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5F97B5-0B39-1D0B-4D02-28694360E5F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t>We made use of NSCC’s supercomputer to train our model. However the projected training time was determined to be over 70 days, which made training the large model infeasible</a:t>
            </a:r>
          </a:p>
          <a:p>
            <a:endParaRPr lang="en-SG"/>
          </a:p>
        </p:txBody>
      </p:sp>
      <p:sp>
        <p:nvSpPr>
          <p:cNvPr id="4" name="Slide Number Placeholder 3">
            <a:extLst>
              <a:ext uri="{FF2B5EF4-FFF2-40B4-BE49-F238E27FC236}">
                <a16:creationId xmlns:a16="http://schemas.microsoft.com/office/drawing/2014/main" id="{7D35E963-F8D1-C7B8-1C12-68A894D1798F}"/>
              </a:ext>
            </a:extLst>
          </p:cNvPr>
          <p:cNvSpPr>
            <a:spLocks noGrp="1"/>
          </p:cNvSpPr>
          <p:nvPr>
            <p:ph type="sldNum" sz="quarter" idx="5"/>
          </p:nvPr>
        </p:nvSpPr>
        <p:spPr/>
        <p:txBody>
          <a:bodyPr/>
          <a:lstStyle/>
          <a:p>
            <a:fld id="{38237B0F-18DA-4BE3-88E6-27BB574EED2C}" type="slidenum">
              <a:rPr lang="en-SG" smtClean="0"/>
              <a:t>29</a:t>
            </a:fld>
            <a:endParaRPr lang="en-SG"/>
          </a:p>
        </p:txBody>
      </p:sp>
    </p:spTree>
    <p:extLst>
      <p:ext uri="{BB962C8B-B14F-4D97-AF65-F5344CB8AC3E}">
        <p14:creationId xmlns:p14="http://schemas.microsoft.com/office/powerpoint/2010/main" val="2629107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a:t>Therefore to overcome the long training time and to boost the accuracy of the model we propose Mini-ML-dSGP4</a:t>
            </a:r>
          </a:p>
          <a:p>
            <a:endParaRPr lang="en-SG"/>
          </a:p>
          <a:p>
            <a:r>
              <a:rPr lang="en-SG"/>
              <a:t>Mini Ml-dsgp4 makes use of the same ML-Dsgp4 architecture but trained on a dataset for only a single satellite. This allows the model to make Accurate predictions for its specific satellite while leveraging a far smaller dataset to reduce training time.</a:t>
            </a:r>
          </a:p>
          <a:p>
            <a:endParaRPr lang="en-SG"/>
          </a:p>
          <a:p>
            <a:r>
              <a:rPr lang="en-SG"/>
              <a:t>To evaluate the model’s performance across different satellites we use satellites with the highest orbital period, intermediate orbital period and lowest orbital period in the datasets.</a:t>
            </a:r>
          </a:p>
          <a:p>
            <a:endParaRPr lang="en-SG"/>
          </a:p>
        </p:txBody>
      </p:sp>
      <p:sp>
        <p:nvSpPr>
          <p:cNvPr id="4" name="Slide Number Placeholder 3"/>
          <p:cNvSpPr>
            <a:spLocks noGrp="1"/>
          </p:cNvSpPr>
          <p:nvPr>
            <p:ph type="sldNum" sz="quarter" idx="5"/>
          </p:nvPr>
        </p:nvSpPr>
        <p:spPr/>
        <p:txBody>
          <a:bodyPr/>
          <a:lstStyle/>
          <a:p>
            <a:fld id="{38237B0F-18DA-4BE3-88E6-27BB574EED2C}" type="slidenum">
              <a:rPr lang="en-SG" smtClean="0"/>
              <a:t>33</a:t>
            </a:fld>
            <a:endParaRPr lang="en-SG"/>
          </a:p>
        </p:txBody>
      </p:sp>
    </p:spTree>
    <p:extLst>
      <p:ext uri="{BB962C8B-B14F-4D97-AF65-F5344CB8AC3E}">
        <p14:creationId xmlns:p14="http://schemas.microsoft.com/office/powerpoint/2010/main" val="2450043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a:t>We can now evaluate our models</a:t>
            </a:r>
          </a:p>
          <a:p>
            <a:endParaRPr lang="en-SG"/>
          </a:p>
          <a:p>
            <a:r>
              <a:rPr lang="en-SG"/>
              <a:t>We compare our models against the original SGP4 propagator and the pretrained ML-dsgp4 propagator by </a:t>
            </a:r>
            <a:r>
              <a:rPr lang="en-SG" err="1"/>
              <a:t>acciarani</a:t>
            </a:r>
            <a:r>
              <a:rPr lang="en-SG"/>
              <a:t> et al.</a:t>
            </a:r>
          </a:p>
          <a:p>
            <a:endParaRPr lang="en-SG"/>
          </a:p>
          <a:p>
            <a:r>
              <a:rPr lang="en-SG"/>
              <a:t>We compute the difference between the error of the mini model and the rival models and plot a histogram of the frequency of the </a:t>
            </a:r>
            <a:r>
              <a:rPr lang="en-SG" err="1"/>
              <a:t>observered</a:t>
            </a:r>
            <a:r>
              <a:rPr lang="en-SG"/>
              <a:t> error differences.</a:t>
            </a:r>
          </a:p>
          <a:p>
            <a:endParaRPr lang="en-SG"/>
          </a:p>
          <a:p>
            <a:endParaRPr lang="en-SG"/>
          </a:p>
        </p:txBody>
      </p:sp>
      <p:sp>
        <p:nvSpPr>
          <p:cNvPr id="4" name="Slide Number Placeholder 3"/>
          <p:cNvSpPr>
            <a:spLocks noGrp="1"/>
          </p:cNvSpPr>
          <p:nvPr>
            <p:ph type="sldNum" sz="quarter" idx="5"/>
          </p:nvPr>
        </p:nvSpPr>
        <p:spPr/>
        <p:txBody>
          <a:bodyPr/>
          <a:lstStyle/>
          <a:p>
            <a:fld id="{38237B0F-18DA-4BE3-88E6-27BB574EED2C}" type="slidenum">
              <a:rPr lang="en-SG" smtClean="0"/>
              <a:t>35</a:t>
            </a:fld>
            <a:endParaRPr lang="en-SG"/>
          </a:p>
        </p:txBody>
      </p:sp>
    </p:spTree>
    <p:extLst>
      <p:ext uri="{BB962C8B-B14F-4D97-AF65-F5344CB8AC3E}">
        <p14:creationId xmlns:p14="http://schemas.microsoft.com/office/powerpoint/2010/main" val="3682152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a:t>Here are our results. </a:t>
            </a:r>
          </a:p>
          <a:p>
            <a:endParaRPr lang="en-SG"/>
          </a:p>
          <a:p>
            <a:r>
              <a:rPr lang="en-SG"/>
              <a:t>On X axis we have the magnitude of the error difference observed. And on the y axis we have the count of that error difference observed.</a:t>
            </a:r>
          </a:p>
          <a:p>
            <a:endParaRPr lang="en-SG"/>
          </a:p>
          <a:p>
            <a:r>
              <a:rPr lang="en-SG"/>
              <a:t>For </a:t>
            </a:r>
            <a:r>
              <a:rPr lang="en-SG" err="1"/>
              <a:t>starlink</a:t>
            </a:r>
            <a:r>
              <a:rPr lang="en-SG"/>
              <a:t> 2561 and Starlink XXX, we observe that the area under the graph in the negative region is far larger than each of their graphs in the positive region. _&gt; This indicates that their mini models perform consistently better than their rival models. </a:t>
            </a:r>
          </a:p>
          <a:p>
            <a:endParaRPr lang="en-SG"/>
          </a:p>
          <a:p>
            <a:r>
              <a:rPr lang="en-SG"/>
              <a:t>Moreover we observe that the mean magnitude of their errors are well into the negative values, indicating that the error reduction by our models on average is substantially larger than the error reduced by the rival models.</a:t>
            </a:r>
          </a:p>
          <a:p>
            <a:endParaRPr lang="en-SG"/>
          </a:p>
          <a:p>
            <a:r>
              <a:rPr lang="en-SG"/>
              <a:t>However we do observe that the satellite with the highest performs the worst. As seen by a relatively even spread of the distribution about the 0 value, indicating that the mini model can do equally good or bad in comparison with SGP4 .**************improve**************</a:t>
            </a:r>
          </a:p>
          <a:p>
            <a:endParaRPr lang="en-SG"/>
          </a:p>
          <a:p>
            <a:pPr marL="0" marR="0" lvl="0" indent="0" algn="l" defTabSz="914400" rtl="0" eaLnBrk="1" fontAlgn="auto" latinLnBrk="0" hangingPunct="1">
              <a:lnSpc>
                <a:spcPct val="100000"/>
              </a:lnSpc>
              <a:spcBef>
                <a:spcPts val="0"/>
              </a:spcBef>
              <a:spcAft>
                <a:spcPts val="0"/>
              </a:spcAft>
              <a:buClrTx/>
              <a:buSzTx/>
              <a:buFontTx/>
              <a:buNone/>
              <a:tabLst/>
              <a:defRPr/>
            </a:pPr>
            <a:r>
              <a:rPr lang="en-SG"/>
              <a:t>Although we can get a rough gauge that our models tend to </a:t>
            </a:r>
            <a:r>
              <a:rPr lang="en-SG" err="1"/>
              <a:t>deprove</a:t>
            </a:r>
            <a:r>
              <a:rPr lang="en-SG"/>
              <a:t> in performance as satellite period increases, further studies will need to be done to create more mini models for each satellite and evaluate their performance to deterministically derive a pattern in the model’s performance across satellite periods.</a:t>
            </a:r>
          </a:p>
          <a:p>
            <a:endParaRPr lang="en-SG"/>
          </a:p>
        </p:txBody>
      </p:sp>
      <p:sp>
        <p:nvSpPr>
          <p:cNvPr id="4" name="Slide Number Placeholder 3"/>
          <p:cNvSpPr>
            <a:spLocks noGrp="1"/>
          </p:cNvSpPr>
          <p:nvPr>
            <p:ph type="sldNum" sz="quarter" idx="5"/>
          </p:nvPr>
        </p:nvSpPr>
        <p:spPr/>
        <p:txBody>
          <a:bodyPr/>
          <a:lstStyle/>
          <a:p>
            <a:fld id="{38237B0F-18DA-4BE3-88E6-27BB574EED2C}" type="slidenum">
              <a:rPr lang="en-SG" smtClean="0"/>
              <a:t>36</a:t>
            </a:fld>
            <a:endParaRPr lang="en-SG"/>
          </a:p>
        </p:txBody>
      </p:sp>
    </p:spTree>
    <p:extLst>
      <p:ext uri="{BB962C8B-B14F-4D97-AF65-F5344CB8AC3E}">
        <p14:creationId xmlns:p14="http://schemas.microsoft.com/office/powerpoint/2010/main" val="2046204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3C142-1CC6-D303-5A53-2B750A4F21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BD6565-6DB1-C9C8-37DD-F441786754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2B4B5D-EB3D-AD6D-2B70-9D4B39360602}"/>
              </a:ext>
            </a:extLst>
          </p:cNvPr>
          <p:cNvSpPr>
            <a:spLocks noGrp="1"/>
          </p:cNvSpPr>
          <p:nvPr>
            <p:ph type="body" idx="1"/>
          </p:nvPr>
        </p:nvSpPr>
        <p:spPr/>
        <p:txBody>
          <a:bodyPr/>
          <a:lstStyle/>
          <a:p>
            <a:endParaRPr lang="en-SG"/>
          </a:p>
        </p:txBody>
      </p:sp>
      <p:sp>
        <p:nvSpPr>
          <p:cNvPr id="4" name="Slide Number Placeholder 3">
            <a:extLst>
              <a:ext uri="{FF2B5EF4-FFF2-40B4-BE49-F238E27FC236}">
                <a16:creationId xmlns:a16="http://schemas.microsoft.com/office/drawing/2014/main" id="{517C2F80-C0B0-617D-3748-09061D1C9D0C}"/>
              </a:ext>
            </a:extLst>
          </p:cNvPr>
          <p:cNvSpPr>
            <a:spLocks noGrp="1"/>
          </p:cNvSpPr>
          <p:nvPr>
            <p:ph type="sldNum" sz="quarter" idx="5"/>
          </p:nvPr>
        </p:nvSpPr>
        <p:spPr/>
        <p:txBody>
          <a:bodyPr/>
          <a:lstStyle/>
          <a:p>
            <a:fld id="{38237B0F-18DA-4BE3-88E6-27BB574EED2C}" type="slidenum">
              <a:rPr lang="en-SG" smtClean="0"/>
              <a:t>38</a:t>
            </a:fld>
            <a:endParaRPr lang="en-SG"/>
          </a:p>
        </p:txBody>
      </p:sp>
    </p:spTree>
    <p:extLst>
      <p:ext uri="{BB962C8B-B14F-4D97-AF65-F5344CB8AC3E}">
        <p14:creationId xmlns:p14="http://schemas.microsoft.com/office/powerpoint/2010/main" val="2556859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a:t>So what is ML-dsgp4?</a:t>
            </a:r>
          </a:p>
          <a:p>
            <a:endParaRPr lang="en-SG"/>
          </a:p>
          <a:p>
            <a:r>
              <a:rPr lang="en-SG"/>
              <a:t>To understand this Model lets break it down into some simpler parts</a:t>
            </a:r>
          </a:p>
          <a:p>
            <a:endParaRPr lang="en-SG"/>
          </a:p>
          <a:p>
            <a:r>
              <a:rPr lang="en-SG"/>
              <a:t>Originally we had the SGP4 algorithm. </a:t>
            </a:r>
            <a:r>
              <a:rPr lang="en-SG" err="1"/>
              <a:t>Acciarini</a:t>
            </a:r>
            <a:r>
              <a:rPr lang="en-SG"/>
              <a:t> et al then created a differentiable version of SGP4 called dsgp4</a:t>
            </a:r>
          </a:p>
          <a:p>
            <a:endParaRPr lang="en-SG"/>
          </a:p>
          <a:p>
            <a:r>
              <a:rPr lang="en-SG"/>
              <a:t>This allows the dsgp4 to be implemented within Machine learning frameworks.</a:t>
            </a:r>
          </a:p>
          <a:p>
            <a:endParaRPr lang="en-SG"/>
          </a:p>
          <a:p>
            <a:r>
              <a:rPr lang="en-SG" err="1"/>
              <a:t>Acciarini</a:t>
            </a:r>
            <a:r>
              <a:rPr lang="en-SG"/>
              <a:t> et al then created ML-dsgp4, a machine learning model which integrates Dsgp4 Into its architectures, making it physics-aware **explain something about physics awareness**</a:t>
            </a:r>
          </a:p>
          <a:p>
            <a:endParaRPr lang="en-SG"/>
          </a:p>
          <a:p>
            <a:r>
              <a:rPr lang="en-SG"/>
              <a:t>ML-dsgp4 be the focus of our study.</a:t>
            </a:r>
          </a:p>
          <a:p>
            <a:endParaRPr lang="en-SG"/>
          </a:p>
          <a:p>
            <a:endParaRPr lang="en-SG"/>
          </a:p>
          <a:p>
            <a:endParaRPr lang="en-SG"/>
          </a:p>
          <a:p>
            <a:endParaRPr lang="en-SG"/>
          </a:p>
        </p:txBody>
      </p:sp>
      <p:sp>
        <p:nvSpPr>
          <p:cNvPr id="4" name="Slide Number Placeholder 3"/>
          <p:cNvSpPr>
            <a:spLocks noGrp="1"/>
          </p:cNvSpPr>
          <p:nvPr>
            <p:ph type="sldNum" sz="quarter" idx="5"/>
          </p:nvPr>
        </p:nvSpPr>
        <p:spPr/>
        <p:txBody>
          <a:bodyPr/>
          <a:lstStyle/>
          <a:p>
            <a:fld id="{38237B0F-18DA-4BE3-88E6-27BB574EED2C}" type="slidenum">
              <a:rPr lang="en-SG" smtClean="0"/>
              <a:t>21</a:t>
            </a:fld>
            <a:endParaRPr lang="en-SG"/>
          </a:p>
        </p:txBody>
      </p:sp>
    </p:spTree>
    <p:extLst>
      <p:ext uri="{BB962C8B-B14F-4D97-AF65-F5344CB8AC3E}">
        <p14:creationId xmlns:p14="http://schemas.microsoft.com/office/powerpoint/2010/main" val="366086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BFD33-ECB5-5802-A5EB-8CA5CB58C5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63B275-F1C0-5641-EF0D-AA3772D9A8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FC9BF6-AB40-9A2A-21A3-8D89EE85620F}"/>
              </a:ext>
            </a:extLst>
          </p:cNvPr>
          <p:cNvSpPr>
            <a:spLocks noGrp="1"/>
          </p:cNvSpPr>
          <p:nvPr>
            <p:ph type="body" idx="1"/>
          </p:nvPr>
        </p:nvSpPr>
        <p:spPr/>
        <p:txBody>
          <a:bodyPr/>
          <a:lstStyle/>
          <a:p>
            <a:r>
              <a:rPr lang="en-SG"/>
              <a:t>Now I’d like to walk you through the ML-dSGP4 architecture.</a:t>
            </a:r>
          </a:p>
          <a:p>
            <a:endParaRPr lang="en-SG"/>
          </a:p>
          <a:p>
            <a:r>
              <a:rPr lang="en-SG"/>
              <a:t>First we obtain our  Raw unoptimized TLEs. </a:t>
            </a:r>
          </a:p>
          <a:p>
            <a:endParaRPr lang="en-SG"/>
          </a:p>
          <a:p>
            <a:r>
              <a:rPr lang="en-SG"/>
              <a:t>We feed the TLEs into the first neural network in ML-dSGP4.</a:t>
            </a:r>
          </a:p>
          <a:p>
            <a:endParaRPr lang="en-SG"/>
          </a:p>
          <a:p>
            <a:r>
              <a:rPr lang="en-SG"/>
              <a:t>The neural network will learn the errors in TLE and output the correction factors that will multiplicatively be multiplied with the original TLE elements to finally output the final optimised TLE.</a:t>
            </a:r>
          </a:p>
          <a:p>
            <a:endParaRPr lang="en-SG"/>
          </a:p>
          <a:p>
            <a:r>
              <a:rPr lang="en-SG"/>
              <a:t>Now you might have gotten lost through this explanation but for the purpose of this presentation you can simply replace all these components in the middle and interpret as a black box, where suboptimal </a:t>
            </a:r>
            <a:r>
              <a:rPr lang="en-SG" err="1"/>
              <a:t>tles</a:t>
            </a:r>
            <a:r>
              <a:rPr lang="en-SG"/>
              <a:t> are inputted and outputs optimal </a:t>
            </a:r>
            <a:r>
              <a:rPr lang="en-SG" err="1"/>
              <a:t>tles</a:t>
            </a:r>
            <a:r>
              <a:rPr lang="en-SG"/>
              <a:t>.</a:t>
            </a:r>
          </a:p>
        </p:txBody>
      </p:sp>
      <p:sp>
        <p:nvSpPr>
          <p:cNvPr id="4" name="Slide Number Placeholder 3">
            <a:extLst>
              <a:ext uri="{FF2B5EF4-FFF2-40B4-BE49-F238E27FC236}">
                <a16:creationId xmlns:a16="http://schemas.microsoft.com/office/drawing/2014/main" id="{16DD1BA3-F474-1430-7C5D-C6F2F4B6EFF2}"/>
              </a:ext>
            </a:extLst>
          </p:cNvPr>
          <p:cNvSpPr>
            <a:spLocks noGrp="1"/>
          </p:cNvSpPr>
          <p:nvPr>
            <p:ph type="sldNum" sz="quarter" idx="5"/>
          </p:nvPr>
        </p:nvSpPr>
        <p:spPr/>
        <p:txBody>
          <a:bodyPr/>
          <a:lstStyle/>
          <a:p>
            <a:fld id="{38237B0F-18DA-4BE3-88E6-27BB574EED2C}" type="slidenum">
              <a:rPr lang="en-SG" smtClean="0"/>
              <a:t>22</a:t>
            </a:fld>
            <a:endParaRPr lang="en-SG"/>
          </a:p>
        </p:txBody>
      </p:sp>
    </p:spTree>
    <p:extLst>
      <p:ext uri="{BB962C8B-B14F-4D97-AF65-F5344CB8AC3E}">
        <p14:creationId xmlns:p14="http://schemas.microsoft.com/office/powerpoint/2010/main" val="716990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7E93E-F663-F92D-3A16-90C6AF1AA6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6EAEC2-8F32-DC91-0CED-D4D1E65B1D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A28C0E-92F3-60BA-EC73-1F00CB06B930}"/>
              </a:ext>
            </a:extLst>
          </p:cNvPr>
          <p:cNvSpPr>
            <a:spLocks noGrp="1"/>
          </p:cNvSpPr>
          <p:nvPr>
            <p:ph type="body" idx="1"/>
          </p:nvPr>
        </p:nvSpPr>
        <p:spPr/>
        <p:txBody>
          <a:bodyPr/>
          <a:lstStyle/>
          <a:p>
            <a:r>
              <a:rPr lang="en-SG"/>
              <a:t>Now I’d like to walk you through the ML-dSGP4 architecture.</a:t>
            </a:r>
          </a:p>
          <a:p>
            <a:endParaRPr lang="en-SG"/>
          </a:p>
          <a:p>
            <a:r>
              <a:rPr lang="en-SG"/>
              <a:t>First we obtain our  Raw unoptimized TLEs. </a:t>
            </a:r>
          </a:p>
          <a:p>
            <a:endParaRPr lang="en-SG"/>
          </a:p>
          <a:p>
            <a:r>
              <a:rPr lang="en-SG"/>
              <a:t>We feed the TLEs into the first neural network in ML-dSGP4.</a:t>
            </a:r>
          </a:p>
          <a:p>
            <a:endParaRPr lang="en-SG"/>
          </a:p>
          <a:p>
            <a:r>
              <a:rPr lang="en-SG"/>
              <a:t>The neural network will learn the errors in TLE and output the correction factors that will multiplicatively be multiplied with the original TLE elements to finally output the final optimised TLE.</a:t>
            </a:r>
          </a:p>
          <a:p>
            <a:endParaRPr lang="en-SG"/>
          </a:p>
          <a:p>
            <a:r>
              <a:rPr lang="en-SG"/>
              <a:t>Now you might have gotten lost through this explanation but for the purpose of this presentation you can simply replace all these components in the middle and interpret as a black box, where suboptimal </a:t>
            </a:r>
            <a:r>
              <a:rPr lang="en-SG" err="1"/>
              <a:t>tles</a:t>
            </a:r>
            <a:r>
              <a:rPr lang="en-SG"/>
              <a:t> are inputted and outputs optimal </a:t>
            </a:r>
            <a:r>
              <a:rPr lang="en-SG" err="1"/>
              <a:t>tles</a:t>
            </a:r>
            <a:r>
              <a:rPr lang="en-SG"/>
              <a:t>.</a:t>
            </a:r>
          </a:p>
        </p:txBody>
      </p:sp>
      <p:sp>
        <p:nvSpPr>
          <p:cNvPr id="4" name="Slide Number Placeholder 3">
            <a:extLst>
              <a:ext uri="{FF2B5EF4-FFF2-40B4-BE49-F238E27FC236}">
                <a16:creationId xmlns:a16="http://schemas.microsoft.com/office/drawing/2014/main" id="{73D6C1DE-1C1B-6B65-ED4F-01941E8BA950}"/>
              </a:ext>
            </a:extLst>
          </p:cNvPr>
          <p:cNvSpPr>
            <a:spLocks noGrp="1"/>
          </p:cNvSpPr>
          <p:nvPr>
            <p:ph type="sldNum" sz="quarter" idx="5"/>
          </p:nvPr>
        </p:nvSpPr>
        <p:spPr/>
        <p:txBody>
          <a:bodyPr/>
          <a:lstStyle/>
          <a:p>
            <a:fld id="{38237B0F-18DA-4BE3-88E6-27BB574EED2C}" type="slidenum">
              <a:rPr lang="en-SG" smtClean="0"/>
              <a:t>23</a:t>
            </a:fld>
            <a:endParaRPr lang="en-SG"/>
          </a:p>
        </p:txBody>
      </p:sp>
    </p:spTree>
    <p:extLst>
      <p:ext uri="{BB962C8B-B14F-4D97-AF65-F5344CB8AC3E}">
        <p14:creationId xmlns:p14="http://schemas.microsoft.com/office/powerpoint/2010/main" val="685655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AB3A8-A8F3-39C2-B803-4AB840ED67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BDBBF6-6E40-FD7D-6772-EBF9F1061C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83BE2C-2365-1EDF-1E4C-B4B4593B283C}"/>
              </a:ext>
            </a:extLst>
          </p:cNvPr>
          <p:cNvSpPr>
            <a:spLocks noGrp="1"/>
          </p:cNvSpPr>
          <p:nvPr>
            <p:ph type="body" idx="1"/>
          </p:nvPr>
        </p:nvSpPr>
        <p:spPr/>
        <p:txBody>
          <a:bodyPr/>
          <a:lstStyle/>
          <a:p>
            <a:r>
              <a:rPr lang="en-SG"/>
              <a:t>Now I’d like to walk you through the ML-dSGP4 architecture.</a:t>
            </a:r>
          </a:p>
          <a:p>
            <a:endParaRPr lang="en-SG"/>
          </a:p>
          <a:p>
            <a:r>
              <a:rPr lang="en-SG"/>
              <a:t>First we obtain our  Raw unoptimized TLEs. </a:t>
            </a:r>
          </a:p>
          <a:p>
            <a:endParaRPr lang="en-SG"/>
          </a:p>
          <a:p>
            <a:r>
              <a:rPr lang="en-SG"/>
              <a:t>We feed the TLEs into the first neural network in ML-dSGP4.</a:t>
            </a:r>
          </a:p>
          <a:p>
            <a:endParaRPr lang="en-SG"/>
          </a:p>
          <a:p>
            <a:r>
              <a:rPr lang="en-SG"/>
              <a:t>The neural network will learn the errors in TLE and output the correction factors that will multiplicatively be multiplied with the original TLE elements to finally output the final optimised TLE.</a:t>
            </a:r>
          </a:p>
          <a:p>
            <a:endParaRPr lang="en-SG"/>
          </a:p>
          <a:p>
            <a:r>
              <a:rPr lang="en-SG"/>
              <a:t>Now you might have gotten lost through this explanation but for the purpose of this presentation you can simply replace all these components in the middle and interpret as a black box, where suboptimal </a:t>
            </a:r>
            <a:r>
              <a:rPr lang="en-SG" err="1"/>
              <a:t>tles</a:t>
            </a:r>
            <a:r>
              <a:rPr lang="en-SG"/>
              <a:t> are inputted and outputs optimal </a:t>
            </a:r>
            <a:r>
              <a:rPr lang="en-SG" err="1"/>
              <a:t>tles</a:t>
            </a:r>
            <a:r>
              <a:rPr lang="en-SG"/>
              <a:t>.</a:t>
            </a:r>
          </a:p>
        </p:txBody>
      </p:sp>
      <p:sp>
        <p:nvSpPr>
          <p:cNvPr id="4" name="Slide Number Placeholder 3">
            <a:extLst>
              <a:ext uri="{FF2B5EF4-FFF2-40B4-BE49-F238E27FC236}">
                <a16:creationId xmlns:a16="http://schemas.microsoft.com/office/drawing/2014/main" id="{E3F4C8B4-9472-2162-2080-94F7CB28B235}"/>
              </a:ext>
            </a:extLst>
          </p:cNvPr>
          <p:cNvSpPr>
            <a:spLocks noGrp="1"/>
          </p:cNvSpPr>
          <p:nvPr>
            <p:ph type="sldNum" sz="quarter" idx="5"/>
          </p:nvPr>
        </p:nvSpPr>
        <p:spPr/>
        <p:txBody>
          <a:bodyPr/>
          <a:lstStyle/>
          <a:p>
            <a:fld id="{38237B0F-18DA-4BE3-88E6-27BB574EED2C}" type="slidenum">
              <a:rPr lang="en-SG" smtClean="0"/>
              <a:t>24</a:t>
            </a:fld>
            <a:endParaRPr lang="en-SG"/>
          </a:p>
        </p:txBody>
      </p:sp>
    </p:spTree>
    <p:extLst>
      <p:ext uri="{BB962C8B-B14F-4D97-AF65-F5344CB8AC3E}">
        <p14:creationId xmlns:p14="http://schemas.microsoft.com/office/powerpoint/2010/main" val="996035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E789F-4561-8E8F-E559-8B2EB6B943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FB8F4C-FD35-3FC2-FD46-8FA6FFF79A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1ED9A2-3ED0-E837-AD12-AFC41CA7B24C}"/>
              </a:ext>
            </a:extLst>
          </p:cNvPr>
          <p:cNvSpPr>
            <a:spLocks noGrp="1"/>
          </p:cNvSpPr>
          <p:nvPr>
            <p:ph type="body" idx="1"/>
          </p:nvPr>
        </p:nvSpPr>
        <p:spPr/>
        <p:txBody>
          <a:bodyPr/>
          <a:lstStyle/>
          <a:p>
            <a:r>
              <a:rPr lang="en-SG"/>
              <a:t>Now I’d like to walk you through the ML-dSGP4 architecture.</a:t>
            </a:r>
          </a:p>
          <a:p>
            <a:endParaRPr lang="en-SG"/>
          </a:p>
          <a:p>
            <a:r>
              <a:rPr lang="en-SG"/>
              <a:t>First we obtain our  Raw unoptimized TLEs. </a:t>
            </a:r>
          </a:p>
          <a:p>
            <a:endParaRPr lang="en-SG"/>
          </a:p>
          <a:p>
            <a:r>
              <a:rPr lang="en-SG"/>
              <a:t>We feed the TLEs into the first neural network in ML-dSGP4.</a:t>
            </a:r>
          </a:p>
          <a:p>
            <a:endParaRPr lang="en-SG"/>
          </a:p>
          <a:p>
            <a:r>
              <a:rPr lang="en-SG"/>
              <a:t>The neural network will learn the errors in TLE and output the correction factors that will multiplicatively be multiplied with the original TLE elements to finally output the final optimised TLE.</a:t>
            </a:r>
          </a:p>
          <a:p>
            <a:endParaRPr lang="en-SG"/>
          </a:p>
          <a:p>
            <a:r>
              <a:rPr lang="en-SG"/>
              <a:t>Now you might have gotten lost through this explanation but for the purpose of this presentation you can simply replace all these components in the middle and interpret as a black box, where suboptimal </a:t>
            </a:r>
            <a:r>
              <a:rPr lang="en-SG" err="1"/>
              <a:t>tles</a:t>
            </a:r>
            <a:r>
              <a:rPr lang="en-SG"/>
              <a:t> are inputted and outputs optimal </a:t>
            </a:r>
            <a:r>
              <a:rPr lang="en-SG" err="1"/>
              <a:t>tles</a:t>
            </a:r>
            <a:r>
              <a:rPr lang="en-SG"/>
              <a:t>.</a:t>
            </a:r>
          </a:p>
        </p:txBody>
      </p:sp>
      <p:sp>
        <p:nvSpPr>
          <p:cNvPr id="4" name="Slide Number Placeholder 3">
            <a:extLst>
              <a:ext uri="{FF2B5EF4-FFF2-40B4-BE49-F238E27FC236}">
                <a16:creationId xmlns:a16="http://schemas.microsoft.com/office/drawing/2014/main" id="{16E7693B-8646-2112-D876-8EF870D6E797}"/>
              </a:ext>
            </a:extLst>
          </p:cNvPr>
          <p:cNvSpPr>
            <a:spLocks noGrp="1"/>
          </p:cNvSpPr>
          <p:nvPr>
            <p:ph type="sldNum" sz="quarter" idx="5"/>
          </p:nvPr>
        </p:nvSpPr>
        <p:spPr/>
        <p:txBody>
          <a:bodyPr/>
          <a:lstStyle/>
          <a:p>
            <a:fld id="{38237B0F-18DA-4BE3-88E6-27BB574EED2C}" type="slidenum">
              <a:rPr lang="en-SG" smtClean="0"/>
              <a:t>25</a:t>
            </a:fld>
            <a:endParaRPr lang="en-SG"/>
          </a:p>
        </p:txBody>
      </p:sp>
    </p:spTree>
    <p:extLst>
      <p:ext uri="{BB962C8B-B14F-4D97-AF65-F5344CB8AC3E}">
        <p14:creationId xmlns:p14="http://schemas.microsoft.com/office/powerpoint/2010/main" val="2520298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fld id="{38237B0F-18DA-4BE3-88E6-27BB574EED2C}" type="slidenum">
              <a:rPr lang="en-SG" smtClean="0"/>
              <a:t>26</a:t>
            </a:fld>
            <a:endParaRPr lang="en-SG"/>
          </a:p>
        </p:txBody>
      </p:sp>
    </p:spTree>
    <p:extLst>
      <p:ext uri="{BB962C8B-B14F-4D97-AF65-F5344CB8AC3E}">
        <p14:creationId xmlns:p14="http://schemas.microsoft.com/office/powerpoint/2010/main" val="4097822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a:t>Initially our goal was to make a better version of ML-Dsgp4 by using the same model template and training it on a larger updated version of the satellite dataset </a:t>
            </a:r>
            <a:r>
              <a:rPr lang="en-SG" err="1"/>
              <a:t>acciarani</a:t>
            </a:r>
            <a:r>
              <a:rPr lang="en-SG"/>
              <a:t> et al used to train their model on.</a:t>
            </a:r>
          </a:p>
          <a:p>
            <a:endParaRPr lang="en-SG"/>
          </a:p>
          <a:p>
            <a:r>
              <a:rPr lang="en-SG"/>
              <a:t>The original dataset only consisted of SPACEX’s Starlink satellites as they are considered LEO satellites and their data is opensource.</a:t>
            </a:r>
          </a:p>
          <a:p>
            <a:endParaRPr lang="en-SG"/>
          </a:p>
          <a:p>
            <a:r>
              <a:rPr lang="en-SG"/>
              <a:t>However in the year 2023, when the paper was published, </a:t>
            </a:r>
            <a:r>
              <a:rPr lang="en-SG" err="1"/>
              <a:t>acciarani</a:t>
            </a:r>
            <a:r>
              <a:rPr lang="en-SG"/>
              <a:t> et </a:t>
            </a:r>
            <a:r>
              <a:rPr lang="en-SG" err="1"/>
              <a:t>al’s</a:t>
            </a:r>
            <a:r>
              <a:rPr lang="en-SG"/>
              <a:t> dataset only included 1500 satellites, corresponding to about 9million rows of data in their original dataset.</a:t>
            </a:r>
          </a:p>
          <a:p>
            <a:endParaRPr lang="en-SG"/>
          </a:p>
          <a:p>
            <a:r>
              <a:rPr lang="en-SG"/>
              <a:t>Today there are over 6000 </a:t>
            </a:r>
            <a:r>
              <a:rPr lang="en-SG" err="1"/>
              <a:t>starlink</a:t>
            </a:r>
            <a:r>
              <a:rPr lang="en-SG"/>
              <a:t> satellites and we attempted to leverage the use of more satellites in the dataset to train a more </a:t>
            </a:r>
            <a:r>
              <a:rPr lang="en-SG" err="1"/>
              <a:t>accurace</a:t>
            </a:r>
            <a:r>
              <a:rPr lang="en-SG"/>
              <a:t> version of ml-dsgp4 as generally, ML models trained on more data will give better performance as the models can more accurately tune themselves with more data and make more accurate prediction.</a:t>
            </a:r>
          </a:p>
          <a:p>
            <a:endParaRPr lang="en-SG"/>
          </a:p>
          <a:p>
            <a:r>
              <a:rPr lang="en-SG"/>
              <a:t>We made use of NSCC’s supercomputer to train our model. However the projected training time was determined to be over 70 days, which made training the large model infeasible</a:t>
            </a:r>
          </a:p>
          <a:p>
            <a:endParaRPr lang="en-SG"/>
          </a:p>
          <a:p>
            <a:endParaRPr lang="en-SG"/>
          </a:p>
        </p:txBody>
      </p:sp>
      <p:sp>
        <p:nvSpPr>
          <p:cNvPr id="4" name="Slide Number Placeholder 3"/>
          <p:cNvSpPr>
            <a:spLocks noGrp="1"/>
          </p:cNvSpPr>
          <p:nvPr>
            <p:ph type="sldNum" sz="quarter" idx="5"/>
          </p:nvPr>
        </p:nvSpPr>
        <p:spPr/>
        <p:txBody>
          <a:bodyPr/>
          <a:lstStyle/>
          <a:p>
            <a:fld id="{38237B0F-18DA-4BE3-88E6-27BB574EED2C}" type="slidenum">
              <a:rPr lang="en-SG" smtClean="0"/>
              <a:t>27</a:t>
            </a:fld>
            <a:endParaRPr lang="en-SG"/>
          </a:p>
        </p:txBody>
      </p:sp>
    </p:spTree>
    <p:extLst>
      <p:ext uri="{BB962C8B-B14F-4D97-AF65-F5344CB8AC3E}">
        <p14:creationId xmlns:p14="http://schemas.microsoft.com/office/powerpoint/2010/main" val="1886011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t>We made use of NSCC’s supercomputer to train our model. However the projected training time was determined to be over 70 days, which made training the large model infeasible</a:t>
            </a:r>
          </a:p>
          <a:p>
            <a:endParaRPr lang="en-SG"/>
          </a:p>
        </p:txBody>
      </p:sp>
      <p:sp>
        <p:nvSpPr>
          <p:cNvPr id="4" name="Slide Number Placeholder 3"/>
          <p:cNvSpPr>
            <a:spLocks noGrp="1"/>
          </p:cNvSpPr>
          <p:nvPr>
            <p:ph type="sldNum" sz="quarter" idx="5"/>
          </p:nvPr>
        </p:nvSpPr>
        <p:spPr/>
        <p:txBody>
          <a:bodyPr/>
          <a:lstStyle/>
          <a:p>
            <a:fld id="{38237B0F-18DA-4BE3-88E6-27BB574EED2C}" type="slidenum">
              <a:rPr lang="en-SG" smtClean="0"/>
              <a:t>28</a:t>
            </a:fld>
            <a:endParaRPr lang="en-SG"/>
          </a:p>
        </p:txBody>
      </p:sp>
    </p:spTree>
    <p:extLst>
      <p:ext uri="{BB962C8B-B14F-4D97-AF65-F5344CB8AC3E}">
        <p14:creationId xmlns:p14="http://schemas.microsoft.com/office/powerpoint/2010/main" val="598138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1976AE1-3D45-6E7E-F043-B51299B0A8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91D352B4-AE29-E59E-D5C0-932862A8450C}"/>
              </a:ext>
            </a:extLst>
          </p:cNvPr>
          <p:cNvSpPr>
            <a:spLocks noGrp="1"/>
          </p:cNvSpPr>
          <p:nvPr>
            <p:ph type="dt" sz="half" idx="10"/>
          </p:nvPr>
        </p:nvSpPr>
        <p:spPr>
          <a:xfrm>
            <a:off x="838200" y="6356350"/>
            <a:ext cx="2743200" cy="365125"/>
          </a:xfrm>
          <a:prstGeom prst="rect">
            <a:avLst/>
          </a:prstGeom>
        </p:spPr>
        <p:txBody>
          <a:bodyPr/>
          <a:lstStyle/>
          <a:p>
            <a:fld id="{8D163296-7706-4457-8076-2970A1D73FA3}" type="datetime1">
              <a:rPr lang="en-SG" smtClean="0"/>
              <a:t>18/4/2025</a:t>
            </a:fld>
            <a:endParaRPr lang="en-SG"/>
          </a:p>
        </p:txBody>
      </p:sp>
      <p:sp>
        <p:nvSpPr>
          <p:cNvPr id="5" name="Footer Placeholder 4">
            <a:extLst>
              <a:ext uri="{FF2B5EF4-FFF2-40B4-BE49-F238E27FC236}">
                <a16:creationId xmlns:a16="http://schemas.microsoft.com/office/drawing/2014/main" id="{4B7A26A8-C846-EC64-B326-A935CCCCBFDD}"/>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F3AB045F-4030-D57E-0E1F-B9641A06D6A2}"/>
              </a:ext>
            </a:extLst>
          </p:cNvPr>
          <p:cNvSpPr>
            <a:spLocks noGrp="1"/>
          </p:cNvSpPr>
          <p:nvPr>
            <p:ph type="sldNum" sz="quarter" idx="12"/>
          </p:nvPr>
        </p:nvSpPr>
        <p:spPr/>
        <p:txBody>
          <a:bodyPr/>
          <a:lstStyle/>
          <a:p>
            <a:fld id="{15318E31-E44D-46B9-B4DB-0D58A1756CE8}" type="slidenum">
              <a:rPr lang="en-SG" smtClean="0"/>
              <a:t>‹#›</a:t>
            </a:fld>
            <a:endParaRPr lang="en-SG"/>
          </a:p>
        </p:txBody>
      </p:sp>
      <p:sp>
        <p:nvSpPr>
          <p:cNvPr id="8" name="Title 7">
            <a:extLst>
              <a:ext uri="{FF2B5EF4-FFF2-40B4-BE49-F238E27FC236}">
                <a16:creationId xmlns:a16="http://schemas.microsoft.com/office/drawing/2014/main" id="{772FC70E-992B-CF15-FB20-1DA7DB5016EF}"/>
              </a:ext>
            </a:extLst>
          </p:cNvPr>
          <p:cNvSpPr>
            <a:spLocks noGrp="1"/>
          </p:cNvSpPr>
          <p:nvPr>
            <p:ph type="title"/>
          </p:nvPr>
        </p:nvSpPr>
        <p:spPr/>
        <p:txBody>
          <a:bodyPr/>
          <a:lstStyle/>
          <a:p>
            <a:r>
              <a:rPr lang="en-US"/>
              <a:t>Click to edit Master title style</a:t>
            </a:r>
            <a:endParaRPr lang="en-SG"/>
          </a:p>
        </p:txBody>
      </p:sp>
    </p:spTree>
    <p:extLst>
      <p:ext uri="{BB962C8B-B14F-4D97-AF65-F5344CB8AC3E}">
        <p14:creationId xmlns:p14="http://schemas.microsoft.com/office/powerpoint/2010/main" val="23428316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9EB41-2453-4A73-A025-E6B09A472594}"/>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59D7D429-D9FF-E42D-242B-9DDCBA5C19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3FE4521-61CD-5D99-B68E-84D03316F058}"/>
              </a:ext>
            </a:extLst>
          </p:cNvPr>
          <p:cNvSpPr>
            <a:spLocks noGrp="1"/>
          </p:cNvSpPr>
          <p:nvPr>
            <p:ph type="dt" sz="half" idx="10"/>
          </p:nvPr>
        </p:nvSpPr>
        <p:spPr>
          <a:xfrm>
            <a:off x="838200" y="6356350"/>
            <a:ext cx="2743200" cy="365125"/>
          </a:xfrm>
          <a:prstGeom prst="rect">
            <a:avLst/>
          </a:prstGeom>
        </p:spPr>
        <p:txBody>
          <a:bodyPr/>
          <a:lstStyle/>
          <a:p>
            <a:fld id="{9F65EA70-4E6D-4D6A-BDA3-5186CC3B8BAC}" type="datetime1">
              <a:rPr lang="en-SG" smtClean="0"/>
              <a:t>18/4/2025</a:t>
            </a:fld>
            <a:endParaRPr lang="en-SG"/>
          </a:p>
        </p:txBody>
      </p:sp>
      <p:sp>
        <p:nvSpPr>
          <p:cNvPr id="5" name="Footer Placeholder 4">
            <a:extLst>
              <a:ext uri="{FF2B5EF4-FFF2-40B4-BE49-F238E27FC236}">
                <a16:creationId xmlns:a16="http://schemas.microsoft.com/office/drawing/2014/main" id="{BEFD5962-275B-1E00-F16F-50B74CD2AC40}"/>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92156365-F211-1262-AA4B-098C20480D85}"/>
              </a:ext>
            </a:extLst>
          </p:cNvPr>
          <p:cNvSpPr>
            <a:spLocks noGrp="1"/>
          </p:cNvSpPr>
          <p:nvPr>
            <p:ph type="sldNum" sz="quarter" idx="12"/>
          </p:nvPr>
        </p:nvSpPr>
        <p:spPr/>
        <p:txBody>
          <a:bodyPr/>
          <a:lstStyle/>
          <a:p>
            <a:fld id="{15318E31-E44D-46B9-B4DB-0D58A1756CE8}" type="slidenum">
              <a:rPr lang="en-SG" smtClean="0"/>
              <a:t>‹#›</a:t>
            </a:fld>
            <a:endParaRPr lang="en-SG"/>
          </a:p>
        </p:txBody>
      </p:sp>
    </p:spTree>
    <p:extLst>
      <p:ext uri="{BB962C8B-B14F-4D97-AF65-F5344CB8AC3E}">
        <p14:creationId xmlns:p14="http://schemas.microsoft.com/office/powerpoint/2010/main" val="1865286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5E6B57-9512-2899-24B7-98784F3C8C7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59D1DE4F-3511-5507-1F53-A09D66F258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FEAD7939-4B86-F724-06FA-CF477EA1BA6A}"/>
              </a:ext>
            </a:extLst>
          </p:cNvPr>
          <p:cNvSpPr>
            <a:spLocks noGrp="1"/>
          </p:cNvSpPr>
          <p:nvPr>
            <p:ph type="dt" sz="half" idx="10"/>
          </p:nvPr>
        </p:nvSpPr>
        <p:spPr>
          <a:xfrm>
            <a:off x="838200" y="6356350"/>
            <a:ext cx="2743200" cy="365125"/>
          </a:xfrm>
          <a:prstGeom prst="rect">
            <a:avLst/>
          </a:prstGeom>
        </p:spPr>
        <p:txBody>
          <a:bodyPr/>
          <a:lstStyle/>
          <a:p>
            <a:fld id="{468CEBF4-43B3-49BD-AD96-3AF2EA03E2CE}" type="datetime1">
              <a:rPr lang="en-SG" smtClean="0"/>
              <a:t>18/4/2025</a:t>
            </a:fld>
            <a:endParaRPr lang="en-SG"/>
          </a:p>
        </p:txBody>
      </p:sp>
      <p:sp>
        <p:nvSpPr>
          <p:cNvPr id="5" name="Footer Placeholder 4">
            <a:extLst>
              <a:ext uri="{FF2B5EF4-FFF2-40B4-BE49-F238E27FC236}">
                <a16:creationId xmlns:a16="http://schemas.microsoft.com/office/drawing/2014/main" id="{52869534-3ABE-886E-0828-844C3846A593}"/>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91B182F1-889E-D4C0-912A-8E0C86122BA1}"/>
              </a:ext>
            </a:extLst>
          </p:cNvPr>
          <p:cNvSpPr>
            <a:spLocks noGrp="1"/>
          </p:cNvSpPr>
          <p:nvPr>
            <p:ph type="sldNum" sz="quarter" idx="12"/>
          </p:nvPr>
        </p:nvSpPr>
        <p:spPr/>
        <p:txBody>
          <a:bodyPr/>
          <a:lstStyle/>
          <a:p>
            <a:fld id="{15318E31-E44D-46B9-B4DB-0D58A1756CE8}" type="slidenum">
              <a:rPr lang="en-SG" smtClean="0"/>
              <a:t>‹#›</a:t>
            </a:fld>
            <a:endParaRPr lang="en-SG"/>
          </a:p>
        </p:txBody>
      </p:sp>
    </p:spTree>
    <p:extLst>
      <p:ext uri="{BB962C8B-B14F-4D97-AF65-F5344CB8AC3E}">
        <p14:creationId xmlns:p14="http://schemas.microsoft.com/office/powerpoint/2010/main" val="1600043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A57BA-6FD9-08E4-FABE-50649384BCEA}"/>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30026776-8E80-68F3-F453-3D565BE80C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5D9507CE-9B6E-6EED-EF38-89939230DCDD}"/>
              </a:ext>
            </a:extLst>
          </p:cNvPr>
          <p:cNvSpPr>
            <a:spLocks noGrp="1"/>
          </p:cNvSpPr>
          <p:nvPr>
            <p:ph type="dt" sz="half" idx="10"/>
          </p:nvPr>
        </p:nvSpPr>
        <p:spPr>
          <a:xfrm>
            <a:off x="838200" y="6356350"/>
            <a:ext cx="2743200" cy="365125"/>
          </a:xfrm>
          <a:prstGeom prst="rect">
            <a:avLst/>
          </a:prstGeom>
        </p:spPr>
        <p:txBody>
          <a:bodyPr/>
          <a:lstStyle/>
          <a:p>
            <a:fld id="{46074E82-629F-4A47-AE2B-EC2A5915965A}" type="datetime1">
              <a:rPr lang="en-SG" smtClean="0"/>
              <a:t>18/4/2025</a:t>
            </a:fld>
            <a:endParaRPr lang="en-SG"/>
          </a:p>
        </p:txBody>
      </p:sp>
      <p:sp>
        <p:nvSpPr>
          <p:cNvPr id="5" name="Footer Placeholder 4">
            <a:extLst>
              <a:ext uri="{FF2B5EF4-FFF2-40B4-BE49-F238E27FC236}">
                <a16:creationId xmlns:a16="http://schemas.microsoft.com/office/drawing/2014/main" id="{21BF000C-E47C-E427-07D2-4A1F1BD53159}"/>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D3C7F064-8A76-652B-B6F2-99EE437216FA}"/>
              </a:ext>
            </a:extLst>
          </p:cNvPr>
          <p:cNvSpPr>
            <a:spLocks noGrp="1"/>
          </p:cNvSpPr>
          <p:nvPr>
            <p:ph type="sldNum" sz="quarter" idx="12"/>
          </p:nvPr>
        </p:nvSpPr>
        <p:spPr/>
        <p:txBody>
          <a:bodyPr/>
          <a:lstStyle/>
          <a:p>
            <a:fld id="{15318E31-E44D-46B9-B4DB-0D58A1756CE8}" type="slidenum">
              <a:rPr lang="en-SG" smtClean="0"/>
              <a:t>‹#›</a:t>
            </a:fld>
            <a:endParaRPr lang="en-SG"/>
          </a:p>
        </p:txBody>
      </p:sp>
    </p:spTree>
    <p:extLst>
      <p:ext uri="{BB962C8B-B14F-4D97-AF65-F5344CB8AC3E}">
        <p14:creationId xmlns:p14="http://schemas.microsoft.com/office/powerpoint/2010/main" val="1216458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1D84F-86E6-614B-97AA-1EBD3FDEF8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5E22A4BD-CF23-9496-406E-0355427CDF7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B1E279-44AA-212E-9542-217144B06E7B}"/>
              </a:ext>
            </a:extLst>
          </p:cNvPr>
          <p:cNvSpPr>
            <a:spLocks noGrp="1"/>
          </p:cNvSpPr>
          <p:nvPr>
            <p:ph type="dt" sz="half" idx="10"/>
          </p:nvPr>
        </p:nvSpPr>
        <p:spPr>
          <a:xfrm>
            <a:off x="838200" y="6356350"/>
            <a:ext cx="2743200" cy="365125"/>
          </a:xfrm>
          <a:prstGeom prst="rect">
            <a:avLst/>
          </a:prstGeom>
        </p:spPr>
        <p:txBody>
          <a:bodyPr/>
          <a:lstStyle/>
          <a:p>
            <a:fld id="{46FB3A65-A182-4E97-A6A6-DCE25B2A0A99}" type="datetime1">
              <a:rPr lang="en-SG" smtClean="0"/>
              <a:t>18/4/2025</a:t>
            </a:fld>
            <a:endParaRPr lang="en-SG"/>
          </a:p>
        </p:txBody>
      </p:sp>
      <p:sp>
        <p:nvSpPr>
          <p:cNvPr id="5" name="Footer Placeholder 4">
            <a:extLst>
              <a:ext uri="{FF2B5EF4-FFF2-40B4-BE49-F238E27FC236}">
                <a16:creationId xmlns:a16="http://schemas.microsoft.com/office/drawing/2014/main" id="{05D2F0EB-A81C-2144-20CD-1406CCF69145}"/>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D3D4C2A0-6654-B307-53CF-F009C2ED70F3}"/>
              </a:ext>
            </a:extLst>
          </p:cNvPr>
          <p:cNvSpPr>
            <a:spLocks noGrp="1"/>
          </p:cNvSpPr>
          <p:nvPr>
            <p:ph type="sldNum" sz="quarter" idx="12"/>
          </p:nvPr>
        </p:nvSpPr>
        <p:spPr/>
        <p:txBody>
          <a:bodyPr/>
          <a:lstStyle/>
          <a:p>
            <a:fld id="{15318E31-E44D-46B9-B4DB-0D58A1756CE8}" type="slidenum">
              <a:rPr lang="en-SG" smtClean="0"/>
              <a:t>‹#›</a:t>
            </a:fld>
            <a:endParaRPr lang="en-SG"/>
          </a:p>
        </p:txBody>
      </p:sp>
    </p:spTree>
    <p:extLst>
      <p:ext uri="{BB962C8B-B14F-4D97-AF65-F5344CB8AC3E}">
        <p14:creationId xmlns:p14="http://schemas.microsoft.com/office/powerpoint/2010/main" val="549402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B86BF-CF9C-E244-3D99-08CFFDF2F12E}"/>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96A74F4D-8A32-7D5C-6193-FA20C78AEB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DA279053-C2C4-9353-140A-81452EA6F4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09A91B0B-0D1A-7BA7-0B2F-87C39FF500F9}"/>
              </a:ext>
            </a:extLst>
          </p:cNvPr>
          <p:cNvSpPr>
            <a:spLocks noGrp="1"/>
          </p:cNvSpPr>
          <p:nvPr>
            <p:ph type="dt" sz="half" idx="10"/>
          </p:nvPr>
        </p:nvSpPr>
        <p:spPr>
          <a:xfrm>
            <a:off x="838200" y="6356350"/>
            <a:ext cx="2743200" cy="365125"/>
          </a:xfrm>
          <a:prstGeom prst="rect">
            <a:avLst/>
          </a:prstGeom>
        </p:spPr>
        <p:txBody>
          <a:bodyPr/>
          <a:lstStyle/>
          <a:p>
            <a:fld id="{4698D9F2-B135-4258-9B64-E9C0D168CAC7}" type="datetime1">
              <a:rPr lang="en-SG" smtClean="0"/>
              <a:t>18/4/2025</a:t>
            </a:fld>
            <a:endParaRPr lang="en-SG"/>
          </a:p>
        </p:txBody>
      </p:sp>
      <p:sp>
        <p:nvSpPr>
          <p:cNvPr id="6" name="Footer Placeholder 5">
            <a:extLst>
              <a:ext uri="{FF2B5EF4-FFF2-40B4-BE49-F238E27FC236}">
                <a16:creationId xmlns:a16="http://schemas.microsoft.com/office/drawing/2014/main" id="{DDBE79C5-87AE-2E08-0CA2-8D83A1CC024A}"/>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3F9D2C17-6C14-0390-8D60-86B6BAB16DB4}"/>
              </a:ext>
            </a:extLst>
          </p:cNvPr>
          <p:cNvSpPr>
            <a:spLocks noGrp="1"/>
          </p:cNvSpPr>
          <p:nvPr>
            <p:ph type="sldNum" sz="quarter" idx="12"/>
          </p:nvPr>
        </p:nvSpPr>
        <p:spPr/>
        <p:txBody>
          <a:bodyPr/>
          <a:lstStyle/>
          <a:p>
            <a:fld id="{15318E31-E44D-46B9-B4DB-0D58A1756CE8}" type="slidenum">
              <a:rPr lang="en-SG" smtClean="0"/>
              <a:t>‹#›</a:t>
            </a:fld>
            <a:endParaRPr lang="en-SG"/>
          </a:p>
        </p:txBody>
      </p:sp>
    </p:spTree>
    <p:extLst>
      <p:ext uri="{BB962C8B-B14F-4D97-AF65-F5344CB8AC3E}">
        <p14:creationId xmlns:p14="http://schemas.microsoft.com/office/powerpoint/2010/main" val="2292090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56B0A-B3AA-03DD-80B5-753CB66FE949}"/>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D7AF0B42-7589-75BD-9F41-FB4FA638E7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AE51BE-FE46-2DBF-2E2D-0A8986D85A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BF953CB1-6B0F-CDBD-7A5A-47AEF02974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A8DFA1-06AF-0898-06D7-8DA53EE8F5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9474118B-C2A5-A568-D911-50AD86016926}"/>
              </a:ext>
            </a:extLst>
          </p:cNvPr>
          <p:cNvSpPr>
            <a:spLocks noGrp="1"/>
          </p:cNvSpPr>
          <p:nvPr>
            <p:ph type="dt" sz="half" idx="10"/>
          </p:nvPr>
        </p:nvSpPr>
        <p:spPr>
          <a:xfrm>
            <a:off x="838200" y="6356350"/>
            <a:ext cx="2743200" cy="365125"/>
          </a:xfrm>
          <a:prstGeom prst="rect">
            <a:avLst/>
          </a:prstGeom>
        </p:spPr>
        <p:txBody>
          <a:bodyPr/>
          <a:lstStyle/>
          <a:p>
            <a:fld id="{8AD3C83E-4C4F-4E58-BC06-FF53EC7D09C8}" type="datetime1">
              <a:rPr lang="en-SG" smtClean="0"/>
              <a:t>18/4/2025</a:t>
            </a:fld>
            <a:endParaRPr lang="en-SG"/>
          </a:p>
        </p:txBody>
      </p:sp>
      <p:sp>
        <p:nvSpPr>
          <p:cNvPr id="8" name="Footer Placeholder 7">
            <a:extLst>
              <a:ext uri="{FF2B5EF4-FFF2-40B4-BE49-F238E27FC236}">
                <a16:creationId xmlns:a16="http://schemas.microsoft.com/office/drawing/2014/main" id="{1FEF6FEB-D9CA-3A07-728C-C8E4ABEE37D4}"/>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9" name="Slide Number Placeholder 8">
            <a:extLst>
              <a:ext uri="{FF2B5EF4-FFF2-40B4-BE49-F238E27FC236}">
                <a16:creationId xmlns:a16="http://schemas.microsoft.com/office/drawing/2014/main" id="{9B621211-78C6-0B8E-A3D3-5D4D54DCA19A}"/>
              </a:ext>
            </a:extLst>
          </p:cNvPr>
          <p:cNvSpPr>
            <a:spLocks noGrp="1"/>
          </p:cNvSpPr>
          <p:nvPr>
            <p:ph type="sldNum" sz="quarter" idx="12"/>
          </p:nvPr>
        </p:nvSpPr>
        <p:spPr/>
        <p:txBody>
          <a:bodyPr/>
          <a:lstStyle/>
          <a:p>
            <a:fld id="{15318E31-E44D-46B9-B4DB-0D58A1756CE8}" type="slidenum">
              <a:rPr lang="en-SG" smtClean="0"/>
              <a:t>‹#›</a:t>
            </a:fld>
            <a:endParaRPr lang="en-SG"/>
          </a:p>
        </p:txBody>
      </p:sp>
    </p:spTree>
    <p:extLst>
      <p:ext uri="{BB962C8B-B14F-4D97-AF65-F5344CB8AC3E}">
        <p14:creationId xmlns:p14="http://schemas.microsoft.com/office/powerpoint/2010/main" val="3409433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1A763-48B2-AAC4-15A3-ED7F29F750A0}"/>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B2ED5390-4A81-4A3C-BCC5-8F44FA1519DA}"/>
              </a:ext>
            </a:extLst>
          </p:cNvPr>
          <p:cNvSpPr>
            <a:spLocks noGrp="1"/>
          </p:cNvSpPr>
          <p:nvPr>
            <p:ph type="dt" sz="half" idx="10"/>
          </p:nvPr>
        </p:nvSpPr>
        <p:spPr>
          <a:xfrm>
            <a:off x="838200" y="6356350"/>
            <a:ext cx="2743200" cy="365125"/>
          </a:xfrm>
          <a:prstGeom prst="rect">
            <a:avLst/>
          </a:prstGeom>
        </p:spPr>
        <p:txBody>
          <a:bodyPr/>
          <a:lstStyle/>
          <a:p>
            <a:fld id="{86DB5FFB-24D9-4AF7-939E-9A7D631ADB23}" type="datetime1">
              <a:rPr lang="en-SG" smtClean="0"/>
              <a:t>18/4/2025</a:t>
            </a:fld>
            <a:endParaRPr lang="en-SG"/>
          </a:p>
        </p:txBody>
      </p:sp>
      <p:sp>
        <p:nvSpPr>
          <p:cNvPr id="4" name="Footer Placeholder 3">
            <a:extLst>
              <a:ext uri="{FF2B5EF4-FFF2-40B4-BE49-F238E27FC236}">
                <a16:creationId xmlns:a16="http://schemas.microsoft.com/office/drawing/2014/main" id="{EAE1DADD-B5A7-0D4F-7825-29F891626DB3}"/>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5" name="Slide Number Placeholder 4">
            <a:extLst>
              <a:ext uri="{FF2B5EF4-FFF2-40B4-BE49-F238E27FC236}">
                <a16:creationId xmlns:a16="http://schemas.microsoft.com/office/drawing/2014/main" id="{B4E016AC-EDF1-F490-7CA4-DA95A7A7328C}"/>
              </a:ext>
            </a:extLst>
          </p:cNvPr>
          <p:cNvSpPr>
            <a:spLocks noGrp="1"/>
          </p:cNvSpPr>
          <p:nvPr>
            <p:ph type="sldNum" sz="quarter" idx="12"/>
          </p:nvPr>
        </p:nvSpPr>
        <p:spPr/>
        <p:txBody>
          <a:bodyPr/>
          <a:lstStyle/>
          <a:p>
            <a:fld id="{15318E31-E44D-46B9-B4DB-0D58A1756CE8}" type="slidenum">
              <a:rPr lang="en-SG" smtClean="0"/>
              <a:t>‹#›</a:t>
            </a:fld>
            <a:endParaRPr lang="en-SG"/>
          </a:p>
        </p:txBody>
      </p:sp>
    </p:spTree>
    <p:extLst>
      <p:ext uri="{BB962C8B-B14F-4D97-AF65-F5344CB8AC3E}">
        <p14:creationId xmlns:p14="http://schemas.microsoft.com/office/powerpoint/2010/main" val="1560282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EFC55F-95EA-FB02-BE3B-365EC395BCA7}"/>
              </a:ext>
            </a:extLst>
          </p:cNvPr>
          <p:cNvSpPr>
            <a:spLocks noGrp="1"/>
          </p:cNvSpPr>
          <p:nvPr>
            <p:ph type="dt" sz="half" idx="10"/>
          </p:nvPr>
        </p:nvSpPr>
        <p:spPr>
          <a:xfrm>
            <a:off x="838200" y="6356350"/>
            <a:ext cx="2743200" cy="365125"/>
          </a:xfrm>
          <a:prstGeom prst="rect">
            <a:avLst/>
          </a:prstGeom>
        </p:spPr>
        <p:txBody>
          <a:bodyPr/>
          <a:lstStyle/>
          <a:p>
            <a:fld id="{6DE7BCD5-6C90-4BE6-81BF-EA5C29460A68}" type="datetime1">
              <a:rPr lang="en-SG" smtClean="0"/>
              <a:t>18/4/2025</a:t>
            </a:fld>
            <a:endParaRPr lang="en-SG"/>
          </a:p>
        </p:txBody>
      </p:sp>
      <p:sp>
        <p:nvSpPr>
          <p:cNvPr id="3" name="Footer Placeholder 2">
            <a:extLst>
              <a:ext uri="{FF2B5EF4-FFF2-40B4-BE49-F238E27FC236}">
                <a16:creationId xmlns:a16="http://schemas.microsoft.com/office/drawing/2014/main" id="{4D28A009-70FB-886F-102B-7391AE449DE7}"/>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4" name="Slide Number Placeholder 3">
            <a:extLst>
              <a:ext uri="{FF2B5EF4-FFF2-40B4-BE49-F238E27FC236}">
                <a16:creationId xmlns:a16="http://schemas.microsoft.com/office/drawing/2014/main" id="{F059FFBA-5EC9-6649-4024-78C736121515}"/>
              </a:ext>
            </a:extLst>
          </p:cNvPr>
          <p:cNvSpPr>
            <a:spLocks noGrp="1"/>
          </p:cNvSpPr>
          <p:nvPr>
            <p:ph type="sldNum" sz="quarter" idx="12"/>
          </p:nvPr>
        </p:nvSpPr>
        <p:spPr/>
        <p:txBody>
          <a:bodyPr/>
          <a:lstStyle/>
          <a:p>
            <a:fld id="{15318E31-E44D-46B9-B4DB-0D58A1756CE8}" type="slidenum">
              <a:rPr lang="en-SG" smtClean="0"/>
              <a:t>‹#›</a:t>
            </a:fld>
            <a:endParaRPr lang="en-SG"/>
          </a:p>
        </p:txBody>
      </p:sp>
    </p:spTree>
    <p:extLst>
      <p:ext uri="{BB962C8B-B14F-4D97-AF65-F5344CB8AC3E}">
        <p14:creationId xmlns:p14="http://schemas.microsoft.com/office/powerpoint/2010/main" val="1845511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9B2B9-674D-8084-DE0D-4C4FB50C70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C0BE54B0-8CCA-DF7E-6E99-52C93D5101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81EDCE2D-B806-AC13-EF52-C47CF49909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7CC1EC-6E79-42B0-97BA-55BFD89AC883}"/>
              </a:ext>
            </a:extLst>
          </p:cNvPr>
          <p:cNvSpPr>
            <a:spLocks noGrp="1"/>
          </p:cNvSpPr>
          <p:nvPr>
            <p:ph type="dt" sz="half" idx="10"/>
          </p:nvPr>
        </p:nvSpPr>
        <p:spPr>
          <a:xfrm>
            <a:off x="838200" y="6356350"/>
            <a:ext cx="2743200" cy="365125"/>
          </a:xfrm>
          <a:prstGeom prst="rect">
            <a:avLst/>
          </a:prstGeom>
        </p:spPr>
        <p:txBody>
          <a:bodyPr/>
          <a:lstStyle/>
          <a:p>
            <a:fld id="{4BCEDD8C-FEB2-4E56-A130-80D92ED303A7}" type="datetime1">
              <a:rPr lang="en-SG" smtClean="0"/>
              <a:t>18/4/2025</a:t>
            </a:fld>
            <a:endParaRPr lang="en-SG"/>
          </a:p>
        </p:txBody>
      </p:sp>
      <p:sp>
        <p:nvSpPr>
          <p:cNvPr id="6" name="Footer Placeholder 5">
            <a:extLst>
              <a:ext uri="{FF2B5EF4-FFF2-40B4-BE49-F238E27FC236}">
                <a16:creationId xmlns:a16="http://schemas.microsoft.com/office/drawing/2014/main" id="{6396D317-2E8C-B2B0-344C-5B2A116ABA85}"/>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7BADA7DB-B6AB-F5EF-98D9-D5385A802058}"/>
              </a:ext>
            </a:extLst>
          </p:cNvPr>
          <p:cNvSpPr>
            <a:spLocks noGrp="1"/>
          </p:cNvSpPr>
          <p:nvPr>
            <p:ph type="sldNum" sz="quarter" idx="12"/>
          </p:nvPr>
        </p:nvSpPr>
        <p:spPr/>
        <p:txBody>
          <a:bodyPr/>
          <a:lstStyle/>
          <a:p>
            <a:fld id="{15318E31-E44D-46B9-B4DB-0D58A1756CE8}" type="slidenum">
              <a:rPr lang="en-SG" smtClean="0"/>
              <a:t>‹#›</a:t>
            </a:fld>
            <a:endParaRPr lang="en-SG"/>
          </a:p>
        </p:txBody>
      </p:sp>
    </p:spTree>
    <p:extLst>
      <p:ext uri="{BB962C8B-B14F-4D97-AF65-F5344CB8AC3E}">
        <p14:creationId xmlns:p14="http://schemas.microsoft.com/office/powerpoint/2010/main" val="2562981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364FD-5BE0-9957-66C1-12F887EADF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19315D5B-1733-3D76-0CBD-90973F3402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65FD0495-1CF5-B139-6861-82A38E73EC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56466C-3359-1FB1-78C9-819CF3249EAD}"/>
              </a:ext>
            </a:extLst>
          </p:cNvPr>
          <p:cNvSpPr>
            <a:spLocks noGrp="1"/>
          </p:cNvSpPr>
          <p:nvPr>
            <p:ph type="dt" sz="half" idx="10"/>
          </p:nvPr>
        </p:nvSpPr>
        <p:spPr>
          <a:xfrm>
            <a:off x="838200" y="6356350"/>
            <a:ext cx="2743200" cy="365125"/>
          </a:xfrm>
          <a:prstGeom prst="rect">
            <a:avLst/>
          </a:prstGeom>
        </p:spPr>
        <p:txBody>
          <a:bodyPr/>
          <a:lstStyle/>
          <a:p>
            <a:fld id="{8949F3EE-BDB8-4C99-9386-C222F0FAA221}" type="datetime1">
              <a:rPr lang="en-SG" smtClean="0"/>
              <a:t>18/4/2025</a:t>
            </a:fld>
            <a:endParaRPr lang="en-SG"/>
          </a:p>
        </p:txBody>
      </p:sp>
      <p:sp>
        <p:nvSpPr>
          <p:cNvPr id="6" name="Footer Placeholder 5">
            <a:extLst>
              <a:ext uri="{FF2B5EF4-FFF2-40B4-BE49-F238E27FC236}">
                <a16:creationId xmlns:a16="http://schemas.microsoft.com/office/drawing/2014/main" id="{56BF2EE2-FDB1-C738-039A-5B6DD510101D}"/>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043C1CED-E583-0064-E289-AE354C1F419B}"/>
              </a:ext>
            </a:extLst>
          </p:cNvPr>
          <p:cNvSpPr>
            <a:spLocks noGrp="1"/>
          </p:cNvSpPr>
          <p:nvPr>
            <p:ph type="sldNum" sz="quarter" idx="12"/>
          </p:nvPr>
        </p:nvSpPr>
        <p:spPr/>
        <p:txBody>
          <a:bodyPr/>
          <a:lstStyle/>
          <a:p>
            <a:fld id="{15318E31-E44D-46B9-B4DB-0D58A1756CE8}" type="slidenum">
              <a:rPr lang="en-SG" smtClean="0"/>
              <a:t>‹#›</a:t>
            </a:fld>
            <a:endParaRPr lang="en-SG"/>
          </a:p>
        </p:txBody>
      </p:sp>
    </p:spTree>
    <p:extLst>
      <p:ext uri="{BB962C8B-B14F-4D97-AF65-F5344CB8AC3E}">
        <p14:creationId xmlns:p14="http://schemas.microsoft.com/office/powerpoint/2010/main" val="2676153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63C06A-3EC4-2B14-B455-D86C265E4F28}"/>
              </a:ext>
            </a:extLst>
          </p:cNvPr>
          <p:cNvSpPr>
            <a:spLocks noGrp="1"/>
          </p:cNvSpPr>
          <p:nvPr>
            <p:ph type="title"/>
          </p:nvPr>
        </p:nvSpPr>
        <p:spPr>
          <a:xfrm>
            <a:off x="838200" y="365126"/>
            <a:ext cx="10515600" cy="796924"/>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01A68276-475D-77B5-68C7-790D140444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Slide Number Placeholder 5">
            <a:extLst>
              <a:ext uri="{FF2B5EF4-FFF2-40B4-BE49-F238E27FC236}">
                <a16:creationId xmlns:a16="http://schemas.microsoft.com/office/drawing/2014/main" id="{58ECEEF2-D7EE-D61B-D760-70E169EFF9F8}"/>
              </a:ext>
            </a:extLst>
          </p:cNvPr>
          <p:cNvSpPr>
            <a:spLocks noGrp="1"/>
          </p:cNvSpPr>
          <p:nvPr>
            <p:ph type="sldNum" sz="quarter" idx="4"/>
          </p:nvPr>
        </p:nvSpPr>
        <p:spPr>
          <a:xfrm>
            <a:off x="9215479" y="6621462"/>
            <a:ext cx="2743200" cy="216308"/>
          </a:xfrm>
          <a:prstGeom prst="rect">
            <a:avLst/>
          </a:prstGeom>
        </p:spPr>
        <p:txBody>
          <a:bodyPr vert="horz" lIns="91440" tIns="45720" rIns="91440" bIns="45720" rtlCol="0" anchor="ctr"/>
          <a:lstStyle>
            <a:lvl1pPr algn="r">
              <a:defRPr sz="1600">
                <a:solidFill>
                  <a:schemeClr val="accent2">
                    <a:lumMod val="50000"/>
                  </a:schemeClr>
                </a:solidFill>
                <a:latin typeface="CMU Sans Serif" panose="02000603000000000000" pitchFamily="2" charset="0"/>
                <a:ea typeface="CMU Sans Serif" panose="02000603000000000000" pitchFamily="2" charset="0"/>
                <a:cs typeface="CMU Sans Serif" panose="02000603000000000000" pitchFamily="2" charset="0"/>
              </a:defRPr>
            </a:lvl1pPr>
          </a:lstStyle>
          <a:p>
            <a:r>
              <a:rPr lang="en-SG" dirty="0"/>
              <a:t>Slide</a:t>
            </a:r>
            <a:r>
              <a:rPr lang="en-SG" b="1" dirty="0"/>
              <a:t> </a:t>
            </a:r>
            <a:fld id="{15318E31-E44D-46B9-B4DB-0D58A1756CE8}" type="slidenum">
              <a:rPr lang="en-SG" b="1" smtClean="0"/>
              <a:pPr/>
              <a:t>‹#›</a:t>
            </a:fld>
            <a:endParaRPr lang="en-SG" b="1" dirty="0"/>
          </a:p>
        </p:txBody>
      </p:sp>
      <p:cxnSp>
        <p:nvCxnSpPr>
          <p:cNvPr id="8" name="Straight Connector 7">
            <a:extLst>
              <a:ext uri="{FF2B5EF4-FFF2-40B4-BE49-F238E27FC236}">
                <a16:creationId xmlns:a16="http://schemas.microsoft.com/office/drawing/2014/main" id="{6FDB13AF-38E4-198F-19BD-D04052A85ECF}"/>
              </a:ext>
            </a:extLst>
          </p:cNvPr>
          <p:cNvCxnSpPr>
            <a:cxnSpLocks/>
          </p:cNvCxnSpPr>
          <p:nvPr userDrawn="1"/>
        </p:nvCxnSpPr>
        <p:spPr>
          <a:xfrm>
            <a:off x="314240" y="275129"/>
            <a:ext cx="11563519" cy="0"/>
          </a:xfrm>
          <a:prstGeom prst="line">
            <a:avLst/>
          </a:prstGeom>
          <a:ln>
            <a:solidFill>
              <a:schemeClr val="accent2">
                <a:lumMod val="75000"/>
              </a:schemeClr>
            </a:solidFill>
          </a:ln>
        </p:spPr>
        <p:style>
          <a:lnRef idx="2">
            <a:schemeClr val="dk1"/>
          </a:lnRef>
          <a:fillRef idx="0">
            <a:schemeClr val="dk1"/>
          </a:fillRef>
          <a:effectRef idx="1">
            <a:schemeClr val="dk1"/>
          </a:effectRef>
          <a:fontRef idx="minor">
            <a:schemeClr val="tx1"/>
          </a:fontRef>
        </p:style>
      </p:cxnSp>
      <p:sp>
        <p:nvSpPr>
          <p:cNvPr id="10" name="TextBox 9">
            <a:extLst>
              <a:ext uri="{FF2B5EF4-FFF2-40B4-BE49-F238E27FC236}">
                <a16:creationId xmlns:a16="http://schemas.microsoft.com/office/drawing/2014/main" id="{E4261593-16B4-B292-7894-BD9EFEC83DC0}"/>
              </a:ext>
            </a:extLst>
          </p:cNvPr>
          <p:cNvSpPr txBox="1"/>
          <p:nvPr userDrawn="1"/>
        </p:nvSpPr>
        <p:spPr>
          <a:xfrm>
            <a:off x="233320" y="-1180"/>
            <a:ext cx="1901483" cy="276999"/>
          </a:xfrm>
          <a:prstGeom prst="rect">
            <a:avLst/>
          </a:prstGeom>
          <a:noFill/>
        </p:spPr>
        <p:txBody>
          <a:bodyPr wrap="none" rtlCol="0">
            <a:spAutoFit/>
          </a:bodyPr>
          <a:lstStyle/>
          <a:p>
            <a:r>
              <a:rPr lang="en-SG" sz="1200" i="1">
                <a:solidFill>
                  <a:schemeClr val="accent2">
                    <a:lumMod val="50000"/>
                  </a:schemeClr>
                </a:solidFill>
                <a:latin typeface="CMU Sans Serif" panose="02000603000000000000" pitchFamily="2" charset="0"/>
                <a:ea typeface="CMU Sans Serif" panose="02000603000000000000" pitchFamily="2" charset="0"/>
                <a:cs typeface="CMU Sans Serif" panose="02000603000000000000" pitchFamily="2" charset="0"/>
              </a:rPr>
              <a:t>SP3172 Final Presentation</a:t>
            </a:r>
          </a:p>
        </p:txBody>
      </p:sp>
      <p:cxnSp>
        <p:nvCxnSpPr>
          <p:cNvPr id="12" name="Straight Connector 11">
            <a:extLst>
              <a:ext uri="{FF2B5EF4-FFF2-40B4-BE49-F238E27FC236}">
                <a16:creationId xmlns:a16="http://schemas.microsoft.com/office/drawing/2014/main" id="{9D946E3E-70B6-136A-70E1-193E7E3819B8}"/>
              </a:ext>
            </a:extLst>
          </p:cNvPr>
          <p:cNvCxnSpPr>
            <a:cxnSpLocks/>
          </p:cNvCxnSpPr>
          <p:nvPr userDrawn="1"/>
        </p:nvCxnSpPr>
        <p:spPr>
          <a:xfrm>
            <a:off x="395160" y="6553200"/>
            <a:ext cx="11563519" cy="0"/>
          </a:xfrm>
          <a:prstGeom prst="line">
            <a:avLst/>
          </a:prstGeom>
          <a:ln>
            <a:solidFill>
              <a:schemeClr val="accent2">
                <a:lumMod val="75000"/>
              </a:schemeClr>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1345788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000" b="1"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microsoft.com/office/2017/06/relationships/model3d" Target="../media/model3d2.glb"/><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17/06/relationships/model3d" Target="../media/model3d1.glb"/><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5.sv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6.pn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3.xml"/><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4.png"/><Relationship Id="rId7" Type="http://schemas.openxmlformats.org/officeDocument/2006/relationships/image" Target="../media/image30.sv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notesSlide" Target="../notesSlides/notesSlide4.xml"/><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49.png"/><Relationship Id="rId5" Type="http://schemas.openxmlformats.org/officeDocument/2006/relationships/image" Target="../media/image28.png"/><Relationship Id="rId15" Type="http://schemas.openxmlformats.org/officeDocument/2006/relationships/image" Target="../media/image53.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5.png"/><Relationship Id="rId9" Type="http://schemas.openxmlformats.org/officeDocument/2006/relationships/image" Target="../media/image47.png"/><Relationship Id="rId14" Type="http://schemas.openxmlformats.org/officeDocument/2006/relationships/image" Target="../media/image52.png"/></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png"/><Relationship Id="rId3" Type="http://schemas.openxmlformats.org/officeDocument/2006/relationships/image" Target="../media/image59.png"/><Relationship Id="rId21" Type="http://schemas.openxmlformats.org/officeDocument/2006/relationships/image" Target="../media/image74.png"/><Relationship Id="rId7" Type="http://schemas.openxmlformats.org/officeDocument/2006/relationships/image" Target="../media/image30.svg"/><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notesSlide" Target="../notesSlides/notesSlide5.xml"/><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64.png"/><Relationship Id="rId5" Type="http://schemas.openxmlformats.org/officeDocument/2006/relationships/image" Target="../media/image28.png"/><Relationship Id="rId15" Type="http://schemas.openxmlformats.org/officeDocument/2006/relationships/image" Target="../media/image68.png"/><Relationship Id="rId10" Type="http://schemas.openxmlformats.org/officeDocument/2006/relationships/image" Target="../media/image63.png"/><Relationship Id="rId19" Type="http://schemas.openxmlformats.org/officeDocument/2006/relationships/image" Target="../media/image72.png"/><Relationship Id="rId4" Type="http://schemas.openxmlformats.org/officeDocument/2006/relationships/image" Target="../media/image60.png"/><Relationship Id="rId9" Type="http://schemas.openxmlformats.org/officeDocument/2006/relationships/image" Target="../media/image62.png"/><Relationship Id="rId14" Type="http://schemas.openxmlformats.org/officeDocument/2006/relationships/image" Target="../media/image67.png"/></Relationships>
</file>

<file path=ppt/slides/_rels/slide2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swyvl.io/blog/the-role-of-satellite-imagery-in-disaster-management" TargetMode="External"/><Relationship Id="rId7"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hyperlink" Target="https://www.youtube.com/watch?v=3gmogp5-xXA"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svg"/><Relationship Id="rId4" Type="http://schemas.openxmlformats.org/officeDocument/2006/relationships/image" Target="../media/image89.png"/></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90.svg"/></Relationships>
</file>

<file path=ppt/slides/_rels/slide33.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hyperlink" Target="https://celestrak.org/NORAD/documentation/spacetrk.pdf" TargetMode="External"/><Relationship Id="rId13" Type="http://schemas.openxmlformats.org/officeDocument/2006/relationships/hyperlink" Target="https://news.nus.edu.sg/galassia-2-satellite-built-by-nus-students-successfully-launched/" TargetMode="External"/><Relationship Id="rId18" Type="http://schemas.openxmlformats.org/officeDocument/2006/relationships/hyperlink" Target="https://www.space-track.org/auth/login" TargetMode="External"/><Relationship Id="rId3" Type="http://schemas.openxmlformats.org/officeDocument/2006/relationships/hyperlink" Target="https://api.semanticscholar.org/CorpusID:206409378" TargetMode="External"/><Relationship Id="rId7" Type="http://schemas.openxmlformats.org/officeDocument/2006/relationships/hyperlink" Target="https://www.sdo.esoc.esa.int/environment_report/Space_Environment_Report_latest.pdf" TargetMode="External"/><Relationship Id="rId12" Type="http://schemas.openxmlformats.org/officeDocument/2006/relationships/hyperlink" Target="https://doi.org/10.1016/j.geog.2023.03.004" TargetMode="External"/><Relationship Id="rId17" Type="http://schemas.openxmlformats.org/officeDocument/2006/relationships/hyperlink" Target="https://doi.org/10.1007/978-3-642-61068-4_7" TargetMode="External"/><Relationship Id="rId2" Type="http://schemas.openxmlformats.org/officeDocument/2006/relationships/hyperlink" Target="https://doi.org/https:/doi.org/10.1016/j.actaastro.2024.10.063" TargetMode="External"/><Relationship Id="rId16" Type="http://schemas.openxmlformats.org/officeDocument/2006/relationships/hyperlink" Target="https://proceedings.neurips.cc/paper_files/paper/2018/file/fface8385abbf94b4593a0ed53a0c70f-Paper.pdf" TargetMode="External"/><Relationship Id="rId20" Type="http://schemas.openxmlformats.org/officeDocument/2006/relationships/hyperlink" Target="https://upcommons.upc.edu/bitstream/handle/2117/123510/DanielNietoYll_Doppler_compensation_for_LEO.pdf" TargetMode="External"/><Relationship Id="rId1" Type="http://schemas.openxmlformats.org/officeDocument/2006/relationships/slideLayout" Target="../slideLayouts/slideLayout2.xml"/><Relationship Id="rId6" Type="http://schemas.openxmlformats.org/officeDocument/2006/relationships/hyperlink" Target="https://doi.org/10.1002/andp.19053221004" TargetMode="External"/><Relationship Id="rId11" Type="http://schemas.openxmlformats.org/officeDocument/2006/relationships/hyperlink" Target="https://pytorch.org/docs/stable/generated/torch.nn.LeakyReLU.html" TargetMode="External"/><Relationship Id="rId5" Type="http://schemas.openxmlformats.org/officeDocument/2006/relationships/hyperlink" Target="https://doi.org/10.3390/computers12020026" TargetMode="External"/><Relationship Id="rId15" Type="http://schemas.openxmlformats.org/officeDocument/2006/relationships/hyperlink" Target="https://www.nvidia.com/en-us/glossary/pytorch/" TargetMode="External"/><Relationship Id="rId10" Type="http://schemas.openxmlformats.org/officeDocument/2006/relationships/hyperlink" Target="https://celestrak.org/NORAD/documentation/tle-fmt.php" TargetMode="External"/><Relationship Id="rId19" Type="http://schemas.openxmlformats.org/officeDocument/2006/relationships/hyperlink" Target="https://pytorch.org/docs/stable/generated/torch.nn.Tanh.html" TargetMode="External"/><Relationship Id="rId4" Type="http://schemas.openxmlformats.org/officeDocument/2006/relationships/hyperlink" Target="https://doi.org/10.1109/ICARES53960.2021.9665177" TargetMode="External"/><Relationship Id="rId9" Type="http://schemas.openxmlformats.org/officeDocument/2006/relationships/hyperlink" Target="https://doi.org/10.1007/s00500-023-07899-2" TargetMode="External"/><Relationship Id="rId14" Type="http://schemas.openxmlformats.org/officeDocument/2006/relationships/hyperlink" Target="https://news.nus.edu.sg/successful-launch-of-lumelite-4-to-enhancemaritime-communication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04.png"/><Relationship Id="rId2" Type="http://schemas.microsoft.com/office/2017/06/relationships/model3d" Target="../media/model3d1.glb"/><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7.png"/><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customXml" Target="../ink/ink3.xml"/><Relationship Id="rId5" Type="http://schemas.openxmlformats.org/officeDocument/2006/relationships/image" Target="../media/image106.png"/><Relationship Id="rId4" Type="http://schemas.openxmlformats.org/officeDocument/2006/relationships/customXml" Target="../ink/ink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image" Target="../media/image108.png"/><Relationship Id="rId1" Type="http://schemas.openxmlformats.org/officeDocument/2006/relationships/slideLayout" Target="../slideLayouts/slideLayout2.xml"/><Relationship Id="rId5" Type="http://schemas.openxmlformats.org/officeDocument/2006/relationships/image" Target="../media/image111.svg"/><Relationship Id="rId4" Type="http://schemas.openxmlformats.org/officeDocument/2006/relationships/image" Target="../media/image110.png"/></Relationships>
</file>

<file path=ppt/slides/_rels/slide48.xml.rels><?xml version="1.0" encoding="UTF-8" standalone="yes"?>
<Relationships xmlns="http://schemas.openxmlformats.org/package/2006/relationships"><Relationship Id="rId3" Type="http://schemas.openxmlformats.org/officeDocument/2006/relationships/image" Target="../media/image113.sv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5.sv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7.sv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EFC7DF0-E7BF-8305-900A-187B298CEB19}"/>
              </a:ext>
            </a:extLst>
          </p:cNvPr>
          <p:cNvSpPr>
            <a:spLocks noGrp="1" noRot="1" noMove="1" noResize="1" noEditPoints="1" noAdjustHandles="1" noChangeArrowheads="1" noChangeShapeType="1"/>
          </p:cNvSpPr>
          <p:nvPr/>
        </p:nvSpPr>
        <p:spPr>
          <a:xfrm>
            <a:off x="250166" y="0"/>
            <a:ext cx="11714672" cy="38818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 name="Title 5">
            <a:extLst>
              <a:ext uri="{FF2B5EF4-FFF2-40B4-BE49-F238E27FC236}">
                <a16:creationId xmlns:a16="http://schemas.microsoft.com/office/drawing/2014/main" id="{C24B7352-B32C-BFAB-8FD7-D90CD2DD3B33}"/>
              </a:ext>
            </a:extLst>
          </p:cNvPr>
          <p:cNvSpPr>
            <a:spLocks noGrp="1"/>
          </p:cNvSpPr>
          <p:nvPr>
            <p:ph type="title"/>
          </p:nvPr>
        </p:nvSpPr>
        <p:spPr>
          <a:xfrm>
            <a:off x="4815023" y="2155224"/>
            <a:ext cx="6804445" cy="1325563"/>
          </a:xfrm>
        </p:spPr>
        <p:txBody>
          <a:bodyPr>
            <a:noAutofit/>
          </a:bodyPr>
          <a:lstStyle/>
          <a:p>
            <a:pPr algn="ctr"/>
            <a:r>
              <a:rPr lang="en-SG" sz="2800">
                <a:solidFill>
                  <a:schemeClr val="bg1"/>
                </a:solidFill>
              </a:rPr>
              <a:t>Optimisation of LEO satellites Doppler shift compensation by reducing TLE errors and improving trajectory prediction algorithms</a:t>
            </a:r>
          </a:p>
        </p:txBody>
      </p:sp>
      <p:sp>
        <p:nvSpPr>
          <p:cNvPr id="7" name="Rectangle 6">
            <a:extLst>
              <a:ext uri="{FF2B5EF4-FFF2-40B4-BE49-F238E27FC236}">
                <a16:creationId xmlns:a16="http://schemas.microsoft.com/office/drawing/2014/main" id="{291BEB16-82C0-683F-4964-5885C90B916E}"/>
              </a:ext>
            </a:extLst>
          </p:cNvPr>
          <p:cNvSpPr>
            <a:spLocks noGrp="1" noRot="1" noMove="1" noResize="1" noEditPoints="1" noAdjustHandles="1" noChangeArrowheads="1" noChangeShapeType="1"/>
          </p:cNvSpPr>
          <p:nvPr/>
        </p:nvSpPr>
        <p:spPr>
          <a:xfrm>
            <a:off x="316302" y="6469811"/>
            <a:ext cx="11714672" cy="38818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cxnSp>
        <p:nvCxnSpPr>
          <p:cNvPr id="10" name="Straight Connector 9">
            <a:extLst>
              <a:ext uri="{FF2B5EF4-FFF2-40B4-BE49-F238E27FC236}">
                <a16:creationId xmlns:a16="http://schemas.microsoft.com/office/drawing/2014/main" id="{B884C39C-B39C-9573-3A5A-E8F25155F9EB}"/>
              </a:ext>
            </a:extLst>
          </p:cNvPr>
          <p:cNvCxnSpPr>
            <a:cxnSpLocks/>
          </p:cNvCxnSpPr>
          <p:nvPr/>
        </p:nvCxnSpPr>
        <p:spPr>
          <a:xfrm>
            <a:off x="4815023" y="3689231"/>
            <a:ext cx="6804445"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11" name="Title 5">
            <a:extLst>
              <a:ext uri="{FF2B5EF4-FFF2-40B4-BE49-F238E27FC236}">
                <a16:creationId xmlns:a16="http://schemas.microsoft.com/office/drawing/2014/main" id="{E483F511-3254-07EC-1323-F6ECA3356733}"/>
              </a:ext>
            </a:extLst>
          </p:cNvPr>
          <p:cNvSpPr txBox="1">
            <a:spLocks/>
          </p:cNvSpPr>
          <p:nvPr/>
        </p:nvSpPr>
        <p:spPr>
          <a:xfrm>
            <a:off x="5171939" y="3912175"/>
            <a:ext cx="6090612" cy="15893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1pPr>
          </a:lstStyle>
          <a:p>
            <a:pPr algn="ctr"/>
            <a:r>
              <a:rPr lang="en-SG" sz="2400">
                <a:solidFill>
                  <a:schemeClr val="accent2">
                    <a:lumMod val="40000"/>
                    <a:lumOff val="60000"/>
                  </a:schemeClr>
                </a:solidFill>
              </a:rPr>
              <a:t>Kushagra Shrivastava</a:t>
            </a:r>
            <a:r>
              <a:rPr lang="en-SG" sz="2400" baseline="30000">
                <a:solidFill>
                  <a:schemeClr val="accent2">
                    <a:lumMod val="40000"/>
                    <a:lumOff val="60000"/>
                  </a:schemeClr>
                </a:solidFill>
              </a:rPr>
              <a:t>1</a:t>
            </a:r>
            <a:r>
              <a:rPr lang="en-SG" sz="2400">
                <a:solidFill>
                  <a:schemeClr val="accent2">
                    <a:lumMod val="40000"/>
                    <a:lumOff val="60000"/>
                  </a:schemeClr>
                </a:solidFill>
              </a:rPr>
              <a:t> &amp; Rajvrat Thapliyal</a:t>
            </a:r>
            <a:r>
              <a:rPr lang="en-SG" sz="2400" baseline="30000">
                <a:solidFill>
                  <a:schemeClr val="accent2">
                    <a:lumMod val="40000"/>
                    <a:lumOff val="60000"/>
                  </a:schemeClr>
                </a:solidFill>
              </a:rPr>
              <a:t>1</a:t>
            </a:r>
          </a:p>
          <a:p>
            <a:pPr algn="ctr"/>
            <a:endParaRPr lang="en-SG" sz="2000">
              <a:solidFill>
                <a:schemeClr val="bg1"/>
              </a:solidFill>
            </a:endParaRPr>
          </a:p>
          <a:p>
            <a:pPr algn="ctr"/>
            <a:r>
              <a:rPr lang="en-SG" sz="1800">
                <a:solidFill>
                  <a:schemeClr val="bg1"/>
                </a:solidFill>
              </a:rPr>
              <a:t>Supervisor: A/Prof Abhishek Rai</a:t>
            </a:r>
            <a:r>
              <a:rPr lang="en-SG" sz="1800" baseline="30000">
                <a:solidFill>
                  <a:schemeClr val="bg1"/>
                </a:solidFill>
              </a:rPr>
              <a:t>2</a:t>
            </a:r>
          </a:p>
          <a:p>
            <a:pPr algn="ctr"/>
            <a:r>
              <a:rPr lang="en-SG" sz="1800">
                <a:solidFill>
                  <a:schemeClr val="bg1"/>
                </a:solidFill>
              </a:rPr>
              <a:t>Lab Mentors: Ma Yuling</a:t>
            </a:r>
            <a:r>
              <a:rPr lang="en-SG" sz="1800" baseline="30000">
                <a:solidFill>
                  <a:schemeClr val="bg1"/>
                </a:solidFill>
              </a:rPr>
              <a:t>2</a:t>
            </a:r>
            <a:r>
              <a:rPr lang="en-SG" sz="1800">
                <a:solidFill>
                  <a:schemeClr val="bg1"/>
                </a:solidFill>
              </a:rPr>
              <a:t>, Yuan Fangxing</a:t>
            </a:r>
            <a:r>
              <a:rPr lang="en-SG" sz="1800" baseline="30000">
                <a:solidFill>
                  <a:schemeClr val="bg1"/>
                </a:solidFill>
              </a:rPr>
              <a:t>2</a:t>
            </a:r>
            <a:r>
              <a:rPr lang="en-SG" sz="1800">
                <a:solidFill>
                  <a:schemeClr val="bg1"/>
                </a:solidFill>
              </a:rPr>
              <a:t>, Fu Naifeng</a:t>
            </a:r>
            <a:r>
              <a:rPr lang="en-SG" sz="1800" baseline="30000">
                <a:solidFill>
                  <a:schemeClr val="bg1"/>
                </a:solidFill>
              </a:rPr>
              <a:t>3</a:t>
            </a:r>
          </a:p>
          <a:p>
            <a:pPr algn="ctr"/>
            <a:r>
              <a:rPr lang="en-SG" sz="1800">
                <a:solidFill>
                  <a:schemeClr val="bg1"/>
                </a:solidFill>
              </a:rPr>
              <a:t>SPS Mentors: Lim Yi Zhen</a:t>
            </a:r>
            <a:r>
              <a:rPr lang="en-SG" sz="1800" baseline="30000">
                <a:solidFill>
                  <a:schemeClr val="bg1"/>
                </a:solidFill>
              </a:rPr>
              <a:t>1</a:t>
            </a:r>
            <a:r>
              <a:rPr lang="en-SG" sz="1800">
                <a:solidFill>
                  <a:schemeClr val="bg1"/>
                </a:solidFill>
              </a:rPr>
              <a:t>, Hillson Hung</a:t>
            </a:r>
            <a:r>
              <a:rPr lang="en-SG" sz="1800" baseline="30000">
                <a:solidFill>
                  <a:schemeClr val="bg1"/>
                </a:solidFill>
              </a:rPr>
              <a:t>1</a:t>
            </a:r>
          </a:p>
        </p:txBody>
      </p:sp>
      <p:sp>
        <p:nvSpPr>
          <p:cNvPr id="12" name="Title 5">
            <a:extLst>
              <a:ext uri="{FF2B5EF4-FFF2-40B4-BE49-F238E27FC236}">
                <a16:creationId xmlns:a16="http://schemas.microsoft.com/office/drawing/2014/main" id="{24C9341D-35A8-0657-7A57-F071B49CC95C}"/>
              </a:ext>
            </a:extLst>
          </p:cNvPr>
          <p:cNvSpPr txBox="1">
            <a:spLocks/>
          </p:cNvSpPr>
          <p:nvPr/>
        </p:nvSpPr>
        <p:spPr>
          <a:xfrm>
            <a:off x="4391789" y="5624986"/>
            <a:ext cx="7803312" cy="8532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1pPr>
          </a:lstStyle>
          <a:p>
            <a:pPr algn="ctr"/>
            <a:r>
              <a:rPr lang="en-SG" sz="1200" baseline="30000" dirty="0">
                <a:solidFill>
                  <a:schemeClr val="bg1">
                    <a:lumMod val="65000"/>
                  </a:schemeClr>
                </a:solidFill>
              </a:rPr>
              <a:t>1 </a:t>
            </a:r>
            <a:r>
              <a:rPr lang="en-SG" sz="1200" dirty="0">
                <a:solidFill>
                  <a:schemeClr val="bg1">
                    <a:lumMod val="65000"/>
                  </a:schemeClr>
                </a:solidFill>
              </a:rPr>
              <a:t>Special Program in Science (SPS), National University of Singapore, Singapore</a:t>
            </a:r>
          </a:p>
          <a:p>
            <a:pPr algn="ctr"/>
            <a:r>
              <a:rPr lang="en-SG" sz="1200" baseline="30000" dirty="0">
                <a:solidFill>
                  <a:schemeClr val="bg1">
                    <a:lumMod val="65000"/>
                  </a:schemeClr>
                </a:solidFill>
              </a:rPr>
              <a:t>2 </a:t>
            </a:r>
            <a:r>
              <a:rPr lang="en-SG" sz="1200" dirty="0">
                <a:solidFill>
                  <a:schemeClr val="bg1">
                    <a:lumMod val="65000"/>
                  </a:schemeClr>
                </a:solidFill>
              </a:rPr>
              <a:t>Satellite Technology and Research (STAR) Centre, National University of Singapore, Singapore</a:t>
            </a:r>
          </a:p>
          <a:p>
            <a:pPr algn="ctr"/>
            <a:r>
              <a:rPr lang="en-SG" sz="1200" baseline="30000" dirty="0">
                <a:solidFill>
                  <a:schemeClr val="bg1">
                    <a:lumMod val="65000"/>
                  </a:schemeClr>
                </a:solidFill>
              </a:rPr>
              <a:t>3</a:t>
            </a:r>
            <a:r>
              <a:rPr lang="en-SG" sz="1200" dirty="0">
                <a:solidFill>
                  <a:schemeClr val="bg1">
                    <a:lumMod val="65000"/>
                  </a:schemeClr>
                </a:solidFill>
              </a:rPr>
              <a:t> School of Marine Science and Technology, Tianjin University, China</a:t>
            </a:r>
          </a:p>
        </p:txBody>
      </p:sp>
      <p:sp>
        <p:nvSpPr>
          <p:cNvPr id="13" name="Title 5">
            <a:extLst>
              <a:ext uri="{FF2B5EF4-FFF2-40B4-BE49-F238E27FC236}">
                <a16:creationId xmlns:a16="http://schemas.microsoft.com/office/drawing/2014/main" id="{F5C4FDD0-67B0-9802-2E2A-E5E1C1F40BAC}"/>
              </a:ext>
            </a:extLst>
          </p:cNvPr>
          <p:cNvSpPr txBox="1">
            <a:spLocks/>
          </p:cNvSpPr>
          <p:nvPr/>
        </p:nvSpPr>
        <p:spPr>
          <a:xfrm>
            <a:off x="6680665" y="1449179"/>
            <a:ext cx="3073160" cy="3191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1pPr>
          </a:lstStyle>
          <a:p>
            <a:pPr algn="ctr"/>
            <a:r>
              <a:rPr lang="en-SG" sz="1800">
                <a:solidFill>
                  <a:schemeClr val="accent2">
                    <a:lumMod val="40000"/>
                    <a:lumOff val="60000"/>
                  </a:schemeClr>
                </a:solidFill>
              </a:rPr>
              <a:t>SP3172 Final Presentation</a:t>
            </a:r>
            <a:endParaRPr lang="en-SG" sz="1800" baseline="30000">
              <a:solidFill>
                <a:schemeClr val="accent2">
                  <a:lumMod val="40000"/>
                  <a:lumOff val="60000"/>
                </a:schemeClr>
              </a:solidFill>
            </a:endParaRPr>
          </a:p>
        </p:txBody>
      </p:sp>
      <p:grpSp>
        <p:nvGrpSpPr>
          <p:cNvPr id="17" name="Group 16">
            <a:extLst>
              <a:ext uri="{FF2B5EF4-FFF2-40B4-BE49-F238E27FC236}">
                <a16:creationId xmlns:a16="http://schemas.microsoft.com/office/drawing/2014/main" id="{2A39EFF6-F020-F802-A5D2-72336BD654B3}"/>
              </a:ext>
            </a:extLst>
          </p:cNvPr>
          <p:cNvGrpSpPr/>
          <p:nvPr/>
        </p:nvGrpSpPr>
        <p:grpSpPr>
          <a:xfrm>
            <a:off x="6567955" y="657001"/>
            <a:ext cx="3298580" cy="674010"/>
            <a:chOff x="4300645" y="1283160"/>
            <a:chExt cx="3298580" cy="674010"/>
          </a:xfrm>
        </p:grpSpPr>
        <p:pic>
          <p:nvPicPr>
            <p:cNvPr id="14" name="Picture 13" descr="A logo with text on it&#10;&#10;AI-generated content may be incorrect.">
              <a:extLst>
                <a:ext uri="{FF2B5EF4-FFF2-40B4-BE49-F238E27FC236}">
                  <a16:creationId xmlns:a16="http://schemas.microsoft.com/office/drawing/2014/main" id="{5A60AA21-C1B5-491B-A962-61CB5857A3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2930" y="1379056"/>
              <a:ext cx="1121416" cy="406439"/>
            </a:xfrm>
            <a:prstGeom prst="rect">
              <a:avLst/>
            </a:prstGeom>
          </p:spPr>
        </p:pic>
        <p:pic>
          <p:nvPicPr>
            <p:cNvPr id="15" name="Picture 14" descr="A blue and white logo with a black background&#10;&#10;AI-generated content may be incorrect.">
              <a:extLst>
                <a:ext uri="{FF2B5EF4-FFF2-40B4-BE49-F238E27FC236}">
                  <a16:creationId xmlns:a16="http://schemas.microsoft.com/office/drawing/2014/main" id="{97B93560-C142-45EB-7332-EE55E9A09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0645" y="1374391"/>
              <a:ext cx="1121416" cy="483126"/>
            </a:xfrm>
            <a:prstGeom prst="rect">
              <a:avLst/>
            </a:prstGeom>
          </p:spPr>
        </p:pic>
        <p:pic>
          <p:nvPicPr>
            <p:cNvPr id="16" name="Picture 15" descr="A close-up of a logo&#10;&#10;AI-generated content may be incorrect.">
              <a:extLst>
                <a:ext uri="{FF2B5EF4-FFF2-40B4-BE49-F238E27FC236}">
                  <a16:creationId xmlns:a16="http://schemas.microsoft.com/office/drawing/2014/main" id="{F8D365DB-2E39-D88A-3AEA-1D179A1B06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5215" y="1283160"/>
              <a:ext cx="674010" cy="674010"/>
            </a:xfrm>
            <a:prstGeom prst="rect">
              <a:avLst/>
            </a:prstGeom>
          </p:spPr>
        </p:pic>
      </p:grpSp>
      <mc:AlternateContent xmlns:mc="http://schemas.openxmlformats.org/markup-compatibility/2006">
        <mc:Choice xmlns:am3d="http://schemas.microsoft.com/office/drawing/2017/model3d" Requires="am3d">
          <p:graphicFrame>
            <p:nvGraphicFramePr>
              <p:cNvPr id="18" name="3D Model 17" descr="Satellite">
                <a:extLst>
                  <a:ext uri="{FF2B5EF4-FFF2-40B4-BE49-F238E27FC236}">
                    <a16:creationId xmlns:a16="http://schemas.microsoft.com/office/drawing/2014/main" id="{D16BB858-A366-C1D7-E42F-B2825B71C9D7}"/>
                  </a:ext>
                </a:extLst>
              </p:cNvPr>
              <p:cNvGraphicFramePr>
                <a:graphicFrameLocks noChangeAspect="1"/>
              </p:cNvGraphicFramePr>
              <p:nvPr>
                <p:extLst>
                  <p:ext uri="{D42A27DB-BD31-4B8C-83A1-F6EECF244321}">
                    <p14:modId xmlns:p14="http://schemas.microsoft.com/office/powerpoint/2010/main" val="305647592"/>
                  </p:ext>
                </p:extLst>
              </p:nvPr>
            </p:nvGraphicFramePr>
            <p:xfrm rot="13023923">
              <a:off x="1023491" y="441033"/>
              <a:ext cx="1495696" cy="724025"/>
            </p:xfrm>
            <a:graphic>
              <a:graphicData uri="http://schemas.microsoft.com/office/drawing/2017/model3d">
                <am3d:model3d r:embed="rId5">
                  <am3d:spPr>
                    <a:xfrm rot="13023923">
                      <a:off x="0" y="0"/>
                      <a:ext cx="1495696" cy="724025"/>
                    </a:xfrm>
                    <a:prstGeom prst="rect">
                      <a:avLst/>
                    </a:prstGeom>
                  </am3d:spPr>
                  <am3d:camera>
                    <am3d:pos x="0" y="0" z="52685678"/>
                    <am3d:up dx="0" dy="36000000" dz="0"/>
                    <am3d:lookAt x="0" y="0" z="0"/>
                    <am3d:perspective fov="2700000"/>
                  </am3d:camera>
                  <am3d:trans>
                    <am3d:meterPerModelUnit n="288082" d="1000000"/>
                    <am3d:preTrans dx="0" dy="-8254282" dz="0"/>
                    <am3d:scale>
                      <am3d:sx n="1000000" d="1000000"/>
                      <am3d:sy n="1000000" d="1000000"/>
                      <am3d:sz n="1000000" d="1000000"/>
                    </am3d:scale>
                    <am3d:rot ax="-9055438" ay="633983" az="-10450669"/>
                    <am3d:postTrans dx="0" dy="0" dz="0"/>
                  </am3d:trans>
                  <am3d:raster rName="Office3DRenderer" rVer="16.0.8326">
                    <am3d:blip r:embed="rId6"/>
                  </am3d:raster>
                  <am3d:objViewport viewportSz="155452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8" name="3D Model 17" descr="Satellite">
                <a:extLst>
                  <a:ext uri="{FF2B5EF4-FFF2-40B4-BE49-F238E27FC236}">
                    <a16:creationId xmlns:a16="http://schemas.microsoft.com/office/drawing/2014/main" id="{D16BB858-A366-C1D7-E42F-B2825B71C9D7}"/>
                  </a:ext>
                </a:extLst>
              </p:cNvPr>
              <p:cNvPicPr>
                <a:picLocks noGrp="1" noRot="1" noChangeAspect="1" noMove="1" noResize="1" noEditPoints="1" noAdjustHandles="1" noChangeArrowheads="1" noChangeShapeType="1" noCrop="1"/>
              </p:cNvPicPr>
              <p:nvPr/>
            </p:nvPicPr>
            <p:blipFill>
              <a:blip r:embed="rId6"/>
              <a:stretch>
                <a:fillRect/>
              </a:stretch>
            </p:blipFill>
            <p:spPr>
              <a:xfrm rot="13023923">
                <a:off x="1023491" y="441033"/>
                <a:ext cx="1495696" cy="7240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3D Model 7" descr="Earth">
                <a:extLst>
                  <a:ext uri="{FF2B5EF4-FFF2-40B4-BE49-F238E27FC236}">
                    <a16:creationId xmlns:a16="http://schemas.microsoft.com/office/drawing/2014/main" id="{3EB105F8-8C94-1385-3659-9403A045CB6F}"/>
                  </a:ext>
                </a:extLst>
              </p:cNvPr>
              <p:cNvGraphicFramePr/>
              <p:nvPr>
                <p:extLst>
                  <p:ext uri="{D42A27DB-BD31-4B8C-83A1-F6EECF244321}">
                    <p14:modId xmlns:p14="http://schemas.microsoft.com/office/powerpoint/2010/main" val="3619530173"/>
                  </p:ext>
                </p:extLst>
              </p:nvPr>
            </p:nvGraphicFramePr>
            <p:xfrm>
              <a:off x="-1502310" y="1186835"/>
              <a:ext cx="4775909" cy="5174333"/>
            </p:xfrm>
            <a:graphic>
              <a:graphicData uri="http://schemas.microsoft.com/office/drawing/2017/model3d">
                <am3d:model3d r:embed="rId7">
                  <am3d:spPr>
                    <a:xfrm>
                      <a:off x="0" y="0"/>
                      <a:ext cx="4775909" cy="5174333"/>
                    </a:xfrm>
                    <a:prstGeom prst="rect">
                      <a:avLst/>
                    </a:prstGeom>
                  </am3d:spPr>
                  <am3d:camera>
                    <am3d:pos x="0" y="0" z="81469193"/>
                    <am3d:up dx="0" dy="36000000" dz="0"/>
                    <am3d:lookAt x="0" y="0" z="0"/>
                    <am3d:perspective fov="2700000"/>
                  </am3d:camera>
                  <am3d:trans>
                    <am3d:meterPerModelUnit n="5000000" d="1000000"/>
                    <am3d:preTrans dx="-3" dy="0" dz="-3"/>
                    <am3d:scale>
                      <am3d:sx n="1000000" d="1000000"/>
                      <am3d:sy n="1000000" d="1000000"/>
                      <am3d:sz n="1000000" d="1000000"/>
                    </am3d:scale>
                    <am3d:rot/>
                    <am3d:postTrans dx="0" dy="0" dz="0"/>
                  </am3d:trans>
                  <am3d:raster rName="Office3DRenderer" rVer="16.0.8326">
                    <am3d:blip r:embed="rId8"/>
                  </am3d:raster>
                  <am3d:objViewport viewportSz="850074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Earth">
                <a:extLst>
                  <a:ext uri="{FF2B5EF4-FFF2-40B4-BE49-F238E27FC236}">
                    <a16:creationId xmlns:a16="http://schemas.microsoft.com/office/drawing/2014/main" id="{3EB105F8-8C94-1385-3659-9403A045CB6F}"/>
                  </a:ext>
                </a:extLst>
              </p:cNvPr>
              <p:cNvPicPr>
                <a:picLocks noGrp="1" noRot="1" noChangeAspect="1" noMove="1" noResize="1" noEditPoints="1" noAdjustHandles="1" noChangeArrowheads="1" noChangeShapeType="1" noCrop="1"/>
              </p:cNvPicPr>
              <p:nvPr/>
            </p:nvPicPr>
            <p:blipFill>
              <a:blip r:embed="rId8"/>
              <a:stretch>
                <a:fillRect/>
              </a:stretch>
            </p:blipFill>
            <p:spPr>
              <a:xfrm>
                <a:off x="-1502310" y="1186835"/>
                <a:ext cx="4775909" cy="5174333"/>
              </a:xfrm>
              <a:prstGeom prst="rect">
                <a:avLst/>
              </a:prstGeom>
            </p:spPr>
          </p:pic>
        </mc:Fallback>
      </mc:AlternateContent>
      <p:cxnSp>
        <p:nvCxnSpPr>
          <p:cNvPr id="21" name="Straight Connector 20">
            <a:extLst>
              <a:ext uri="{FF2B5EF4-FFF2-40B4-BE49-F238E27FC236}">
                <a16:creationId xmlns:a16="http://schemas.microsoft.com/office/drawing/2014/main" id="{9D0EFB98-60C0-91E1-EFB3-5304353E1014}"/>
              </a:ext>
            </a:extLst>
          </p:cNvPr>
          <p:cNvCxnSpPr>
            <a:cxnSpLocks/>
          </p:cNvCxnSpPr>
          <p:nvPr/>
        </p:nvCxnSpPr>
        <p:spPr>
          <a:xfrm>
            <a:off x="4758561" y="1946156"/>
            <a:ext cx="6860907"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24" name="Title 5">
            <a:extLst>
              <a:ext uri="{FF2B5EF4-FFF2-40B4-BE49-F238E27FC236}">
                <a16:creationId xmlns:a16="http://schemas.microsoft.com/office/drawing/2014/main" id="{AFD0D48B-6BA8-676B-337A-A2BDAF517555}"/>
              </a:ext>
            </a:extLst>
          </p:cNvPr>
          <p:cNvSpPr txBox="1">
            <a:spLocks/>
          </p:cNvSpPr>
          <p:nvPr/>
        </p:nvSpPr>
        <p:spPr>
          <a:xfrm>
            <a:off x="-55797" y="6625338"/>
            <a:ext cx="2898566" cy="24788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1pPr>
          </a:lstStyle>
          <a:p>
            <a:r>
              <a:rPr lang="en-SG" sz="1050">
                <a:solidFill>
                  <a:schemeClr val="bg1">
                    <a:lumMod val="85000"/>
                  </a:schemeClr>
                </a:solidFill>
              </a:rPr>
              <a:t>*Stock 3D models</a:t>
            </a:r>
          </a:p>
        </p:txBody>
      </p:sp>
    </p:spTree>
    <p:extLst>
      <p:ext uri="{BB962C8B-B14F-4D97-AF65-F5344CB8AC3E}">
        <p14:creationId xmlns:p14="http://schemas.microsoft.com/office/powerpoint/2010/main" val="258578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fill="hold" nodeType="withEffect">
                                  <p:stCondLst>
                                    <p:cond delay="0"/>
                                  </p:stCondLst>
                                  <p:childTnLst>
                                    <p:animMotion origin="layout" path="M 3.54167E-6 3.7037E-7 C 0.12187 3.7037E-7 0.22096 0.18495 0.22096 0.41296 C 0.22096 0.64097 0.12187 0.82616 3.54167E-6 0.82616 C -0.12188 0.82616 -0.22097 0.64097 -0.22097 0.41296 C -0.22097 0.18495 -0.12188 3.7037E-7 3.54167E-6 3.7037E-7 Z " pathEditMode="relative" rAng="0" ptsTypes="AAAAA">
                                      <p:cBhvr>
                                        <p:cTn id="6" dur="20000" fill="hold"/>
                                        <p:tgtEl>
                                          <p:spTgt spid="18"/>
                                        </p:tgtEl>
                                        <p:attrNameLst>
                                          <p:attrName>ppt_x</p:attrName>
                                          <p:attrName>ppt_y</p:attrName>
                                        </p:attrNameLst>
                                      </p:cBhvr>
                                      <p:rCtr x="0" y="41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9D646-A770-6F5A-1E95-44C67A1B68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F4D017-9714-7478-05AE-7B336BE784BC}"/>
              </a:ext>
            </a:extLst>
          </p:cNvPr>
          <p:cNvSpPr>
            <a:spLocks noGrp="1"/>
          </p:cNvSpPr>
          <p:nvPr>
            <p:ph type="title"/>
          </p:nvPr>
        </p:nvSpPr>
        <p:spPr/>
        <p:txBody>
          <a:bodyPr/>
          <a:lstStyle/>
          <a:p>
            <a:r>
              <a:rPr lang="en-SG"/>
              <a:t>Methodology Step 1: Loss Function</a:t>
            </a:r>
          </a:p>
        </p:txBody>
      </p:sp>
      <p:sp>
        <p:nvSpPr>
          <p:cNvPr id="4" name="Slide Number Placeholder 3">
            <a:extLst>
              <a:ext uri="{FF2B5EF4-FFF2-40B4-BE49-F238E27FC236}">
                <a16:creationId xmlns:a16="http://schemas.microsoft.com/office/drawing/2014/main" id="{616662BC-5BC5-9E3D-BF80-665FBF530A56}"/>
              </a:ext>
            </a:extLst>
          </p:cNvPr>
          <p:cNvSpPr>
            <a:spLocks noGrp="1"/>
          </p:cNvSpPr>
          <p:nvPr>
            <p:ph type="sldNum" sz="quarter" idx="12"/>
          </p:nvPr>
        </p:nvSpPr>
        <p:spPr/>
        <p:txBody>
          <a:bodyPr/>
          <a:lstStyle/>
          <a:p>
            <a:fld id="{15318E31-E44D-46B9-B4DB-0D58A1756CE8}" type="slidenum">
              <a:rPr lang="en-SG" smtClean="0"/>
              <a:t>9</a:t>
            </a:fld>
            <a:endParaRPr lang="en-SG"/>
          </a:p>
        </p:txBody>
      </p:sp>
      <p:sp>
        <p:nvSpPr>
          <p:cNvPr id="6" name="Rectangle 5">
            <a:extLst>
              <a:ext uri="{FF2B5EF4-FFF2-40B4-BE49-F238E27FC236}">
                <a16:creationId xmlns:a16="http://schemas.microsoft.com/office/drawing/2014/main" id="{1AB53FFA-1770-689E-36A1-8A6D899D948B}"/>
              </a:ext>
            </a:extLst>
          </p:cNvPr>
          <p:cNvSpPr/>
          <p:nvPr/>
        </p:nvSpPr>
        <p:spPr>
          <a:xfrm>
            <a:off x="971550" y="2038350"/>
            <a:ext cx="647700" cy="6286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TLE #1</a:t>
            </a:r>
          </a:p>
        </p:txBody>
      </p:sp>
      <p:sp>
        <p:nvSpPr>
          <p:cNvPr id="7" name="Rectangle 6">
            <a:extLst>
              <a:ext uri="{FF2B5EF4-FFF2-40B4-BE49-F238E27FC236}">
                <a16:creationId xmlns:a16="http://schemas.microsoft.com/office/drawing/2014/main" id="{8C95076A-D0C2-F5C5-3B22-8D1DA634D788}"/>
              </a:ext>
            </a:extLst>
          </p:cNvPr>
          <p:cNvSpPr/>
          <p:nvPr/>
        </p:nvSpPr>
        <p:spPr>
          <a:xfrm>
            <a:off x="971550" y="2819400"/>
            <a:ext cx="647700" cy="6286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TLE#2</a:t>
            </a:r>
          </a:p>
        </p:txBody>
      </p:sp>
      <p:sp>
        <p:nvSpPr>
          <p:cNvPr id="8" name="Rectangle 7">
            <a:extLst>
              <a:ext uri="{FF2B5EF4-FFF2-40B4-BE49-F238E27FC236}">
                <a16:creationId xmlns:a16="http://schemas.microsoft.com/office/drawing/2014/main" id="{44D238DD-95BE-EFFA-DFA5-FB8D86CB54FC}"/>
              </a:ext>
            </a:extLst>
          </p:cNvPr>
          <p:cNvSpPr/>
          <p:nvPr/>
        </p:nvSpPr>
        <p:spPr>
          <a:xfrm>
            <a:off x="971550" y="3562350"/>
            <a:ext cx="647700" cy="6286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TLE#3</a:t>
            </a:r>
          </a:p>
        </p:txBody>
      </p:sp>
      <p:sp>
        <p:nvSpPr>
          <p:cNvPr id="9" name="Rectangle 8">
            <a:extLst>
              <a:ext uri="{FF2B5EF4-FFF2-40B4-BE49-F238E27FC236}">
                <a16:creationId xmlns:a16="http://schemas.microsoft.com/office/drawing/2014/main" id="{92B96015-B13D-7CEE-C617-CDABECC74939}"/>
              </a:ext>
            </a:extLst>
          </p:cNvPr>
          <p:cNvSpPr/>
          <p:nvPr/>
        </p:nvSpPr>
        <p:spPr>
          <a:xfrm>
            <a:off x="971550" y="4877198"/>
            <a:ext cx="647700" cy="6286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TLE#N</a:t>
            </a:r>
          </a:p>
        </p:txBody>
      </p:sp>
      <p:sp>
        <p:nvSpPr>
          <p:cNvPr id="10" name="TextBox 9">
            <a:extLst>
              <a:ext uri="{FF2B5EF4-FFF2-40B4-BE49-F238E27FC236}">
                <a16:creationId xmlns:a16="http://schemas.microsoft.com/office/drawing/2014/main" id="{AF177EA7-295F-31AE-EFC0-C8F41A3EFA1F}"/>
              </a:ext>
            </a:extLst>
          </p:cNvPr>
          <p:cNvSpPr txBox="1"/>
          <p:nvPr/>
        </p:nvSpPr>
        <p:spPr>
          <a:xfrm rot="16200000">
            <a:off x="1086048" y="4334044"/>
            <a:ext cx="418704" cy="400110"/>
          </a:xfrm>
          <a:prstGeom prst="rect">
            <a:avLst/>
          </a:prstGeom>
          <a:noFill/>
        </p:spPr>
        <p:txBody>
          <a:bodyPr wrap="none" rtlCol="0">
            <a:spAutoFit/>
          </a:bodyPr>
          <a:lstStyle/>
          <a:p>
            <a:r>
              <a:rPr lang="en-SG" sz="2000" b="1">
                <a:latin typeface="CMU Sans Serif" panose="02000603000000000000" pitchFamily="2" charset="0"/>
                <a:ea typeface="CMU Sans Serif" panose="02000603000000000000" pitchFamily="2" charset="0"/>
                <a:cs typeface="CMU Sans Serif" panose="02000603000000000000" pitchFamily="2" charset="0"/>
              </a:rPr>
              <a:t>…</a:t>
            </a:r>
          </a:p>
        </p:txBody>
      </p:sp>
      <p:cxnSp>
        <p:nvCxnSpPr>
          <p:cNvPr id="12" name="Straight Arrow Connector 11">
            <a:extLst>
              <a:ext uri="{FF2B5EF4-FFF2-40B4-BE49-F238E27FC236}">
                <a16:creationId xmlns:a16="http://schemas.microsoft.com/office/drawing/2014/main" id="{47D11C6E-4087-1EF9-42E7-5B5DDD9C0469}"/>
              </a:ext>
            </a:extLst>
          </p:cNvPr>
          <p:cNvCxnSpPr>
            <a:stCxn id="6" idx="3"/>
          </p:cNvCxnSpPr>
          <p:nvPr/>
        </p:nvCxnSpPr>
        <p:spPr>
          <a:xfrm>
            <a:off x="1619250" y="2352675"/>
            <a:ext cx="63817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659B42B4-09BC-2E3F-88F6-AE5CF4E9121D}"/>
              </a:ext>
            </a:extLst>
          </p:cNvPr>
          <p:cNvCxnSpPr>
            <a:cxnSpLocks/>
            <a:stCxn id="7" idx="3"/>
          </p:cNvCxnSpPr>
          <p:nvPr/>
        </p:nvCxnSpPr>
        <p:spPr>
          <a:xfrm>
            <a:off x="1619250" y="3133725"/>
            <a:ext cx="63817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4EF1708C-6F8C-92BA-9BC5-0AA963BF8EC3}"/>
              </a:ext>
            </a:extLst>
          </p:cNvPr>
          <p:cNvCxnSpPr>
            <a:cxnSpLocks/>
            <a:stCxn id="8" idx="3"/>
          </p:cNvCxnSpPr>
          <p:nvPr/>
        </p:nvCxnSpPr>
        <p:spPr>
          <a:xfrm>
            <a:off x="1619250" y="3876675"/>
            <a:ext cx="63817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56911B62-B9BD-2752-71C0-2BBD58FF3AD7}"/>
              </a:ext>
            </a:extLst>
          </p:cNvPr>
          <p:cNvCxnSpPr>
            <a:cxnSpLocks/>
          </p:cNvCxnSpPr>
          <p:nvPr/>
        </p:nvCxnSpPr>
        <p:spPr>
          <a:xfrm>
            <a:off x="1619250" y="5201446"/>
            <a:ext cx="638175" cy="145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777D9210-55F9-1CA5-3095-3B3E8C0650AE}"/>
              </a:ext>
            </a:extLst>
          </p:cNvPr>
          <p:cNvSpPr txBox="1"/>
          <p:nvPr/>
        </p:nvSpPr>
        <p:spPr>
          <a:xfrm>
            <a:off x="2257425" y="2148585"/>
            <a:ext cx="495300" cy="400110"/>
          </a:xfrm>
          <a:prstGeom prst="rect">
            <a:avLst/>
          </a:prstGeom>
          <a:noFill/>
          <a:ln>
            <a:noFill/>
          </a:ln>
        </p:spPr>
        <p:txBody>
          <a:bodyPr wrap="square">
            <a:spAutoFit/>
          </a:bodyPr>
          <a:lstStyle/>
          <a:p>
            <a:pPr algn="ctr"/>
            <a:r>
              <a:rPr lang="en-SG" sz="2000">
                <a:latin typeface="CMU Sans Serif" panose="02000603000000000000" pitchFamily="2" charset="0"/>
                <a:ea typeface="CMU Sans Serif" panose="02000603000000000000" pitchFamily="2" charset="0"/>
                <a:cs typeface="CMU Sans Serif" panose="02000603000000000000" pitchFamily="2" charset="0"/>
              </a:rPr>
              <a:t>t</a:t>
            </a:r>
            <a:r>
              <a:rPr lang="en-SG" sz="2000" baseline="-25000">
                <a:latin typeface="CMU Sans Serif" panose="02000603000000000000" pitchFamily="2" charset="0"/>
                <a:ea typeface="CMU Sans Serif" panose="02000603000000000000" pitchFamily="2" charset="0"/>
                <a:cs typeface="CMU Sans Serif" panose="02000603000000000000" pitchFamily="2" charset="0"/>
              </a:rPr>
              <a:t>1</a:t>
            </a:r>
          </a:p>
        </p:txBody>
      </p:sp>
      <p:sp>
        <p:nvSpPr>
          <p:cNvPr id="24" name="TextBox 23">
            <a:extLst>
              <a:ext uri="{FF2B5EF4-FFF2-40B4-BE49-F238E27FC236}">
                <a16:creationId xmlns:a16="http://schemas.microsoft.com/office/drawing/2014/main" id="{D74FF79E-9E35-DC46-8419-AF6450C8DFC6}"/>
              </a:ext>
            </a:extLst>
          </p:cNvPr>
          <p:cNvSpPr txBox="1"/>
          <p:nvPr/>
        </p:nvSpPr>
        <p:spPr>
          <a:xfrm>
            <a:off x="2257425" y="2934437"/>
            <a:ext cx="495300" cy="400110"/>
          </a:xfrm>
          <a:prstGeom prst="rect">
            <a:avLst/>
          </a:prstGeom>
          <a:noFill/>
          <a:ln>
            <a:noFill/>
          </a:ln>
        </p:spPr>
        <p:txBody>
          <a:bodyPr wrap="square">
            <a:spAutoFit/>
          </a:bodyPr>
          <a:lstStyle/>
          <a:p>
            <a:pPr algn="ctr"/>
            <a:r>
              <a:rPr lang="en-SG" sz="2000">
                <a:latin typeface="CMU Sans Serif" panose="02000603000000000000" pitchFamily="2" charset="0"/>
                <a:ea typeface="CMU Sans Serif" panose="02000603000000000000" pitchFamily="2" charset="0"/>
                <a:cs typeface="CMU Sans Serif" panose="02000603000000000000" pitchFamily="2" charset="0"/>
              </a:rPr>
              <a:t>t</a:t>
            </a:r>
            <a:r>
              <a:rPr lang="en-SG" sz="2000" baseline="-25000">
                <a:latin typeface="CMU Sans Serif" panose="02000603000000000000" pitchFamily="2" charset="0"/>
                <a:ea typeface="CMU Sans Serif" panose="02000603000000000000" pitchFamily="2" charset="0"/>
                <a:cs typeface="CMU Sans Serif" panose="02000603000000000000" pitchFamily="2" charset="0"/>
              </a:rPr>
              <a:t>2</a:t>
            </a:r>
          </a:p>
        </p:txBody>
      </p:sp>
      <p:sp>
        <p:nvSpPr>
          <p:cNvPr id="25" name="TextBox 24">
            <a:extLst>
              <a:ext uri="{FF2B5EF4-FFF2-40B4-BE49-F238E27FC236}">
                <a16:creationId xmlns:a16="http://schemas.microsoft.com/office/drawing/2014/main" id="{ADA01FAA-FE4F-33D2-4630-69B98346EF96}"/>
              </a:ext>
            </a:extLst>
          </p:cNvPr>
          <p:cNvSpPr txBox="1"/>
          <p:nvPr/>
        </p:nvSpPr>
        <p:spPr>
          <a:xfrm>
            <a:off x="2257425" y="3677446"/>
            <a:ext cx="495300" cy="400110"/>
          </a:xfrm>
          <a:prstGeom prst="rect">
            <a:avLst/>
          </a:prstGeom>
          <a:noFill/>
          <a:ln>
            <a:noFill/>
          </a:ln>
        </p:spPr>
        <p:txBody>
          <a:bodyPr wrap="square">
            <a:spAutoFit/>
          </a:bodyPr>
          <a:lstStyle/>
          <a:p>
            <a:pPr algn="ctr"/>
            <a:r>
              <a:rPr lang="en-SG" sz="2000">
                <a:latin typeface="CMU Sans Serif" panose="02000603000000000000" pitchFamily="2" charset="0"/>
                <a:ea typeface="CMU Sans Serif" panose="02000603000000000000" pitchFamily="2" charset="0"/>
                <a:cs typeface="CMU Sans Serif" panose="02000603000000000000" pitchFamily="2" charset="0"/>
              </a:rPr>
              <a:t>t</a:t>
            </a:r>
            <a:r>
              <a:rPr lang="en-SG" sz="2000" baseline="-25000">
                <a:latin typeface="CMU Sans Serif" panose="02000603000000000000" pitchFamily="2" charset="0"/>
                <a:ea typeface="CMU Sans Serif" panose="02000603000000000000" pitchFamily="2" charset="0"/>
                <a:cs typeface="CMU Sans Serif" panose="02000603000000000000" pitchFamily="2" charset="0"/>
              </a:rPr>
              <a:t>3</a:t>
            </a:r>
          </a:p>
        </p:txBody>
      </p:sp>
      <p:sp>
        <p:nvSpPr>
          <p:cNvPr id="26" name="TextBox 25">
            <a:extLst>
              <a:ext uri="{FF2B5EF4-FFF2-40B4-BE49-F238E27FC236}">
                <a16:creationId xmlns:a16="http://schemas.microsoft.com/office/drawing/2014/main" id="{C96D9E62-B10C-19A4-0EDF-D5AF7DF6E966}"/>
              </a:ext>
            </a:extLst>
          </p:cNvPr>
          <p:cNvSpPr txBox="1"/>
          <p:nvPr/>
        </p:nvSpPr>
        <p:spPr>
          <a:xfrm>
            <a:off x="2247900" y="5015977"/>
            <a:ext cx="495300" cy="400110"/>
          </a:xfrm>
          <a:prstGeom prst="rect">
            <a:avLst/>
          </a:prstGeom>
          <a:noFill/>
          <a:ln>
            <a:noFill/>
          </a:ln>
        </p:spPr>
        <p:txBody>
          <a:bodyPr wrap="square">
            <a:spAutoFit/>
          </a:bodyPr>
          <a:lstStyle/>
          <a:p>
            <a:pPr algn="ctr"/>
            <a:r>
              <a:rPr lang="en-SG" sz="2000" err="1">
                <a:latin typeface="CMU Sans Serif" panose="02000603000000000000" pitchFamily="2" charset="0"/>
                <a:ea typeface="CMU Sans Serif" panose="02000603000000000000" pitchFamily="2" charset="0"/>
                <a:cs typeface="CMU Sans Serif" panose="02000603000000000000" pitchFamily="2" charset="0"/>
              </a:rPr>
              <a:t>t</a:t>
            </a:r>
            <a:r>
              <a:rPr lang="en-SG" sz="2000" baseline="-25000" err="1">
                <a:latin typeface="CMU Sans Serif" panose="02000603000000000000" pitchFamily="2" charset="0"/>
                <a:ea typeface="CMU Sans Serif" panose="02000603000000000000" pitchFamily="2" charset="0"/>
                <a:cs typeface="CMU Sans Serif" panose="02000603000000000000" pitchFamily="2" charset="0"/>
              </a:rPr>
              <a:t>N</a:t>
            </a:r>
            <a:endParaRPr lang="en-SG" sz="2000" baseline="-2500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27" name="Rectangle 26">
            <a:extLst>
              <a:ext uri="{FF2B5EF4-FFF2-40B4-BE49-F238E27FC236}">
                <a16:creationId xmlns:a16="http://schemas.microsoft.com/office/drawing/2014/main" id="{34FDD933-695D-1EA9-9C44-B77B63D64CA6}"/>
              </a:ext>
            </a:extLst>
          </p:cNvPr>
          <p:cNvSpPr/>
          <p:nvPr/>
        </p:nvSpPr>
        <p:spPr>
          <a:xfrm>
            <a:off x="838200" y="1914525"/>
            <a:ext cx="1914525" cy="384233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8" name="TextBox 27">
            <a:extLst>
              <a:ext uri="{FF2B5EF4-FFF2-40B4-BE49-F238E27FC236}">
                <a16:creationId xmlns:a16="http://schemas.microsoft.com/office/drawing/2014/main" id="{2BAEA4CE-081E-DC2C-A6A6-50B05BE81224}"/>
              </a:ext>
            </a:extLst>
          </p:cNvPr>
          <p:cNvSpPr txBox="1"/>
          <p:nvPr/>
        </p:nvSpPr>
        <p:spPr>
          <a:xfrm>
            <a:off x="411197" y="5815320"/>
            <a:ext cx="2768530" cy="707886"/>
          </a:xfrm>
          <a:prstGeom prst="rect">
            <a:avLst/>
          </a:prstGeom>
          <a:noFill/>
          <a:ln>
            <a:noFill/>
          </a:ln>
        </p:spPr>
        <p:txBody>
          <a:bodyPr wrap="square">
            <a:spAutoFit/>
          </a:bodyPr>
          <a:lstStyle/>
          <a:p>
            <a:pPr algn="ctr"/>
            <a:r>
              <a:rPr lang="en-SG" sz="2000">
                <a:latin typeface="CMU Sans Serif" panose="02000603000000000000" pitchFamily="2" charset="0"/>
                <a:ea typeface="CMU Sans Serif" panose="02000603000000000000" pitchFamily="2" charset="0"/>
                <a:cs typeface="CMU Sans Serif" panose="02000603000000000000" pitchFamily="2" charset="0"/>
              </a:rPr>
              <a:t>Each TLE has a time associated with it</a:t>
            </a:r>
          </a:p>
        </p:txBody>
      </p:sp>
      <p:sp>
        <p:nvSpPr>
          <p:cNvPr id="3" name="Rectangle 2">
            <a:extLst>
              <a:ext uri="{FF2B5EF4-FFF2-40B4-BE49-F238E27FC236}">
                <a16:creationId xmlns:a16="http://schemas.microsoft.com/office/drawing/2014/main" id="{1A21CDEA-D28B-93EB-E89E-DE1B3F98000F}"/>
              </a:ext>
            </a:extLst>
          </p:cNvPr>
          <p:cNvSpPr/>
          <p:nvPr/>
        </p:nvSpPr>
        <p:spPr>
          <a:xfrm>
            <a:off x="904875" y="1980803"/>
            <a:ext cx="1752600" cy="724298"/>
          </a:xfrm>
          <a:prstGeom prst="rect">
            <a:avLst/>
          </a:prstGeom>
          <a:noFill/>
          <a:ln w="12700">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 name="Rectangle 10">
            <a:extLst>
              <a:ext uri="{FF2B5EF4-FFF2-40B4-BE49-F238E27FC236}">
                <a16:creationId xmlns:a16="http://schemas.microsoft.com/office/drawing/2014/main" id="{02B41086-8ABD-0276-1787-1EB2993C1B6F}"/>
              </a:ext>
            </a:extLst>
          </p:cNvPr>
          <p:cNvSpPr/>
          <p:nvPr/>
        </p:nvSpPr>
        <p:spPr>
          <a:xfrm>
            <a:off x="904875" y="2780902"/>
            <a:ext cx="1752600" cy="724298"/>
          </a:xfrm>
          <a:prstGeom prst="rect">
            <a:avLst/>
          </a:prstGeom>
          <a:noFill/>
          <a:ln w="12700">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4" name="Rectangle 13">
            <a:extLst>
              <a:ext uri="{FF2B5EF4-FFF2-40B4-BE49-F238E27FC236}">
                <a16:creationId xmlns:a16="http://schemas.microsoft.com/office/drawing/2014/main" id="{69C3DF22-0B3B-839D-CAF3-272FA04B0F71}"/>
              </a:ext>
            </a:extLst>
          </p:cNvPr>
          <p:cNvSpPr/>
          <p:nvPr/>
        </p:nvSpPr>
        <p:spPr>
          <a:xfrm>
            <a:off x="909637" y="3539145"/>
            <a:ext cx="1752600" cy="724298"/>
          </a:xfrm>
          <a:prstGeom prst="rect">
            <a:avLst/>
          </a:prstGeom>
          <a:noFill/>
          <a:ln w="12700">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5" name="Rectangle 14">
            <a:extLst>
              <a:ext uri="{FF2B5EF4-FFF2-40B4-BE49-F238E27FC236}">
                <a16:creationId xmlns:a16="http://schemas.microsoft.com/office/drawing/2014/main" id="{F90B8A09-6E27-8905-D58D-7FB5639ADC03}"/>
              </a:ext>
            </a:extLst>
          </p:cNvPr>
          <p:cNvSpPr/>
          <p:nvPr/>
        </p:nvSpPr>
        <p:spPr>
          <a:xfrm>
            <a:off x="904875" y="4823665"/>
            <a:ext cx="1752600" cy="724298"/>
          </a:xfrm>
          <a:prstGeom prst="rect">
            <a:avLst/>
          </a:prstGeom>
          <a:noFill/>
          <a:ln w="12700">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7" name="Rectangle 16">
            <a:extLst>
              <a:ext uri="{FF2B5EF4-FFF2-40B4-BE49-F238E27FC236}">
                <a16:creationId xmlns:a16="http://schemas.microsoft.com/office/drawing/2014/main" id="{34CD8789-C51A-F567-239E-0DC5F593572B}"/>
              </a:ext>
            </a:extLst>
          </p:cNvPr>
          <p:cNvSpPr/>
          <p:nvPr/>
        </p:nvSpPr>
        <p:spPr>
          <a:xfrm>
            <a:off x="4105273" y="2023183"/>
            <a:ext cx="1123951" cy="62865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x</a:t>
            </a:r>
            <a:r>
              <a:rPr lang="en-SG" baseline="-25000">
                <a:latin typeface="CMU Sans Serif" panose="02000603000000000000" pitchFamily="2" charset="0"/>
                <a:ea typeface="CMU Sans Serif" panose="02000603000000000000" pitchFamily="2" charset="0"/>
                <a:cs typeface="CMU Sans Serif" panose="02000603000000000000" pitchFamily="2" charset="0"/>
              </a:rPr>
              <a:t>t1</a:t>
            </a:r>
            <a:r>
              <a:rPr lang="en-SG">
                <a:latin typeface="CMU Sans Serif" panose="02000603000000000000" pitchFamily="2" charset="0"/>
                <a:ea typeface="CMU Sans Serif" panose="02000603000000000000" pitchFamily="2" charset="0"/>
                <a:cs typeface="CMU Sans Serif" panose="02000603000000000000" pitchFamily="2" charset="0"/>
              </a:rPr>
              <a:t>, v</a:t>
            </a:r>
            <a:r>
              <a:rPr lang="en-SG" baseline="-25000">
                <a:latin typeface="CMU Sans Serif" panose="02000603000000000000" pitchFamily="2" charset="0"/>
                <a:ea typeface="CMU Sans Serif" panose="02000603000000000000" pitchFamily="2" charset="0"/>
                <a:cs typeface="CMU Sans Serif" panose="02000603000000000000" pitchFamily="2" charset="0"/>
              </a:rPr>
              <a:t>t1</a:t>
            </a:r>
          </a:p>
        </p:txBody>
      </p:sp>
      <p:sp>
        <p:nvSpPr>
          <p:cNvPr id="18" name="Rectangle 17">
            <a:extLst>
              <a:ext uri="{FF2B5EF4-FFF2-40B4-BE49-F238E27FC236}">
                <a16:creationId xmlns:a16="http://schemas.microsoft.com/office/drawing/2014/main" id="{7D80F824-6396-023B-14CE-38F45A02B3C3}"/>
              </a:ext>
            </a:extLst>
          </p:cNvPr>
          <p:cNvSpPr/>
          <p:nvPr/>
        </p:nvSpPr>
        <p:spPr>
          <a:xfrm>
            <a:off x="4105274" y="2828726"/>
            <a:ext cx="1123951" cy="62865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x</a:t>
            </a:r>
            <a:r>
              <a:rPr lang="en-SG" baseline="-25000">
                <a:latin typeface="CMU Sans Serif" panose="02000603000000000000" pitchFamily="2" charset="0"/>
                <a:ea typeface="CMU Sans Serif" panose="02000603000000000000" pitchFamily="2" charset="0"/>
                <a:cs typeface="CMU Sans Serif" panose="02000603000000000000" pitchFamily="2" charset="0"/>
              </a:rPr>
              <a:t>t2</a:t>
            </a:r>
            <a:r>
              <a:rPr lang="en-SG">
                <a:latin typeface="CMU Sans Serif" panose="02000603000000000000" pitchFamily="2" charset="0"/>
                <a:ea typeface="CMU Sans Serif" panose="02000603000000000000" pitchFamily="2" charset="0"/>
                <a:cs typeface="CMU Sans Serif" panose="02000603000000000000" pitchFamily="2" charset="0"/>
              </a:rPr>
              <a:t>, v</a:t>
            </a:r>
            <a:r>
              <a:rPr lang="en-SG" baseline="-25000">
                <a:latin typeface="CMU Sans Serif" panose="02000603000000000000" pitchFamily="2" charset="0"/>
                <a:ea typeface="CMU Sans Serif" panose="02000603000000000000" pitchFamily="2" charset="0"/>
                <a:cs typeface="CMU Sans Serif" panose="02000603000000000000" pitchFamily="2" charset="0"/>
              </a:rPr>
              <a:t>t2</a:t>
            </a:r>
          </a:p>
        </p:txBody>
      </p:sp>
      <p:sp>
        <p:nvSpPr>
          <p:cNvPr id="19" name="Rectangle 18">
            <a:extLst>
              <a:ext uri="{FF2B5EF4-FFF2-40B4-BE49-F238E27FC236}">
                <a16:creationId xmlns:a16="http://schemas.microsoft.com/office/drawing/2014/main" id="{C76B2277-A367-FE33-4A00-EBB3E6F23C57}"/>
              </a:ext>
            </a:extLst>
          </p:cNvPr>
          <p:cNvSpPr/>
          <p:nvPr/>
        </p:nvSpPr>
        <p:spPr>
          <a:xfrm>
            <a:off x="4105273" y="3562350"/>
            <a:ext cx="1123951" cy="62865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x</a:t>
            </a:r>
            <a:r>
              <a:rPr lang="en-SG" baseline="-25000">
                <a:latin typeface="CMU Sans Serif" panose="02000603000000000000" pitchFamily="2" charset="0"/>
                <a:ea typeface="CMU Sans Serif" panose="02000603000000000000" pitchFamily="2" charset="0"/>
                <a:cs typeface="CMU Sans Serif" panose="02000603000000000000" pitchFamily="2" charset="0"/>
              </a:rPr>
              <a:t>t3</a:t>
            </a:r>
            <a:r>
              <a:rPr lang="en-SG">
                <a:latin typeface="CMU Sans Serif" panose="02000603000000000000" pitchFamily="2" charset="0"/>
                <a:ea typeface="CMU Sans Serif" panose="02000603000000000000" pitchFamily="2" charset="0"/>
                <a:cs typeface="CMU Sans Serif" panose="02000603000000000000" pitchFamily="2" charset="0"/>
              </a:rPr>
              <a:t>, v</a:t>
            </a:r>
            <a:r>
              <a:rPr lang="en-SG" baseline="-25000">
                <a:latin typeface="CMU Sans Serif" panose="02000603000000000000" pitchFamily="2" charset="0"/>
                <a:ea typeface="CMU Sans Serif" panose="02000603000000000000" pitchFamily="2" charset="0"/>
                <a:cs typeface="CMU Sans Serif" panose="02000603000000000000" pitchFamily="2" charset="0"/>
              </a:rPr>
              <a:t>t3</a:t>
            </a:r>
          </a:p>
        </p:txBody>
      </p:sp>
      <p:sp>
        <p:nvSpPr>
          <p:cNvPr id="21" name="Rectangle 20">
            <a:extLst>
              <a:ext uri="{FF2B5EF4-FFF2-40B4-BE49-F238E27FC236}">
                <a16:creationId xmlns:a16="http://schemas.microsoft.com/office/drawing/2014/main" id="{A3D7B9C8-6437-3899-0692-91C2D7D39E0A}"/>
              </a:ext>
            </a:extLst>
          </p:cNvPr>
          <p:cNvSpPr/>
          <p:nvPr/>
        </p:nvSpPr>
        <p:spPr>
          <a:xfrm>
            <a:off x="4105273" y="4871489"/>
            <a:ext cx="1123951" cy="62865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err="1">
                <a:latin typeface="CMU Sans Serif" panose="02000603000000000000" pitchFamily="2" charset="0"/>
                <a:ea typeface="CMU Sans Serif" panose="02000603000000000000" pitchFamily="2" charset="0"/>
                <a:cs typeface="CMU Sans Serif" panose="02000603000000000000" pitchFamily="2" charset="0"/>
              </a:rPr>
              <a:t>x</a:t>
            </a:r>
            <a:r>
              <a:rPr lang="en-SG" baseline="-25000" err="1">
                <a:latin typeface="CMU Sans Serif" panose="02000603000000000000" pitchFamily="2" charset="0"/>
                <a:ea typeface="CMU Sans Serif" panose="02000603000000000000" pitchFamily="2" charset="0"/>
                <a:cs typeface="CMU Sans Serif" panose="02000603000000000000" pitchFamily="2" charset="0"/>
              </a:rPr>
              <a:t>tN</a:t>
            </a:r>
            <a:r>
              <a:rPr lang="en-SG">
                <a:latin typeface="CMU Sans Serif" panose="02000603000000000000" pitchFamily="2" charset="0"/>
                <a:ea typeface="CMU Sans Serif" panose="02000603000000000000" pitchFamily="2" charset="0"/>
                <a:cs typeface="CMU Sans Serif" panose="02000603000000000000" pitchFamily="2" charset="0"/>
              </a:rPr>
              <a:t>, </a:t>
            </a:r>
            <a:r>
              <a:rPr lang="en-SG" err="1">
                <a:latin typeface="CMU Sans Serif" panose="02000603000000000000" pitchFamily="2" charset="0"/>
                <a:ea typeface="CMU Sans Serif" panose="02000603000000000000" pitchFamily="2" charset="0"/>
                <a:cs typeface="CMU Sans Serif" panose="02000603000000000000" pitchFamily="2" charset="0"/>
              </a:rPr>
              <a:t>v</a:t>
            </a:r>
            <a:r>
              <a:rPr lang="en-SG" baseline="-25000" err="1">
                <a:latin typeface="CMU Sans Serif" panose="02000603000000000000" pitchFamily="2" charset="0"/>
                <a:ea typeface="CMU Sans Serif" panose="02000603000000000000" pitchFamily="2" charset="0"/>
                <a:cs typeface="CMU Sans Serif" panose="02000603000000000000" pitchFamily="2" charset="0"/>
              </a:rPr>
              <a:t>tN</a:t>
            </a:r>
            <a:endParaRPr lang="en-SG" baseline="-2500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22" name="TextBox 21">
            <a:extLst>
              <a:ext uri="{FF2B5EF4-FFF2-40B4-BE49-F238E27FC236}">
                <a16:creationId xmlns:a16="http://schemas.microsoft.com/office/drawing/2014/main" id="{C95E17DB-5310-8EA0-221A-D1520C6FC0FA}"/>
              </a:ext>
            </a:extLst>
          </p:cNvPr>
          <p:cNvSpPr txBox="1"/>
          <p:nvPr/>
        </p:nvSpPr>
        <p:spPr>
          <a:xfrm>
            <a:off x="411197" y="1529708"/>
            <a:ext cx="2768530" cy="400110"/>
          </a:xfrm>
          <a:prstGeom prst="rect">
            <a:avLst/>
          </a:prstGeom>
          <a:noFill/>
          <a:ln>
            <a:noFill/>
          </a:ln>
        </p:spPr>
        <p:txBody>
          <a:bodyPr wrap="square">
            <a:spAutoFit/>
          </a:bodyPr>
          <a:lstStyle/>
          <a:p>
            <a:pPr algn="ctr"/>
            <a:r>
              <a:rPr lang="en-SG" sz="2000">
                <a:latin typeface="CMU Sans Serif" panose="02000603000000000000" pitchFamily="2" charset="0"/>
                <a:ea typeface="CMU Sans Serif" panose="02000603000000000000" pitchFamily="2" charset="0"/>
                <a:cs typeface="CMU Sans Serif" panose="02000603000000000000" pitchFamily="2" charset="0"/>
              </a:rPr>
              <a:t>Take N TLEs</a:t>
            </a:r>
          </a:p>
        </p:txBody>
      </p:sp>
      <p:cxnSp>
        <p:nvCxnSpPr>
          <p:cNvPr id="30" name="Straight Arrow Connector 29">
            <a:extLst>
              <a:ext uri="{FF2B5EF4-FFF2-40B4-BE49-F238E27FC236}">
                <a16:creationId xmlns:a16="http://schemas.microsoft.com/office/drawing/2014/main" id="{427C7124-7D3D-9CC6-D4F2-C43729CA30B2}"/>
              </a:ext>
            </a:extLst>
          </p:cNvPr>
          <p:cNvCxnSpPr>
            <a:stCxn id="3" idx="3"/>
            <a:endCxn id="17" idx="1"/>
          </p:cNvCxnSpPr>
          <p:nvPr/>
        </p:nvCxnSpPr>
        <p:spPr>
          <a:xfrm flipV="1">
            <a:off x="2657475" y="2337508"/>
            <a:ext cx="1447798" cy="5444"/>
          </a:xfrm>
          <a:prstGeom prst="straightConnector1">
            <a:avLst/>
          </a:prstGeom>
          <a:ln>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CA6C752D-D688-1F57-24E3-DB8F597F55C3}"/>
              </a:ext>
            </a:extLst>
          </p:cNvPr>
          <p:cNvCxnSpPr>
            <a:cxnSpLocks/>
            <a:stCxn id="11" idx="3"/>
            <a:endCxn id="18" idx="1"/>
          </p:cNvCxnSpPr>
          <p:nvPr/>
        </p:nvCxnSpPr>
        <p:spPr>
          <a:xfrm>
            <a:off x="2657475" y="3143051"/>
            <a:ext cx="1447799" cy="0"/>
          </a:xfrm>
          <a:prstGeom prst="straightConnector1">
            <a:avLst/>
          </a:prstGeom>
          <a:ln>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9A82F347-43C0-8E87-6349-5ED495D60134}"/>
              </a:ext>
            </a:extLst>
          </p:cNvPr>
          <p:cNvCxnSpPr>
            <a:cxnSpLocks/>
            <a:stCxn id="14" idx="3"/>
            <a:endCxn id="19" idx="1"/>
          </p:cNvCxnSpPr>
          <p:nvPr/>
        </p:nvCxnSpPr>
        <p:spPr>
          <a:xfrm flipV="1">
            <a:off x="2662237" y="3876675"/>
            <a:ext cx="1443036" cy="24619"/>
          </a:xfrm>
          <a:prstGeom prst="straightConnector1">
            <a:avLst/>
          </a:prstGeom>
          <a:ln>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B3B2A3B6-C475-453A-1AEA-37CAF1D82A73}"/>
              </a:ext>
            </a:extLst>
          </p:cNvPr>
          <p:cNvCxnSpPr>
            <a:cxnSpLocks/>
            <a:stCxn id="15" idx="3"/>
            <a:endCxn id="21" idx="1"/>
          </p:cNvCxnSpPr>
          <p:nvPr/>
        </p:nvCxnSpPr>
        <p:spPr>
          <a:xfrm>
            <a:off x="2657475" y="5185814"/>
            <a:ext cx="1447798" cy="0"/>
          </a:xfrm>
          <a:prstGeom prst="straightConnector1">
            <a:avLst/>
          </a:prstGeom>
          <a:ln>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D4CF5A72-F8BF-943E-884C-DC4F8C30FB51}"/>
              </a:ext>
            </a:extLst>
          </p:cNvPr>
          <p:cNvSpPr txBox="1"/>
          <p:nvPr/>
        </p:nvSpPr>
        <p:spPr>
          <a:xfrm rot="16200000">
            <a:off x="4457896" y="4325699"/>
            <a:ext cx="418704" cy="400110"/>
          </a:xfrm>
          <a:prstGeom prst="rect">
            <a:avLst/>
          </a:prstGeom>
          <a:noFill/>
        </p:spPr>
        <p:txBody>
          <a:bodyPr wrap="none" rtlCol="0">
            <a:spAutoFit/>
          </a:bodyPr>
          <a:lstStyle/>
          <a:p>
            <a:r>
              <a:rPr lang="en-SG" sz="2000" b="1">
                <a:latin typeface="CMU Sans Serif" panose="02000603000000000000" pitchFamily="2" charset="0"/>
                <a:ea typeface="CMU Sans Serif" panose="02000603000000000000" pitchFamily="2" charset="0"/>
                <a:cs typeface="CMU Sans Serif" panose="02000603000000000000" pitchFamily="2" charset="0"/>
              </a:rPr>
              <a:t>…</a:t>
            </a:r>
          </a:p>
        </p:txBody>
      </p:sp>
      <p:sp>
        <p:nvSpPr>
          <p:cNvPr id="42" name="TextBox 41">
            <a:extLst>
              <a:ext uri="{FF2B5EF4-FFF2-40B4-BE49-F238E27FC236}">
                <a16:creationId xmlns:a16="http://schemas.microsoft.com/office/drawing/2014/main" id="{2542C0BF-F995-E90B-CFC0-E2ED8A7DF6F8}"/>
              </a:ext>
            </a:extLst>
          </p:cNvPr>
          <p:cNvSpPr txBox="1"/>
          <p:nvPr/>
        </p:nvSpPr>
        <p:spPr>
          <a:xfrm>
            <a:off x="2657475" y="1294580"/>
            <a:ext cx="4140510" cy="707886"/>
          </a:xfrm>
          <a:prstGeom prst="rect">
            <a:avLst/>
          </a:prstGeom>
          <a:noFill/>
          <a:ln>
            <a:noFill/>
          </a:ln>
        </p:spPr>
        <p:txBody>
          <a:bodyPr wrap="square">
            <a:spAutoFit/>
          </a:bodyPr>
          <a:lstStyle/>
          <a:p>
            <a:pPr algn="ctr"/>
            <a:r>
              <a:rPr lang="en-SG" sz="2000">
                <a:latin typeface="CMU Sans Serif" panose="02000603000000000000" pitchFamily="2" charset="0"/>
                <a:ea typeface="CMU Sans Serif" panose="02000603000000000000" pitchFamily="2" charset="0"/>
                <a:cs typeface="CMU Sans Serif" panose="02000603000000000000" pitchFamily="2" charset="0"/>
              </a:rPr>
              <a:t>Using SGP4, calculate the position, x, and velocity, v, at that time</a:t>
            </a:r>
          </a:p>
        </p:txBody>
      </p:sp>
      <p:sp>
        <p:nvSpPr>
          <p:cNvPr id="43" name="Title 1">
            <a:extLst>
              <a:ext uri="{FF2B5EF4-FFF2-40B4-BE49-F238E27FC236}">
                <a16:creationId xmlns:a16="http://schemas.microsoft.com/office/drawing/2014/main" id="{841FD77A-44B1-3D70-2CC8-3E5950E8745B}"/>
              </a:ext>
            </a:extLst>
          </p:cNvPr>
          <p:cNvSpPr txBox="1">
            <a:spLocks/>
          </p:cNvSpPr>
          <p:nvPr/>
        </p:nvSpPr>
        <p:spPr>
          <a:xfrm>
            <a:off x="5067299" y="9525"/>
            <a:ext cx="2066925" cy="28257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1pPr>
          </a:lstStyle>
          <a:p>
            <a:pPr algn="ctr"/>
            <a:r>
              <a:rPr lang="en-US" sz="1400">
                <a:solidFill>
                  <a:schemeClr val="accent2">
                    <a:lumMod val="50000"/>
                  </a:schemeClr>
                </a:solidFill>
              </a:rPr>
              <a:t>MCS Algorithm</a:t>
            </a:r>
          </a:p>
        </p:txBody>
      </p:sp>
      <p:sp>
        <p:nvSpPr>
          <p:cNvPr id="5" name="TextBox 4">
            <a:extLst>
              <a:ext uri="{FF2B5EF4-FFF2-40B4-BE49-F238E27FC236}">
                <a16:creationId xmlns:a16="http://schemas.microsoft.com/office/drawing/2014/main" id="{36B0F480-F500-03E1-5A84-421494CDB3EE}"/>
              </a:ext>
            </a:extLst>
          </p:cNvPr>
          <p:cNvSpPr txBox="1"/>
          <p:nvPr/>
        </p:nvSpPr>
        <p:spPr>
          <a:xfrm>
            <a:off x="4710179" y="6555876"/>
            <a:ext cx="2787586" cy="338554"/>
          </a:xfrm>
          <a:prstGeom prst="rect">
            <a:avLst/>
          </a:prstGeom>
          <a:noFill/>
        </p:spPr>
        <p:txBody>
          <a:bodyPr wrap="square">
            <a:spAutoFit/>
          </a:bodyPr>
          <a:lstStyle/>
          <a:p>
            <a:pPr algn="ctr"/>
            <a:r>
              <a:rPr lang="en-SG" sz="1600" dirty="0">
                <a:solidFill>
                  <a:schemeClr val="tx1">
                    <a:lumMod val="65000"/>
                    <a:lumOff val="35000"/>
                  </a:schemeClr>
                </a:solidFill>
                <a:latin typeface="CMU Sans Serif" panose="02000603000000000000" pitchFamily="2" charset="0"/>
                <a:ea typeface="CMU Sans Serif" panose="02000603000000000000" pitchFamily="2" charset="0"/>
                <a:cs typeface="CMU Sans Serif" panose="02000603000000000000" pitchFamily="2" charset="0"/>
              </a:rPr>
              <a:t>(Liu et al., 2023)</a:t>
            </a:r>
          </a:p>
        </p:txBody>
      </p:sp>
    </p:spTree>
    <p:extLst>
      <p:ext uri="{BB962C8B-B14F-4D97-AF65-F5344CB8AC3E}">
        <p14:creationId xmlns:p14="http://schemas.microsoft.com/office/powerpoint/2010/main" val="110767969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7A8D4-C16C-DB76-7C0E-1BB52A2ED5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69ED16-FC18-51B2-A23E-9D090297A17E}"/>
              </a:ext>
            </a:extLst>
          </p:cNvPr>
          <p:cNvSpPr>
            <a:spLocks noGrp="1"/>
          </p:cNvSpPr>
          <p:nvPr>
            <p:ph type="title"/>
          </p:nvPr>
        </p:nvSpPr>
        <p:spPr/>
        <p:txBody>
          <a:bodyPr/>
          <a:lstStyle/>
          <a:p>
            <a:r>
              <a:rPr lang="en-SG"/>
              <a:t>Methodology Step 1: Loss Function</a:t>
            </a:r>
          </a:p>
        </p:txBody>
      </p:sp>
      <p:sp>
        <p:nvSpPr>
          <p:cNvPr id="4" name="Slide Number Placeholder 3">
            <a:extLst>
              <a:ext uri="{FF2B5EF4-FFF2-40B4-BE49-F238E27FC236}">
                <a16:creationId xmlns:a16="http://schemas.microsoft.com/office/drawing/2014/main" id="{44DEA288-CED4-D309-1145-41BF4DEB8408}"/>
              </a:ext>
            </a:extLst>
          </p:cNvPr>
          <p:cNvSpPr>
            <a:spLocks noGrp="1"/>
          </p:cNvSpPr>
          <p:nvPr>
            <p:ph type="sldNum" sz="quarter" idx="12"/>
          </p:nvPr>
        </p:nvSpPr>
        <p:spPr/>
        <p:txBody>
          <a:bodyPr/>
          <a:lstStyle/>
          <a:p>
            <a:fld id="{15318E31-E44D-46B9-B4DB-0D58A1756CE8}" type="slidenum">
              <a:rPr lang="en-SG" smtClean="0"/>
              <a:t>10</a:t>
            </a:fld>
            <a:endParaRPr lang="en-SG"/>
          </a:p>
        </p:txBody>
      </p:sp>
      <p:sp>
        <p:nvSpPr>
          <p:cNvPr id="6" name="Rectangle 5">
            <a:extLst>
              <a:ext uri="{FF2B5EF4-FFF2-40B4-BE49-F238E27FC236}">
                <a16:creationId xmlns:a16="http://schemas.microsoft.com/office/drawing/2014/main" id="{7124DAE1-1AB1-0C9D-E6C2-19CE8E62B80B}"/>
              </a:ext>
            </a:extLst>
          </p:cNvPr>
          <p:cNvSpPr/>
          <p:nvPr/>
        </p:nvSpPr>
        <p:spPr>
          <a:xfrm>
            <a:off x="971550" y="2038350"/>
            <a:ext cx="647700" cy="6286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TLE #1</a:t>
            </a:r>
          </a:p>
        </p:txBody>
      </p:sp>
      <p:sp>
        <p:nvSpPr>
          <p:cNvPr id="7" name="Rectangle 6">
            <a:extLst>
              <a:ext uri="{FF2B5EF4-FFF2-40B4-BE49-F238E27FC236}">
                <a16:creationId xmlns:a16="http://schemas.microsoft.com/office/drawing/2014/main" id="{C4227FAB-3E31-C2E3-A894-0C0B8874FC92}"/>
              </a:ext>
            </a:extLst>
          </p:cNvPr>
          <p:cNvSpPr/>
          <p:nvPr/>
        </p:nvSpPr>
        <p:spPr>
          <a:xfrm>
            <a:off x="971550" y="2819400"/>
            <a:ext cx="647700" cy="6286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TLE#2</a:t>
            </a:r>
          </a:p>
        </p:txBody>
      </p:sp>
      <p:sp>
        <p:nvSpPr>
          <p:cNvPr id="8" name="Rectangle 7">
            <a:extLst>
              <a:ext uri="{FF2B5EF4-FFF2-40B4-BE49-F238E27FC236}">
                <a16:creationId xmlns:a16="http://schemas.microsoft.com/office/drawing/2014/main" id="{516170C5-422E-06F9-6100-1145CB29A402}"/>
              </a:ext>
            </a:extLst>
          </p:cNvPr>
          <p:cNvSpPr/>
          <p:nvPr/>
        </p:nvSpPr>
        <p:spPr>
          <a:xfrm>
            <a:off x="971550" y="3562350"/>
            <a:ext cx="647700" cy="628650"/>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TLE#3</a:t>
            </a:r>
          </a:p>
        </p:txBody>
      </p:sp>
      <p:sp>
        <p:nvSpPr>
          <p:cNvPr id="9" name="Rectangle 8">
            <a:extLst>
              <a:ext uri="{FF2B5EF4-FFF2-40B4-BE49-F238E27FC236}">
                <a16:creationId xmlns:a16="http://schemas.microsoft.com/office/drawing/2014/main" id="{390B01C0-DF4B-A61F-128A-7841D9183711}"/>
              </a:ext>
            </a:extLst>
          </p:cNvPr>
          <p:cNvSpPr/>
          <p:nvPr/>
        </p:nvSpPr>
        <p:spPr>
          <a:xfrm>
            <a:off x="971550" y="4877198"/>
            <a:ext cx="647700" cy="6286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TLE#N</a:t>
            </a:r>
          </a:p>
        </p:txBody>
      </p:sp>
      <p:sp>
        <p:nvSpPr>
          <p:cNvPr id="10" name="TextBox 9">
            <a:extLst>
              <a:ext uri="{FF2B5EF4-FFF2-40B4-BE49-F238E27FC236}">
                <a16:creationId xmlns:a16="http://schemas.microsoft.com/office/drawing/2014/main" id="{F9F5C013-AE8C-8358-1B69-59B529B4B862}"/>
              </a:ext>
            </a:extLst>
          </p:cNvPr>
          <p:cNvSpPr txBox="1"/>
          <p:nvPr/>
        </p:nvSpPr>
        <p:spPr>
          <a:xfrm rot="16200000">
            <a:off x="1086048" y="4334044"/>
            <a:ext cx="418704" cy="400110"/>
          </a:xfrm>
          <a:prstGeom prst="rect">
            <a:avLst/>
          </a:prstGeom>
          <a:noFill/>
        </p:spPr>
        <p:txBody>
          <a:bodyPr wrap="none" rtlCol="0">
            <a:spAutoFit/>
          </a:bodyPr>
          <a:lstStyle/>
          <a:p>
            <a:r>
              <a:rPr lang="en-SG" sz="2000" b="1">
                <a:latin typeface="CMU Sans Serif" panose="02000603000000000000" pitchFamily="2" charset="0"/>
                <a:ea typeface="CMU Sans Serif" panose="02000603000000000000" pitchFamily="2" charset="0"/>
                <a:cs typeface="CMU Sans Serif" panose="02000603000000000000" pitchFamily="2" charset="0"/>
              </a:rPr>
              <a:t>…</a:t>
            </a:r>
          </a:p>
        </p:txBody>
      </p:sp>
      <p:cxnSp>
        <p:nvCxnSpPr>
          <p:cNvPr id="12" name="Straight Arrow Connector 11">
            <a:extLst>
              <a:ext uri="{FF2B5EF4-FFF2-40B4-BE49-F238E27FC236}">
                <a16:creationId xmlns:a16="http://schemas.microsoft.com/office/drawing/2014/main" id="{69FD3700-F643-49DE-D794-40F76C8DD2DB}"/>
              </a:ext>
            </a:extLst>
          </p:cNvPr>
          <p:cNvCxnSpPr>
            <a:stCxn id="6" idx="3"/>
          </p:cNvCxnSpPr>
          <p:nvPr/>
        </p:nvCxnSpPr>
        <p:spPr>
          <a:xfrm>
            <a:off x="1619250" y="2352675"/>
            <a:ext cx="63817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5E4C40F8-DC2D-F354-B7A2-43CCD5B41611}"/>
              </a:ext>
            </a:extLst>
          </p:cNvPr>
          <p:cNvCxnSpPr>
            <a:cxnSpLocks/>
            <a:stCxn id="7" idx="3"/>
          </p:cNvCxnSpPr>
          <p:nvPr/>
        </p:nvCxnSpPr>
        <p:spPr>
          <a:xfrm>
            <a:off x="1619250" y="3133725"/>
            <a:ext cx="63817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BD1E268E-5865-73CD-B0EB-F953D54CDC42}"/>
              </a:ext>
            </a:extLst>
          </p:cNvPr>
          <p:cNvCxnSpPr>
            <a:cxnSpLocks/>
            <a:stCxn id="8" idx="3"/>
          </p:cNvCxnSpPr>
          <p:nvPr/>
        </p:nvCxnSpPr>
        <p:spPr>
          <a:xfrm>
            <a:off x="1619250" y="3876675"/>
            <a:ext cx="63817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A7BDF1D-ABB9-8963-3C0C-39F44B1D64BA}"/>
              </a:ext>
            </a:extLst>
          </p:cNvPr>
          <p:cNvCxnSpPr>
            <a:cxnSpLocks/>
          </p:cNvCxnSpPr>
          <p:nvPr/>
        </p:nvCxnSpPr>
        <p:spPr>
          <a:xfrm>
            <a:off x="1619250" y="5201446"/>
            <a:ext cx="638175" cy="145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BFF57156-7F6C-A917-5122-A4121D39A495}"/>
              </a:ext>
            </a:extLst>
          </p:cNvPr>
          <p:cNvSpPr txBox="1"/>
          <p:nvPr/>
        </p:nvSpPr>
        <p:spPr>
          <a:xfrm>
            <a:off x="2257425" y="2148585"/>
            <a:ext cx="495300" cy="400110"/>
          </a:xfrm>
          <a:prstGeom prst="rect">
            <a:avLst/>
          </a:prstGeom>
          <a:noFill/>
          <a:ln>
            <a:noFill/>
          </a:ln>
        </p:spPr>
        <p:txBody>
          <a:bodyPr wrap="square">
            <a:spAutoFit/>
          </a:bodyPr>
          <a:lstStyle/>
          <a:p>
            <a:pPr algn="ctr"/>
            <a:r>
              <a:rPr lang="en-SG" sz="2000">
                <a:latin typeface="CMU Sans Serif" panose="02000603000000000000" pitchFamily="2" charset="0"/>
                <a:ea typeface="CMU Sans Serif" panose="02000603000000000000" pitchFamily="2" charset="0"/>
                <a:cs typeface="CMU Sans Serif" panose="02000603000000000000" pitchFamily="2" charset="0"/>
              </a:rPr>
              <a:t>t</a:t>
            </a:r>
            <a:r>
              <a:rPr lang="en-SG" sz="2000" baseline="-25000">
                <a:latin typeface="CMU Sans Serif" panose="02000603000000000000" pitchFamily="2" charset="0"/>
                <a:ea typeface="CMU Sans Serif" panose="02000603000000000000" pitchFamily="2" charset="0"/>
                <a:cs typeface="CMU Sans Serif" panose="02000603000000000000" pitchFamily="2" charset="0"/>
              </a:rPr>
              <a:t>1</a:t>
            </a:r>
          </a:p>
        </p:txBody>
      </p:sp>
      <p:sp>
        <p:nvSpPr>
          <p:cNvPr id="24" name="TextBox 23">
            <a:extLst>
              <a:ext uri="{FF2B5EF4-FFF2-40B4-BE49-F238E27FC236}">
                <a16:creationId xmlns:a16="http://schemas.microsoft.com/office/drawing/2014/main" id="{C4FB6358-D5C1-3155-EC6A-CA280A8C184D}"/>
              </a:ext>
            </a:extLst>
          </p:cNvPr>
          <p:cNvSpPr txBox="1"/>
          <p:nvPr/>
        </p:nvSpPr>
        <p:spPr>
          <a:xfrm>
            <a:off x="2257425" y="2934437"/>
            <a:ext cx="495300" cy="400110"/>
          </a:xfrm>
          <a:prstGeom prst="rect">
            <a:avLst/>
          </a:prstGeom>
          <a:noFill/>
          <a:ln>
            <a:noFill/>
          </a:ln>
        </p:spPr>
        <p:txBody>
          <a:bodyPr wrap="square">
            <a:spAutoFit/>
          </a:bodyPr>
          <a:lstStyle/>
          <a:p>
            <a:pPr algn="ctr"/>
            <a:r>
              <a:rPr lang="en-SG" sz="2000">
                <a:latin typeface="CMU Sans Serif" panose="02000603000000000000" pitchFamily="2" charset="0"/>
                <a:ea typeface="CMU Sans Serif" panose="02000603000000000000" pitchFamily="2" charset="0"/>
                <a:cs typeface="CMU Sans Serif" panose="02000603000000000000" pitchFamily="2" charset="0"/>
              </a:rPr>
              <a:t>t</a:t>
            </a:r>
            <a:r>
              <a:rPr lang="en-SG" sz="2000" baseline="-25000">
                <a:latin typeface="CMU Sans Serif" panose="02000603000000000000" pitchFamily="2" charset="0"/>
                <a:ea typeface="CMU Sans Serif" panose="02000603000000000000" pitchFamily="2" charset="0"/>
                <a:cs typeface="CMU Sans Serif" panose="02000603000000000000" pitchFamily="2" charset="0"/>
              </a:rPr>
              <a:t>2</a:t>
            </a:r>
          </a:p>
        </p:txBody>
      </p:sp>
      <p:sp>
        <p:nvSpPr>
          <p:cNvPr id="25" name="TextBox 24">
            <a:extLst>
              <a:ext uri="{FF2B5EF4-FFF2-40B4-BE49-F238E27FC236}">
                <a16:creationId xmlns:a16="http://schemas.microsoft.com/office/drawing/2014/main" id="{30836653-D10F-AB86-A282-BB3F15391C43}"/>
              </a:ext>
            </a:extLst>
          </p:cNvPr>
          <p:cNvSpPr txBox="1"/>
          <p:nvPr/>
        </p:nvSpPr>
        <p:spPr>
          <a:xfrm>
            <a:off x="2257425" y="3677446"/>
            <a:ext cx="495300" cy="400110"/>
          </a:xfrm>
          <a:prstGeom prst="rect">
            <a:avLst/>
          </a:prstGeom>
          <a:noFill/>
          <a:ln>
            <a:noFill/>
          </a:ln>
        </p:spPr>
        <p:txBody>
          <a:bodyPr wrap="square">
            <a:spAutoFit/>
          </a:bodyPr>
          <a:lstStyle/>
          <a:p>
            <a:pPr algn="ctr"/>
            <a:r>
              <a:rPr lang="en-SG" sz="2000">
                <a:latin typeface="CMU Sans Serif" panose="02000603000000000000" pitchFamily="2" charset="0"/>
                <a:ea typeface="CMU Sans Serif" panose="02000603000000000000" pitchFamily="2" charset="0"/>
                <a:cs typeface="CMU Sans Serif" panose="02000603000000000000" pitchFamily="2" charset="0"/>
              </a:rPr>
              <a:t>t</a:t>
            </a:r>
            <a:r>
              <a:rPr lang="en-SG" sz="2000" baseline="-25000">
                <a:latin typeface="CMU Sans Serif" panose="02000603000000000000" pitchFamily="2" charset="0"/>
                <a:ea typeface="CMU Sans Serif" panose="02000603000000000000" pitchFamily="2" charset="0"/>
                <a:cs typeface="CMU Sans Serif" panose="02000603000000000000" pitchFamily="2" charset="0"/>
              </a:rPr>
              <a:t>3</a:t>
            </a:r>
          </a:p>
        </p:txBody>
      </p:sp>
      <p:sp>
        <p:nvSpPr>
          <p:cNvPr id="26" name="TextBox 25">
            <a:extLst>
              <a:ext uri="{FF2B5EF4-FFF2-40B4-BE49-F238E27FC236}">
                <a16:creationId xmlns:a16="http://schemas.microsoft.com/office/drawing/2014/main" id="{57259F99-DCB8-3429-DA76-F31BD06280F7}"/>
              </a:ext>
            </a:extLst>
          </p:cNvPr>
          <p:cNvSpPr txBox="1"/>
          <p:nvPr/>
        </p:nvSpPr>
        <p:spPr>
          <a:xfrm>
            <a:off x="2247900" y="5015977"/>
            <a:ext cx="495300" cy="400110"/>
          </a:xfrm>
          <a:prstGeom prst="rect">
            <a:avLst/>
          </a:prstGeom>
          <a:noFill/>
          <a:ln>
            <a:noFill/>
          </a:ln>
        </p:spPr>
        <p:txBody>
          <a:bodyPr wrap="square">
            <a:spAutoFit/>
          </a:bodyPr>
          <a:lstStyle/>
          <a:p>
            <a:pPr algn="ctr"/>
            <a:r>
              <a:rPr lang="en-SG" sz="2000" err="1">
                <a:latin typeface="CMU Sans Serif" panose="02000603000000000000" pitchFamily="2" charset="0"/>
                <a:ea typeface="CMU Sans Serif" panose="02000603000000000000" pitchFamily="2" charset="0"/>
                <a:cs typeface="CMU Sans Serif" panose="02000603000000000000" pitchFamily="2" charset="0"/>
              </a:rPr>
              <a:t>t</a:t>
            </a:r>
            <a:r>
              <a:rPr lang="en-SG" sz="2000" baseline="-25000" err="1">
                <a:latin typeface="CMU Sans Serif" panose="02000603000000000000" pitchFamily="2" charset="0"/>
                <a:ea typeface="CMU Sans Serif" panose="02000603000000000000" pitchFamily="2" charset="0"/>
                <a:cs typeface="CMU Sans Serif" panose="02000603000000000000" pitchFamily="2" charset="0"/>
              </a:rPr>
              <a:t>N</a:t>
            </a:r>
            <a:endParaRPr lang="en-SG" sz="2000" baseline="-2500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27" name="Rectangle 26">
            <a:extLst>
              <a:ext uri="{FF2B5EF4-FFF2-40B4-BE49-F238E27FC236}">
                <a16:creationId xmlns:a16="http://schemas.microsoft.com/office/drawing/2014/main" id="{51A5D255-7E76-69BB-72A8-08383CC29CB9}"/>
              </a:ext>
            </a:extLst>
          </p:cNvPr>
          <p:cNvSpPr/>
          <p:nvPr/>
        </p:nvSpPr>
        <p:spPr>
          <a:xfrm>
            <a:off x="838200" y="1914525"/>
            <a:ext cx="1914525" cy="384233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8" name="TextBox 27">
            <a:extLst>
              <a:ext uri="{FF2B5EF4-FFF2-40B4-BE49-F238E27FC236}">
                <a16:creationId xmlns:a16="http://schemas.microsoft.com/office/drawing/2014/main" id="{0334717A-34A2-9A0E-F4F8-633B79C53FD7}"/>
              </a:ext>
            </a:extLst>
          </p:cNvPr>
          <p:cNvSpPr txBox="1"/>
          <p:nvPr/>
        </p:nvSpPr>
        <p:spPr>
          <a:xfrm>
            <a:off x="411197" y="5815320"/>
            <a:ext cx="2768530" cy="707886"/>
          </a:xfrm>
          <a:prstGeom prst="rect">
            <a:avLst/>
          </a:prstGeom>
          <a:noFill/>
          <a:ln>
            <a:noFill/>
          </a:ln>
        </p:spPr>
        <p:txBody>
          <a:bodyPr wrap="square">
            <a:spAutoFit/>
          </a:bodyPr>
          <a:lstStyle/>
          <a:p>
            <a:pPr algn="ctr"/>
            <a:r>
              <a:rPr lang="en-SG" sz="2000">
                <a:latin typeface="CMU Sans Serif" panose="02000603000000000000" pitchFamily="2" charset="0"/>
                <a:ea typeface="CMU Sans Serif" panose="02000603000000000000" pitchFamily="2" charset="0"/>
                <a:cs typeface="CMU Sans Serif" panose="02000603000000000000" pitchFamily="2" charset="0"/>
              </a:rPr>
              <a:t>Each TLE has a time associated with it</a:t>
            </a:r>
          </a:p>
        </p:txBody>
      </p:sp>
      <p:sp>
        <p:nvSpPr>
          <p:cNvPr id="3" name="Rectangle 2">
            <a:extLst>
              <a:ext uri="{FF2B5EF4-FFF2-40B4-BE49-F238E27FC236}">
                <a16:creationId xmlns:a16="http://schemas.microsoft.com/office/drawing/2014/main" id="{7DAE67AD-6240-D689-F297-60158CBBC07B}"/>
              </a:ext>
            </a:extLst>
          </p:cNvPr>
          <p:cNvSpPr/>
          <p:nvPr/>
        </p:nvSpPr>
        <p:spPr>
          <a:xfrm>
            <a:off x="904875" y="1980803"/>
            <a:ext cx="1752600" cy="724298"/>
          </a:xfrm>
          <a:prstGeom prst="rect">
            <a:avLst/>
          </a:prstGeom>
          <a:noFill/>
          <a:ln w="12700">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 name="Rectangle 10">
            <a:extLst>
              <a:ext uri="{FF2B5EF4-FFF2-40B4-BE49-F238E27FC236}">
                <a16:creationId xmlns:a16="http://schemas.microsoft.com/office/drawing/2014/main" id="{E23FA76C-3CB3-C1CB-8446-82D7B50D6D9A}"/>
              </a:ext>
            </a:extLst>
          </p:cNvPr>
          <p:cNvSpPr/>
          <p:nvPr/>
        </p:nvSpPr>
        <p:spPr>
          <a:xfrm>
            <a:off x="904875" y="2780902"/>
            <a:ext cx="1752600" cy="724298"/>
          </a:xfrm>
          <a:prstGeom prst="rect">
            <a:avLst/>
          </a:prstGeom>
          <a:noFill/>
          <a:ln w="12700">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4" name="Rectangle 13">
            <a:extLst>
              <a:ext uri="{FF2B5EF4-FFF2-40B4-BE49-F238E27FC236}">
                <a16:creationId xmlns:a16="http://schemas.microsoft.com/office/drawing/2014/main" id="{02B42C44-65AA-BE6F-985C-82EB4D35DD0C}"/>
              </a:ext>
            </a:extLst>
          </p:cNvPr>
          <p:cNvSpPr/>
          <p:nvPr/>
        </p:nvSpPr>
        <p:spPr>
          <a:xfrm>
            <a:off x="909637" y="3539145"/>
            <a:ext cx="1752600" cy="724298"/>
          </a:xfrm>
          <a:prstGeom prst="rect">
            <a:avLst/>
          </a:prstGeom>
          <a:noFill/>
          <a:ln w="12700">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5" name="Rectangle 14">
            <a:extLst>
              <a:ext uri="{FF2B5EF4-FFF2-40B4-BE49-F238E27FC236}">
                <a16:creationId xmlns:a16="http://schemas.microsoft.com/office/drawing/2014/main" id="{67F2867B-947C-30C9-2369-7FEDFFE826D4}"/>
              </a:ext>
            </a:extLst>
          </p:cNvPr>
          <p:cNvSpPr/>
          <p:nvPr/>
        </p:nvSpPr>
        <p:spPr>
          <a:xfrm>
            <a:off x="904875" y="4823665"/>
            <a:ext cx="1752600" cy="724298"/>
          </a:xfrm>
          <a:prstGeom prst="rect">
            <a:avLst/>
          </a:prstGeom>
          <a:noFill/>
          <a:ln w="12700">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7" name="Rectangle 16">
            <a:extLst>
              <a:ext uri="{FF2B5EF4-FFF2-40B4-BE49-F238E27FC236}">
                <a16:creationId xmlns:a16="http://schemas.microsoft.com/office/drawing/2014/main" id="{D001C251-8D98-7AA2-61C1-05D2C3DB037D}"/>
              </a:ext>
            </a:extLst>
          </p:cNvPr>
          <p:cNvSpPr/>
          <p:nvPr/>
        </p:nvSpPr>
        <p:spPr>
          <a:xfrm>
            <a:off x="4105273" y="2023183"/>
            <a:ext cx="1123951" cy="62865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x</a:t>
            </a:r>
            <a:r>
              <a:rPr lang="en-SG" baseline="-25000">
                <a:latin typeface="CMU Sans Serif" panose="02000603000000000000" pitchFamily="2" charset="0"/>
                <a:ea typeface="CMU Sans Serif" panose="02000603000000000000" pitchFamily="2" charset="0"/>
                <a:cs typeface="CMU Sans Serif" panose="02000603000000000000" pitchFamily="2" charset="0"/>
              </a:rPr>
              <a:t>t1</a:t>
            </a:r>
            <a:r>
              <a:rPr lang="en-SG">
                <a:latin typeface="CMU Sans Serif" panose="02000603000000000000" pitchFamily="2" charset="0"/>
                <a:ea typeface="CMU Sans Serif" panose="02000603000000000000" pitchFamily="2" charset="0"/>
                <a:cs typeface="CMU Sans Serif" panose="02000603000000000000" pitchFamily="2" charset="0"/>
              </a:rPr>
              <a:t>, v</a:t>
            </a:r>
            <a:r>
              <a:rPr lang="en-SG" baseline="-25000">
                <a:latin typeface="CMU Sans Serif" panose="02000603000000000000" pitchFamily="2" charset="0"/>
                <a:ea typeface="CMU Sans Serif" panose="02000603000000000000" pitchFamily="2" charset="0"/>
                <a:cs typeface="CMU Sans Serif" panose="02000603000000000000" pitchFamily="2" charset="0"/>
              </a:rPr>
              <a:t>t1</a:t>
            </a:r>
          </a:p>
        </p:txBody>
      </p:sp>
      <p:sp>
        <p:nvSpPr>
          <p:cNvPr id="18" name="Rectangle 17">
            <a:extLst>
              <a:ext uri="{FF2B5EF4-FFF2-40B4-BE49-F238E27FC236}">
                <a16:creationId xmlns:a16="http://schemas.microsoft.com/office/drawing/2014/main" id="{304CE896-B81A-32E8-A8E3-CD0AE9FF1E64}"/>
              </a:ext>
            </a:extLst>
          </p:cNvPr>
          <p:cNvSpPr/>
          <p:nvPr/>
        </p:nvSpPr>
        <p:spPr>
          <a:xfrm>
            <a:off x="4105274" y="2828726"/>
            <a:ext cx="1123951" cy="62865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x</a:t>
            </a:r>
            <a:r>
              <a:rPr lang="en-SG" baseline="-25000">
                <a:latin typeface="CMU Sans Serif" panose="02000603000000000000" pitchFamily="2" charset="0"/>
                <a:ea typeface="CMU Sans Serif" panose="02000603000000000000" pitchFamily="2" charset="0"/>
                <a:cs typeface="CMU Sans Serif" panose="02000603000000000000" pitchFamily="2" charset="0"/>
              </a:rPr>
              <a:t>t2</a:t>
            </a:r>
            <a:r>
              <a:rPr lang="en-SG">
                <a:latin typeface="CMU Sans Serif" panose="02000603000000000000" pitchFamily="2" charset="0"/>
                <a:ea typeface="CMU Sans Serif" panose="02000603000000000000" pitchFamily="2" charset="0"/>
                <a:cs typeface="CMU Sans Serif" panose="02000603000000000000" pitchFamily="2" charset="0"/>
              </a:rPr>
              <a:t>, v</a:t>
            </a:r>
            <a:r>
              <a:rPr lang="en-SG" baseline="-25000">
                <a:latin typeface="CMU Sans Serif" panose="02000603000000000000" pitchFamily="2" charset="0"/>
                <a:ea typeface="CMU Sans Serif" panose="02000603000000000000" pitchFamily="2" charset="0"/>
                <a:cs typeface="CMU Sans Serif" panose="02000603000000000000" pitchFamily="2" charset="0"/>
              </a:rPr>
              <a:t>t2</a:t>
            </a:r>
          </a:p>
        </p:txBody>
      </p:sp>
      <p:sp>
        <p:nvSpPr>
          <p:cNvPr id="19" name="Rectangle 18">
            <a:extLst>
              <a:ext uri="{FF2B5EF4-FFF2-40B4-BE49-F238E27FC236}">
                <a16:creationId xmlns:a16="http://schemas.microsoft.com/office/drawing/2014/main" id="{7882980B-3844-3773-B617-398C02B60F24}"/>
              </a:ext>
            </a:extLst>
          </p:cNvPr>
          <p:cNvSpPr/>
          <p:nvPr/>
        </p:nvSpPr>
        <p:spPr>
          <a:xfrm>
            <a:off x="4105273" y="3571228"/>
            <a:ext cx="1123951" cy="62865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x</a:t>
            </a:r>
            <a:r>
              <a:rPr lang="en-SG" baseline="-25000">
                <a:latin typeface="CMU Sans Serif" panose="02000603000000000000" pitchFamily="2" charset="0"/>
                <a:ea typeface="CMU Sans Serif" panose="02000603000000000000" pitchFamily="2" charset="0"/>
                <a:cs typeface="CMU Sans Serif" panose="02000603000000000000" pitchFamily="2" charset="0"/>
              </a:rPr>
              <a:t>t3</a:t>
            </a:r>
            <a:r>
              <a:rPr lang="en-SG">
                <a:latin typeface="CMU Sans Serif" panose="02000603000000000000" pitchFamily="2" charset="0"/>
                <a:ea typeface="CMU Sans Serif" panose="02000603000000000000" pitchFamily="2" charset="0"/>
                <a:cs typeface="CMU Sans Serif" panose="02000603000000000000" pitchFamily="2" charset="0"/>
              </a:rPr>
              <a:t>, v</a:t>
            </a:r>
            <a:r>
              <a:rPr lang="en-SG" baseline="-25000">
                <a:latin typeface="CMU Sans Serif" panose="02000603000000000000" pitchFamily="2" charset="0"/>
                <a:ea typeface="CMU Sans Serif" panose="02000603000000000000" pitchFamily="2" charset="0"/>
                <a:cs typeface="CMU Sans Serif" panose="02000603000000000000" pitchFamily="2" charset="0"/>
              </a:rPr>
              <a:t>t3</a:t>
            </a:r>
          </a:p>
        </p:txBody>
      </p:sp>
      <p:sp>
        <p:nvSpPr>
          <p:cNvPr id="21" name="Rectangle 20">
            <a:extLst>
              <a:ext uri="{FF2B5EF4-FFF2-40B4-BE49-F238E27FC236}">
                <a16:creationId xmlns:a16="http://schemas.microsoft.com/office/drawing/2014/main" id="{99108525-8DC1-BABF-45A1-75FFE58F6EE3}"/>
              </a:ext>
            </a:extLst>
          </p:cNvPr>
          <p:cNvSpPr/>
          <p:nvPr/>
        </p:nvSpPr>
        <p:spPr>
          <a:xfrm>
            <a:off x="4105273" y="4871489"/>
            <a:ext cx="1123951" cy="62865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err="1">
                <a:latin typeface="CMU Sans Serif" panose="02000603000000000000" pitchFamily="2" charset="0"/>
                <a:ea typeface="CMU Sans Serif" panose="02000603000000000000" pitchFamily="2" charset="0"/>
                <a:cs typeface="CMU Sans Serif" panose="02000603000000000000" pitchFamily="2" charset="0"/>
              </a:rPr>
              <a:t>x</a:t>
            </a:r>
            <a:r>
              <a:rPr lang="en-SG" baseline="-25000" err="1">
                <a:latin typeface="CMU Sans Serif" panose="02000603000000000000" pitchFamily="2" charset="0"/>
                <a:ea typeface="CMU Sans Serif" panose="02000603000000000000" pitchFamily="2" charset="0"/>
                <a:cs typeface="CMU Sans Serif" panose="02000603000000000000" pitchFamily="2" charset="0"/>
              </a:rPr>
              <a:t>tN</a:t>
            </a:r>
            <a:r>
              <a:rPr lang="en-SG">
                <a:latin typeface="CMU Sans Serif" panose="02000603000000000000" pitchFamily="2" charset="0"/>
                <a:ea typeface="CMU Sans Serif" panose="02000603000000000000" pitchFamily="2" charset="0"/>
                <a:cs typeface="CMU Sans Serif" panose="02000603000000000000" pitchFamily="2" charset="0"/>
              </a:rPr>
              <a:t>, </a:t>
            </a:r>
            <a:r>
              <a:rPr lang="en-SG" err="1">
                <a:latin typeface="CMU Sans Serif" panose="02000603000000000000" pitchFamily="2" charset="0"/>
                <a:ea typeface="CMU Sans Serif" panose="02000603000000000000" pitchFamily="2" charset="0"/>
                <a:cs typeface="CMU Sans Serif" panose="02000603000000000000" pitchFamily="2" charset="0"/>
              </a:rPr>
              <a:t>v</a:t>
            </a:r>
            <a:r>
              <a:rPr lang="en-SG" baseline="-25000" err="1">
                <a:latin typeface="CMU Sans Serif" panose="02000603000000000000" pitchFamily="2" charset="0"/>
                <a:ea typeface="CMU Sans Serif" panose="02000603000000000000" pitchFamily="2" charset="0"/>
                <a:cs typeface="CMU Sans Serif" panose="02000603000000000000" pitchFamily="2" charset="0"/>
              </a:rPr>
              <a:t>tN</a:t>
            </a:r>
            <a:endParaRPr lang="en-SG" baseline="-2500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22" name="TextBox 21">
            <a:extLst>
              <a:ext uri="{FF2B5EF4-FFF2-40B4-BE49-F238E27FC236}">
                <a16:creationId xmlns:a16="http://schemas.microsoft.com/office/drawing/2014/main" id="{7B586D97-AEFB-E202-7531-43DFEF522475}"/>
              </a:ext>
            </a:extLst>
          </p:cNvPr>
          <p:cNvSpPr txBox="1"/>
          <p:nvPr/>
        </p:nvSpPr>
        <p:spPr>
          <a:xfrm>
            <a:off x="411197" y="1529708"/>
            <a:ext cx="2768530" cy="400110"/>
          </a:xfrm>
          <a:prstGeom prst="rect">
            <a:avLst/>
          </a:prstGeom>
          <a:noFill/>
          <a:ln>
            <a:noFill/>
          </a:ln>
        </p:spPr>
        <p:txBody>
          <a:bodyPr wrap="square">
            <a:spAutoFit/>
          </a:bodyPr>
          <a:lstStyle/>
          <a:p>
            <a:pPr algn="ctr"/>
            <a:r>
              <a:rPr lang="en-SG" sz="2000">
                <a:latin typeface="CMU Sans Serif" panose="02000603000000000000" pitchFamily="2" charset="0"/>
                <a:ea typeface="CMU Sans Serif" panose="02000603000000000000" pitchFamily="2" charset="0"/>
                <a:cs typeface="CMU Sans Serif" panose="02000603000000000000" pitchFamily="2" charset="0"/>
              </a:rPr>
              <a:t>Take N TLEs</a:t>
            </a:r>
          </a:p>
        </p:txBody>
      </p:sp>
      <p:cxnSp>
        <p:nvCxnSpPr>
          <p:cNvPr id="30" name="Straight Arrow Connector 29">
            <a:extLst>
              <a:ext uri="{FF2B5EF4-FFF2-40B4-BE49-F238E27FC236}">
                <a16:creationId xmlns:a16="http://schemas.microsoft.com/office/drawing/2014/main" id="{5DDE7A90-F6B0-3938-ABD0-261D051FA882}"/>
              </a:ext>
            </a:extLst>
          </p:cNvPr>
          <p:cNvCxnSpPr>
            <a:stCxn id="3" idx="3"/>
            <a:endCxn id="17" idx="1"/>
          </p:cNvCxnSpPr>
          <p:nvPr/>
        </p:nvCxnSpPr>
        <p:spPr>
          <a:xfrm flipV="1">
            <a:off x="2657475" y="2337508"/>
            <a:ext cx="1447798" cy="5444"/>
          </a:xfrm>
          <a:prstGeom prst="straightConnector1">
            <a:avLst/>
          </a:prstGeom>
          <a:ln>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9D19C32E-F916-6B09-4606-AAF7F91FF44B}"/>
              </a:ext>
            </a:extLst>
          </p:cNvPr>
          <p:cNvCxnSpPr>
            <a:cxnSpLocks/>
            <a:stCxn id="11" idx="3"/>
            <a:endCxn id="18" idx="1"/>
          </p:cNvCxnSpPr>
          <p:nvPr/>
        </p:nvCxnSpPr>
        <p:spPr>
          <a:xfrm>
            <a:off x="2657475" y="3143051"/>
            <a:ext cx="1447799" cy="0"/>
          </a:xfrm>
          <a:prstGeom prst="straightConnector1">
            <a:avLst/>
          </a:prstGeom>
          <a:ln>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818B2316-E4A9-CC13-8F40-1A22E7E739B8}"/>
              </a:ext>
            </a:extLst>
          </p:cNvPr>
          <p:cNvCxnSpPr>
            <a:cxnSpLocks/>
            <a:stCxn id="14" idx="3"/>
            <a:endCxn id="19" idx="1"/>
          </p:cNvCxnSpPr>
          <p:nvPr/>
        </p:nvCxnSpPr>
        <p:spPr>
          <a:xfrm flipV="1">
            <a:off x="2662237" y="3885553"/>
            <a:ext cx="1443036" cy="15741"/>
          </a:xfrm>
          <a:prstGeom prst="straightConnector1">
            <a:avLst/>
          </a:prstGeom>
          <a:ln>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546D72B7-3084-10C0-2C99-74175F273862}"/>
              </a:ext>
            </a:extLst>
          </p:cNvPr>
          <p:cNvCxnSpPr>
            <a:cxnSpLocks/>
            <a:stCxn id="15" idx="3"/>
            <a:endCxn id="21" idx="1"/>
          </p:cNvCxnSpPr>
          <p:nvPr/>
        </p:nvCxnSpPr>
        <p:spPr>
          <a:xfrm>
            <a:off x="2657475" y="5185814"/>
            <a:ext cx="1447798" cy="0"/>
          </a:xfrm>
          <a:prstGeom prst="straightConnector1">
            <a:avLst/>
          </a:prstGeom>
          <a:ln>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369A861B-DFC2-767B-6A7A-ED1999E75101}"/>
              </a:ext>
            </a:extLst>
          </p:cNvPr>
          <p:cNvSpPr txBox="1"/>
          <p:nvPr/>
        </p:nvSpPr>
        <p:spPr>
          <a:xfrm rot="16200000">
            <a:off x="4457896" y="4325699"/>
            <a:ext cx="418704" cy="400110"/>
          </a:xfrm>
          <a:prstGeom prst="rect">
            <a:avLst/>
          </a:prstGeom>
          <a:noFill/>
        </p:spPr>
        <p:txBody>
          <a:bodyPr wrap="none" rtlCol="0">
            <a:spAutoFit/>
          </a:bodyPr>
          <a:lstStyle/>
          <a:p>
            <a:r>
              <a:rPr lang="en-SG" sz="2000" b="1">
                <a:latin typeface="CMU Sans Serif" panose="02000603000000000000" pitchFamily="2" charset="0"/>
                <a:ea typeface="CMU Sans Serif" panose="02000603000000000000" pitchFamily="2" charset="0"/>
                <a:cs typeface="CMU Sans Serif" panose="02000603000000000000" pitchFamily="2" charset="0"/>
              </a:rPr>
              <a:t>…</a:t>
            </a:r>
          </a:p>
        </p:txBody>
      </p:sp>
      <p:sp>
        <p:nvSpPr>
          <p:cNvPr id="42" name="TextBox 41">
            <a:extLst>
              <a:ext uri="{FF2B5EF4-FFF2-40B4-BE49-F238E27FC236}">
                <a16:creationId xmlns:a16="http://schemas.microsoft.com/office/drawing/2014/main" id="{6F80604D-D499-CC19-BEAD-596E7A98A0BC}"/>
              </a:ext>
            </a:extLst>
          </p:cNvPr>
          <p:cNvSpPr txBox="1"/>
          <p:nvPr/>
        </p:nvSpPr>
        <p:spPr>
          <a:xfrm>
            <a:off x="2657475" y="1294580"/>
            <a:ext cx="4140510" cy="707886"/>
          </a:xfrm>
          <a:prstGeom prst="rect">
            <a:avLst/>
          </a:prstGeom>
          <a:noFill/>
          <a:ln>
            <a:noFill/>
          </a:ln>
        </p:spPr>
        <p:txBody>
          <a:bodyPr wrap="square">
            <a:spAutoFit/>
          </a:bodyPr>
          <a:lstStyle/>
          <a:p>
            <a:pPr algn="ctr"/>
            <a:r>
              <a:rPr lang="en-SG" sz="2000">
                <a:latin typeface="CMU Sans Serif" panose="02000603000000000000" pitchFamily="2" charset="0"/>
                <a:ea typeface="CMU Sans Serif" panose="02000603000000000000" pitchFamily="2" charset="0"/>
                <a:cs typeface="CMU Sans Serif" panose="02000603000000000000" pitchFamily="2" charset="0"/>
              </a:rPr>
              <a:t>Using SGP4, calculate the position, x, and velocity, v, at that time</a:t>
            </a:r>
          </a:p>
        </p:txBody>
      </p:sp>
      <p:sp>
        <p:nvSpPr>
          <p:cNvPr id="5" name="Rectangle 4">
            <a:extLst>
              <a:ext uri="{FF2B5EF4-FFF2-40B4-BE49-F238E27FC236}">
                <a16:creationId xmlns:a16="http://schemas.microsoft.com/office/drawing/2014/main" id="{AA4721BB-7E62-F8C6-3297-DB6E6B12978F}"/>
              </a:ext>
            </a:extLst>
          </p:cNvPr>
          <p:cNvSpPr/>
          <p:nvPr/>
        </p:nvSpPr>
        <p:spPr>
          <a:xfrm>
            <a:off x="10738468" y="3562350"/>
            <a:ext cx="647700" cy="628650"/>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TLE#3</a:t>
            </a:r>
          </a:p>
        </p:txBody>
      </p:sp>
      <p:sp>
        <p:nvSpPr>
          <p:cNvPr id="29" name="TextBox 28">
            <a:extLst>
              <a:ext uri="{FF2B5EF4-FFF2-40B4-BE49-F238E27FC236}">
                <a16:creationId xmlns:a16="http://schemas.microsoft.com/office/drawing/2014/main" id="{50238355-79E8-DA40-E71F-AE820577E8D4}"/>
              </a:ext>
            </a:extLst>
          </p:cNvPr>
          <p:cNvSpPr txBox="1"/>
          <p:nvPr/>
        </p:nvSpPr>
        <p:spPr>
          <a:xfrm>
            <a:off x="10009569" y="2932148"/>
            <a:ext cx="495300" cy="400110"/>
          </a:xfrm>
          <a:prstGeom prst="rect">
            <a:avLst/>
          </a:prstGeom>
          <a:noFill/>
          <a:ln>
            <a:noFill/>
          </a:ln>
        </p:spPr>
        <p:txBody>
          <a:bodyPr wrap="square">
            <a:spAutoFit/>
          </a:bodyPr>
          <a:lstStyle/>
          <a:p>
            <a:pPr algn="ctr"/>
            <a:r>
              <a:rPr lang="en-SG" sz="2000">
                <a:latin typeface="CMU Sans Serif" panose="02000603000000000000" pitchFamily="2" charset="0"/>
                <a:ea typeface="CMU Sans Serif" panose="02000603000000000000" pitchFamily="2" charset="0"/>
                <a:cs typeface="CMU Sans Serif" panose="02000603000000000000" pitchFamily="2" charset="0"/>
              </a:rPr>
              <a:t>t</a:t>
            </a:r>
            <a:r>
              <a:rPr lang="en-SG" sz="2000" baseline="-25000">
                <a:latin typeface="CMU Sans Serif" panose="02000603000000000000" pitchFamily="2" charset="0"/>
                <a:ea typeface="CMU Sans Serif" panose="02000603000000000000" pitchFamily="2" charset="0"/>
                <a:cs typeface="CMU Sans Serif" panose="02000603000000000000" pitchFamily="2" charset="0"/>
              </a:rPr>
              <a:t>2</a:t>
            </a:r>
          </a:p>
        </p:txBody>
      </p:sp>
      <p:sp>
        <p:nvSpPr>
          <p:cNvPr id="31" name="TextBox 30">
            <a:extLst>
              <a:ext uri="{FF2B5EF4-FFF2-40B4-BE49-F238E27FC236}">
                <a16:creationId xmlns:a16="http://schemas.microsoft.com/office/drawing/2014/main" id="{D4F0931C-8D09-C495-66D7-539E3E11AFE2}"/>
              </a:ext>
            </a:extLst>
          </p:cNvPr>
          <p:cNvSpPr txBox="1"/>
          <p:nvPr/>
        </p:nvSpPr>
        <p:spPr>
          <a:xfrm>
            <a:off x="10009569" y="3684035"/>
            <a:ext cx="495300" cy="400110"/>
          </a:xfrm>
          <a:prstGeom prst="rect">
            <a:avLst/>
          </a:prstGeom>
          <a:noFill/>
          <a:ln>
            <a:noFill/>
          </a:ln>
        </p:spPr>
        <p:txBody>
          <a:bodyPr wrap="square">
            <a:spAutoFit/>
          </a:bodyPr>
          <a:lstStyle/>
          <a:p>
            <a:pPr algn="ctr"/>
            <a:r>
              <a:rPr lang="en-SG" sz="2000">
                <a:latin typeface="CMU Sans Serif" panose="02000603000000000000" pitchFamily="2" charset="0"/>
                <a:ea typeface="CMU Sans Serif" panose="02000603000000000000" pitchFamily="2" charset="0"/>
                <a:cs typeface="CMU Sans Serif" panose="02000603000000000000" pitchFamily="2" charset="0"/>
              </a:rPr>
              <a:t>t</a:t>
            </a:r>
            <a:r>
              <a:rPr lang="en-SG" sz="2000" baseline="-25000">
                <a:latin typeface="CMU Sans Serif" panose="02000603000000000000" pitchFamily="2" charset="0"/>
                <a:ea typeface="CMU Sans Serif" panose="02000603000000000000" pitchFamily="2" charset="0"/>
                <a:cs typeface="CMU Sans Serif" panose="02000603000000000000" pitchFamily="2" charset="0"/>
              </a:rPr>
              <a:t>3</a:t>
            </a:r>
          </a:p>
        </p:txBody>
      </p:sp>
      <p:sp>
        <p:nvSpPr>
          <p:cNvPr id="33" name="TextBox 32">
            <a:extLst>
              <a:ext uri="{FF2B5EF4-FFF2-40B4-BE49-F238E27FC236}">
                <a16:creationId xmlns:a16="http://schemas.microsoft.com/office/drawing/2014/main" id="{E25948DB-C2CA-6323-0319-2DBCB93E0995}"/>
              </a:ext>
            </a:extLst>
          </p:cNvPr>
          <p:cNvSpPr txBox="1"/>
          <p:nvPr/>
        </p:nvSpPr>
        <p:spPr>
          <a:xfrm>
            <a:off x="10000044" y="4987054"/>
            <a:ext cx="495300" cy="400110"/>
          </a:xfrm>
          <a:prstGeom prst="rect">
            <a:avLst/>
          </a:prstGeom>
          <a:noFill/>
          <a:ln>
            <a:noFill/>
          </a:ln>
        </p:spPr>
        <p:txBody>
          <a:bodyPr wrap="square">
            <a:spAutoFit/>
          </a:bodyPr>
          <a:lstStyle/>
          <a:p>
            <a:pPr algn="ctr"/>
            <a:r>
              <a:rPr lang="en-SG" sz="2000" err="1">
                <a:latin typeface="CMU Sans Serif" panose="02000603000000000000" pitchFamily="2" charset="0"/>
                <a:ea typeface="CMU Sans Serif" panose="02000603000000000000" pitchFamily="2" charset="0"/>
                <a:cs typeface="CMU Sans Serif" panose="02000603000000000000" pitchFamily="2" charset="0"/>
              </a:rPr>
              <a:t>t</a:t>
            </a:r>
            <a:r>
              <a:rPr lang="en-SG" sz="2000" baseline="-25000" err="1">
                <a:latin typeface="CMU Sans Serif" panose="02000603000000000000" pitchFamily="2" charset="0"/>
                <a:ea typeface="CMU Sans Serif" panose="02000603000000000000" pitchFamily="2" charset="0"/>
                <a:cs typeface="CMU Sans Serif" panose="02000603000000000000" pitchFamily="2" charset="0"/>
              </a:rPr>
              <a:t>N</a:t>
            </a:r>
            <a:endParaRPr lang="en-SG" sz="2000" baseline="-2500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34" name="TextBox 33">
            <a:extLst>
              <a:ext uri="{FF2B5EF4-FFF2-40B4-BE49-F238E27FC236}">
                <a16:creationId xmlns:a16="http://schemas.microsoft.com/office/drawing/2014/main" id="{B1B2D485-27BC-F5E8-603A-93622B619F8E}"/>
              </a:ext>
            </a:extLst>
          </p:cNvPr>
          <p:cNvSpPr txBox="1"/>
          <p:nvPr/>
        </p:nvSpPr>
        <p:spPr>
          <a:xfrm>
            <a:off x="9995975" y="2141573"/>
            <a:ext cx="495300" cy="400110"/>
          </a:xfrm>
          <a:prstGeom prst="rect">
            <a:avLst/>
          </a:prstGeom>
          <a:noFill/>
          <a:ln>
            <a:noFill/>
          </a:ln>
        </p:spPr>
        <p:txBody>
          <a:bodyPr wrap="square">
            <a:spAutoFit/>
          </a:bodyPr>
          <a:lstStyle/>
          <a:p>
            <a:pPr algn="ctr"/>
            <a:r>
              <a:rPr lang="en-SG" sz="2000">
                <a:latin typeface="CMU Sans Serif" panose="02000603000000000000" pitchFamily="2" charset="0"/>
                <a:ea typeface="CMU Sans Serif" panose="02000603000000000000" pitchFamily="2" charset="0"/>
                <a:cs typeface="CMU Sans Serif" panose="02000603000000000000" pitchFamily="2" charset="0"/>
              </a:rPr>
              <a:t>t</a:t>
            </a:r>
            <a:r>
              <a:rPr lang="en-SG" sz="2000" baseline="-25000">
                <a:latin typeface="CMU Sans Serif" panose="02000603000000000000" pitchFamily="2" charset="0"/>
                <a:ea typeface="CMU Sans Serif" panose="02000603000000000000" pitchFamily="2" charset="0"/>
                <a:cs typeface="CMU Sans Serif" panose="02000603000000000000" pitchFamily="2" charset="0"/>
              </a:rPr>
              <a:t>1</a:t>
            </a:r>
          </a:p>
        </p:txBody>
      </p:sp>
      <p:sp>
        <p:nvSpPr>
          <p:cNvPr id="36" name="TextBox 35">
            <a:extLst>
              <a:ext uri="{FF2B5EF4-FFF2-40B4-BE49-F238E27FC236}">
                <a16:creationId xmlns:a16="http://schemas.microsoft.com/office/drawing/2014/main" id="{C2394010-1C6B-EB3B-E10E-4A87AF0D93DD}"/>
              </a:ext>
            </a:extLst>
          </p:cNvPr>
          <p:cNvSpPr txBox="1"/>
          <p:nvPr/>
        </p:nvSpPr>
        <p:spPr>
          <a:xfrm rot="16200000">
            <a:off x="10012479" y="4344422"/>
            <a:ext cx="418704" cy="400110"/>
          </a:xfrm>
          <a:prstGeom prst="rect">
            <a:avLst/>
          </a:prstGeom>
          <a:noFill/>
        </p:spPr>
        <p:txBody>
          <a:bodyPr wrap="none" rtlCol="0">
            <a:spAutoFit/>
          </a:bodyPr>
          <a:lstStyle/>
          <a:p>
            <a:r>
              <a:rPr lang="en-SG" sz="2000" b="1">
                <a:latin typeface="CMU Sans Serif" panose="02000603000000000000" pitchFamily="2" charset="0"/>
                <a:ea typeface="CMU Sans Serif" panose="02000603000000000000" pitchFamily="2" charset="0"/>
                <a:cs typeface="CMU Sans Serif" panose="02000603000000000000" pitchFamily="2" charset="0"/>
              </a:rPr>
              <a:t>…</a:t>
            </a:r>
          </a:p>
        </p:txBody>
      </p:sp>
      <p:sp>
        <p:nvSpPr>
          <p:cNvPr id="37" name="TextBox 36">
            <a:extLst>
              <a:ext uri="{FF2B5EF4-FFF2-40B4-BE49-F238E27FC236}">
                <a16:creationId xmlns:a16="http://schemas.microsoft.com/office/drawing/2014/main" id="{489D3FE2-9BFF-3D7A-35B7-74963A4B3FEF}"/>
              </a:ext>
            </a:extLst>
          </p:cNvPr>
          <p:cNvSpPr txBox="1"/>
          <p:nvPr/>
        </p:nvSpPr>
        <p:spPr>
          <a:xfrm>
            <a:off x="7331460" y="5713522"/>
            <a:ext cx="4364203" cy="707886"/>
          </a:xfrm>
          <a:prstGeom prst="rect">
            <a:avLst/>
          </a:prstGeom>
          <a:noFill/>
          <a:ln>
            <a:noFill/>
          </a:ln>
        </p:spPr>
        <p:txBody>
          <a:bodyPr wrap="square">
            <a:spAutoFit/>
          </a:bodyPr>
          <a:lstStyle/>
          <a:p>
            <a:pPr algn="ctr"/>
            <a:r>
              <a:rPr lang="en-SG" sz="2000">
                <a:latin typeface="CMU Sans Serif" panose="02000603000000000000" pitchFamily="2" charset="0"/>
                <a:ea typeface="CMU Sans Serif" panose="02000603000000000000" pitchFamily="2" charset="0"/>
                <a:cs typeface="CMU Sans Serif" panose="02000603000000000000" pitchFamily="2" charset="0"/>
              </a:rPr>
              <a:t>Choose a reference TLE, and calculate x and v at all times using SGP4 </a:t>
            </a:r>
          </a:p>
        </p:txBody>
      </p:sp>
      <p:cxnSp>
        <p:nvCxnSpPr>
          <p:cNvPr id="40" name="Connector: Elbow 39">
            <a:extLst>
              <a:ext uri="{FF2B5EF4-FFF2-40B4-BE49-F238E27FC236}">
                <a16:creationId xmlns:a16="http://schemas.microsoft.com/office/drawing/2014/main" id="{4B789F64-BAED-884B-273F-FA86848F28C3}"/>
              </a:ext>
            </a:extLst>
          </p:cNvPr>
          <p:cNvCxnSpPr>
            <a:stCxn id="5" idx="1"/>
            <a:endCxn id="34" idx="3"/>
          </p:cNvCxnSpPr>
          <p:nvPr/>
        </p:nvCxnSpPr>
        <p:spPr>
          <a:xfrm rot="10800000">
            <a:off x="10491276" y="2341629"/>
            <a:ext cx="247193" cy="1535047"/>
          </a:xfrm>
          <a:prstGeom prst="bentConnector3">
            <a:avLst/>
          </a:prstGeom>
          <a:ln>
            <a:prstDash val="lgDash"/>
            <a:tailEnd type="triangle"/>
          </a:ln>
        </p:spPr>
        <p:style>
          <a:lnRef idx="2">
            <a:schemeClr val="dk1"/>
          </a:lnRef>
          <a:fillRef idx="0">
            <a:schemeClr val="dk1"/>
          </a:fillRef>
          <a:effectRef idx="1">
            <a:schemeClr val="dk1"/>
          </a:effectRef>
          <a:fontRef idx="minor">
            <a:schemeClr val="tx1"/>
          </a:fontRef>
        </p:style>
      </p:cxnSp>
      <p:cxnSp>
        <p:nvCxnSpPr>
          <p:cNvPr id="43" name="Connector: Elbow 42">
            <a:extLst>
              <a:ext uri="{FF2B5EF4-FFF2-40B4-BE49-F238E27FC236}">
                <a16:creationId xmlns:a16="http://schemas.microsoft.com/office/drawing/2014/main" id="{E08C94A6-192E-210F-DB83-02189ABFBB59}"/>
              </a:ext>
            </a:extLst>
          </p:cNvPr>
          <p:cNvCxnSpPr>
            <a:cxnSpLocks/>
            <a:stCxn id="5" idx="1"/>
            <a:endCxn id="31" idx="3"/>
          </p:cNvCxnSpPr>
          <p:nvPr/>
        </p:nvCxnSpPr>
        <p:spPr>
          <a:xfrm rot="10800000" flipV="1">
            <a:off x="10504870" y="3876674"/>
            <a:ext cx="233599" cy="7415"/>
          </a:xfrm>
          <a:prstGeom prst="bentConnector3">
            <a:avLst>
              <a:gd name="adj1" fmla="val 50000"/>
            </a:avLst>
          </a:prstGeom>
          <a:ln>
            <a:prstDash val="lgDash"/>
            <a:tailEnd type="triangle"/>
          </a:ln>
        </p:spPr>
        <p:style>
          <a:lnRef idx="2">
            <a:schemeClr val="dk1"/>
          </a:lnRef>
          <a:fillRef idx="0">
            <a:schemeClr val="dk1"/>
          </a:fillRef>
          <a:effectRef idx="1">
            <a:schemeClr val="dk1"/>
          </a:effectRef>
          <a:fontRef idx="minor">
            <a:schemeClr val="tx1"/>
          </a:fontRef>
        </p:style>
      </p:cxnSp>
      <p:cxnSp>
        <p:nvCxnSpPr>
          <p:cNvPr id="46" name="Connector: Elbow 45">
            <a:extLst>
              <a:ext uri="{FF2B5EF4-FFF2-40B4-BE49-F238E27FC236}">
                <a16:creationId xmlns:a16="http://schemas.microsoft.com/office/drawing/2014/main" id="{0C360E44-B6AD-0EB8-F3F4-B5585944C185}"/>
              </a:ext>
            </a:extLst>
          </p:cNvPr>
          <p:cNvCxnSpPr>
            <a:cxnSpLocks/>
            <a:stCxn id="5" idx="1"/>
            <a:endCxn id="29" idx="3"/>
          </p:cNvCxnSpPr>
          <p:nvPr/>
        </p:nvCxnSpPr>
        <p:spPr>
          <a:xfrm rot="10800000">
            <a:off x="10504870" y="3132203"/>
            <a:ext cx="233599" cy="744472"/>
          </a:xfrm>
          <a:prstGeom prst="bentConnector3">
            <a:avLst>
              <a:gd name="adj1" fmla="val 50000"/>
            </a:avLst>
          </a:prstGeom>
          <a:ln>
            <a:prstDash val="lgDash"/>
            <a:tailEnd type="triangle"/>
          </a:ln>
        </p:spPr>
        <p:style>
          <a:lnRef idx="2">
            <a:schemeClr val="dk1"/>
          </a:lnRef>
          <a:fillRef idx="0">
            <a:schemeClr val="dk1"/>
          </a:fillRef>
          <a:effectRef idx="1">
            <a:schemeClr val="dk1"/>
          </a:effectRef>
          <a:fontRef idx="minor">
            <a:schemeClr val="tx1"/>
          </a:fontRef>
        </p:style>
      </p:cxnSp>
      <p:cxnSp>
        <p:nvCxnSpPr>
          <p:cNvPr id="50" name="Connector: Elbow 49">
            <a:extLst>
              <a:ext uri="{FF2B5EF4-FFF2-40B4-BE49-F238E27FC236}">
                <a16:creationId xmlns:a16="http://schemas.microsoft.com/office/drawing/2014/main" id="{A7659EF9-B682-2717-EA52-51AB98605F4C}"/>
              </a:ext>
            </a:extLst>
          </p:cNvPr>
          <p:cNvCxnSpPr>
            <a:cxnSpLocks/>
            <a:stCxn id="5" idx="1"/>
            <a:endCxn id="33" idx="3"/>
          </p:cNvCxnSpPr>
          <p:nvPr/>
        </p:nvCxnSpPr>
        <p:spPr>
          <a:xfrm rot="10800000" flipV="1">
            <a:off x="10495344" y="3876675"/>
            <a:ext cx="243124" cy="1310434"/>
          </a:xfrm>
          <a:prstGeom prst="bentConnector3">
            <a:avLst>
              <a:gd name="adj1" fmla="val 50000"/>
            </a:avLst>
          </a:prstGeom>
          <a:ln>
            <a:prstDash val="lgDash"/>
            <a:tailEnd type="triangle"/>
          </a:ln>
        </p:spPr>
        <p:style>
          <a:lnRef idx="2">
            <a:schemeClr val="dk1"/>
          </a:lnRef>
          <a:fillRef idx="0">
            <a:schemeClr val="dk1"/>
          </a:fillRef>
          <a:effectRef idx="1">
            <a:schemeClr val="dk1"/>
          </a:effectRef>
          <a:fontRef idx="minor">
            <a:schemeClr val="tx1"/>
          </a:fontRef>
        </p:style>
      </p:cxnSp>
      <p:sp>
        <p:nvSpPr>
          <p:cNvPr id="54" name="Rectangle 53">
            <a:extLst>
              <a:ext uri="{FF2B5EF4-FFF2-40B4-BE49-F238E27FC236}">
                <a16:creationId xmlns:a16="http://schemas.microsoft.com/office/drawing/2014/main" id="{86866CEB-30D5-6198-DFFA-385B0D557732}"/>
              </a:ext>
            </a:extLst>
          </p:cNvPr>
          <p:cNvSpPr/>
          <p:nvPr/>
        </p:nvSpPr>
        <p:spPr>
          <a:xfrm>
            <a:off x="7907198" y="2031260"/>
            <a:ext cx="1123951" cy="628650"/>
          </a:xfrm>
          <a:prstGeom prst="rect">
            <a:avLst/>
          </a:prstGeom>
          <a:solidFill>
            <a:srgbClr val="A2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x</a:t>
            </a:r>
            <a:r>
              <a:rPr lang="en-SG" baseline="-25000">
                <a:latin typeface="CMU Sans Serif" panose="02000603000000000000" pitchFamily="2" charset="0"/>
                <a:ea typeface="CMU Sans Serif" panose="02000603000000000000" pitchFamily="2" charset="0"/>
                <a:cs typeface="CMU Sans Serif" panose="02000603000000000000" pitchFamily="2" charset="0"/>
              </a:rPr>
              <a:t>t1r</a:t>
            </a:r>
            <a:r>
              <a:rPr lang="en-SG">
                <a:latin typeface="CMU Sans Serif" panose="02000603000000000000" pitchFamily="2" charset="0"/>
                <a:ea typeface="CMU Sans Serif" panose="02000603000000000000" pitchFamily="2" charset="0"/>
                <a:cs typeface="CMU Sans Serif" panose="02000603000000000000" pitchFamily="2" charset="0"/>
              </a:rPr>
              <a:t>, v</a:t>
            </a:r>
            <a:r>
              <a:rPr lang="en-SG" baseline="-25000">
                <a:latin typeface="CMU Sans Serif" panose="02000603000000000000" pitchFamily="2" charset="0"/>
                <a:ea typeface="CMU Sans Serif" panose="02000603000000000000" pitchFamily="2" charset="0"/>
                <a:cs typeface="CMU Sans Serif" panose="02000603000000000000" pitchFamily="2" charset="0"/>
              </a:rPr>
              <a:t>t1r</a:t>
            </a:r>
          </a:p>
        </p:txBody>
      </p:sp>
      <p:sp>
        <p:nvSpPr>
          <p:cNvPr id="55" name="Rectangle 54">
            <a:extLst>
              <a:ext uri="{FF2B5EF4-FFF2-40B4-BE49-F238E27FC236}">
                <a16:creationId xmlns:a16="http://schemas.microsoft.com/office/drawing/2014/main" id="{5AC2DE43-D792-03E5-C2D6-C5BD51E06F7C}"/>
              </a:ext>
            </a:extLst>
          </p:cNvPr>
          <p:cNvSpPr/>
          <p:nvPr/>
        </p:nvSpPr>
        <p:spPr>
          <a:xfrm>
            <a:off x="7907199" y="2836803"/>
            <a:ext cx="1123951" cy="628650"/>
          </a:xfrm>
          <a:prstGeom prst="rect">
            <a:avLst/>
          </a:prstGeom>
          <a:solidFill>
            <a:srgbClr val="A2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x</a:t>
            </a:r>
            <a:r>
              <a:rPr lang="en-SG" baseline="-25000">
                <a:latin typeface="CMU Sans Serif" panose="02000603000000000000" pitchFamily="2" charset="0"/>
                <a:ea typeface="CMU Sans Serif" panose="02000603000000000000" pitchFamily="2" charset="0"/>
                <a:cs typeface="CMU Sans Serif" panose="02000603000000000000" pitchFamily="2" charset="0"/>
              </a:rPr>
              <a:t>t2r</a:t>
            </a:r>
            <a:r>
              <a:rPr lang="en-SG">
                <a:latin typeface="CMU Sans Serif" panose="02000603000000000000" pitchFamily="2" charset="0"/>
                <a:ea typeface="CMU Sans Serif" panose="02000603000000000000" pitchFamily="2" charset="0"/>
                <a:cs typeface="CMU Sans Serif" panose="02000603000000000000" pitchFamily="2" charset="0"/>
              </a:rPr>
              <a:t>, v</a:t>
            </a:r>
            <a:r>
              <a:rPr lang="en-SG" baseline="-25000">
                <a:latin typeface="CMU Sans Serif" panose="02000603000000000000" pitchFamily="2" charset="0"/>
                <a:ea typeface="CMU Sans Serif" panose="02000603000000000000" pitchFamily="2" charset="0"/>
                <a:cs typeface="CMU Sans Serif" panose="02000603000000000000" pitchFamily="2" charset="0"/>
              </a:rPr>
              <a:t>t2r</a:t>
            </a:r>
          </a:p>
        </p:txBody>
      </p:sp>
      <p:sp>
        <p:nvSpPr>
          <p:cNvPr id="56" name="Rectangle 55">
            <a:extLst>
              <a:ext uri="{FF2B5EF4-FFF2-40B4-BE49-F238E27FC236}">
                <a16:creationId xmlns:a16="http://schemas.microsoft.com/office/drawing/2014/main" id="{4D0E429B-DC5F-F394-4A65-31578AD62A29}"/>
              </a:ext>
            </a:extLst>
          </p:cNvPr>
          <p:cNvSpPr/>
          <p:nvPr/>
        </p:nvSpPr>
        <p:spPr>
          <a:xfrm>
            <a:off x="7907198" y="3579305"/>
            <a:ext cx="1123951" cy="628650"/>
          </a:xfrm>
          <a:prstGeom prst="rect">
            <a:avLst/>
          </a:prstGeom>
          <a:solidFill>
            <a:srgbClr val="A2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x</a:t>
            </a:r>
            <a:r>
              <a:rPr lang="en-SG" baseline="-25000">
                <a:latin typeface="CMU Sans Serif" panose="02000603000000000000" pitchFamily="2" charset="0"/>
                <a:ea typeface="CMU Sans Serif" panose="02000603000000000000" pitchFamily="2" charset="0"/>
                <a:cs typeface="CMU Sans Serif" panose="02000603000000000000" pitchFamily="2" charset="0"/>
              </a:rPr>
              <a:t>t3r</a:t>
            </a:r>
            <a:r>
              <a:rPr lang="en-SG">
                <a:latin typeface="CMU Sans Serif" panose="02000603000000000000" pitchFamily="2" charset="0"/>
                <a:ea typeface="CMU Sans Serif" panose="02000603000000000000" pitchFamily="2" charset="0"/>
                <a:cs typeface="CMU Sans Serif" panose="02000603000000000000" pitchFamily="2" charset="0"/>
              </a:rPr>
              <a:t>, v</a:t>
            </a:r>
            <a:r>
              <a:rPr lang="en-SG" baseline="-25000">
                <a:latin typeface="CMU Sans Serif" panose="02000603000000000000" pitchFamily="2" charset="0"/>
                <a:ea typeface="CMU Sans Serif" panose="02000603000000000000" pitchFamily="2" charset="0"/>
                <a:cs typeface="CMU Sans Serif" panose="02000603000000000000" pitchFamily="2" charset="0"/>
              </a:rPr>
              <a:t>t3r</a:t>
            </a:r>
          </a:p>
        </p:txBody>
      </p:sp>
      <p:sp>
        <p:nvSpPr>
          <p:cNvPr id="57" name="Rectangle 56">
            <a:extLst>
              <a:ext uri="{FF2B5EF4-FFF2-40B4-BE49-F238E27FC236}">
                <a16:creationId xmlns:a16="http://schemas.microsoft.com/office/drawing/2014/main" id="{880A8DF3-B510-1893-7D7C-DCB812AFB466}"/>
              </a:ext>
            </a:extLst>
          </p:cNvPr>
          <p:cNvSpPr/>
          <p:nvPr/>
        </p:nvSpPr>
        <p:spPr>
          <a:xfrm>
            <a:off x="7907198" y="4879566"/>
            <a:ext cx="1123951" cy="628650"/>
          </a:xfrm>
          <a:prstGeom prst="rect">
            <a:avLst/>
          </a:prstGeom>
          <a:solidFill>
            <a:srgbClr val="A2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err="1">
                <a:latin typeface="CMU Sans Serif" panose="02000603000000000000" pitchFamily="2" charset="0"/>
                <a:ea typeface="CMU Sans Serif" panose="02000603000000000000" pitchFamily="2" charset="0"/>
                <a:cs typeface="CMU Sans Serif" panose="02000603000000000000" pitchFamily="2" charset="0"/>
              </a:rPr>
              <a:t>x</a:t>
            </a:r>
            <a:r>
              <a:rPr lang="en-SG" baseline="-25000" err="1">
                <a:latin typeface="CMU Sans Serif" panose="02000603000000000000" pitchFamily="2" charset="0"/>
                <a:ea typeface="CMU Sans Serif" panose="02000603000000000000" pitchFamily="2" charset="0"/>
                <a:cs typeface="CMU Sans Serif" panose="02000603000000000000" pitchFamily="2" charset="0"/>
              </a:rPr>
              <a:t>tNr</a:t>
            </a:r>
            <a:r>
              <a:rPr lang="en-SG">
                <a:latin typeface="CMU Sans Serif" panose="02000603000000000000" pitchFamily="2" charset="0"/>
                <a:ea typeface="CMU Sans Serif" panose="02000603000000000000" pitchFamily="2" charset="0"/>
                <a:cs typeface="CMU Sans Serif" panose="02000603000000000000" pitchFamily="2" charset="0"/>
              </a:rPr>
              <a:t>, </a:t>
            </a:r>
            <a:r>
              <a:rPr lang="en-SG" err="1">
                <a:latin typeface="CMU Sans Serif" panose="02000603000000000000" pitchFamily="2" charset="0"/>
                <a:ea typeface="CMU Sans Serif" panose="02000603000000000000" pitchFamily="2" charset="0"/>
                <a:cs typeface="CMU Sans Serif" panose="02000603000000000000" pitchFamily="2" charset="0"/>
              </a:rPr>
              <a:t>v</a:t>
            </a:r>
            <a:r>
              <a:rPr lang="en-SG" baseline="-25000" err="1">
                <a:latin typeface="CMU Sans Serif" panose="02000603000000000000" pitchFamily="2" charset="0"/>
                <a:ea typeface="CMU Sans Serif" panose="02000603000000000000" pitchFamily="2" charset="0"/>
                <a:cs typeface="CMU Sans Serif" panose="02000603000000000000" pitchFamily="2" charset="0"/>
              </a:rPr>
              <a:t>tNr</a:t>
            </a:r>
            <a:endParaRPr lang="en-SG" baseline="-25000">
              <a:latin typeface="CMU Sans Serif" panose="02000603000000000000" pitchFamily="2" charset="0"/>
              <a:ea typeface="CMU Sans Serif" panose="02000603000000000000" pitchFamily="2" charset="0"/>
              <a:cs typeface="CMU Sans Serif" panose="02000603000000000000" pitchFamily="2" charset="0"/>
            </a:endParaRPr>
          </a:p>
        </p:txBody>
      </p:sp>
      <p:cxnSp>
        <p:nvCxnSpPr>
          <p:cNvPr id="59" name="Straight Arrow Connector 58">
            <a:extLst>
              <a:ext uri="{FF2B5EF4-FFF2-40B4-BE49-F238E27FC236}">
                <a16:creationId xmlns:a16="http://schemas.microsoft.com/office/drawing/2014/main" id="{75ADE094-3774-4F58-FD7F-5BBA6BE1309D}"/>
              </a:ext>
            </a:extLst>
          </p:cNvPr>
          <p:cNvCxnSpPr>
            <a:cxnSpLocks/>
            <a:stCxn id="34" idx="1"/>
            <a:endCxn id="54" idx="3"/>
          </p:cNvCxnSpPr>
          <p:nvPr/>
        </p:nvCxnSpPr>
        <p:spPr>
          <a:xfrm flipH="1">
            <a:off x="9031149" y="2341628"/>
            <a:ext cx="964826" cy="3957"/>
          </a:xfrm>
          <a:prstGeom prst="straightConnector1">
            <a:avLst/>
          </a:prstGeom>
          <a:ln>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FC2147A2-48A6-6F62-0EFC-D23010B539FB}"/>
              </a:ext>
            </a:extLst>
          </p:cNvPr>
          <p:cNvCxnSpPr>
            <a:cxnSpLocks/>
            <a:stCxn id="29" idx="1"/>
            <a:endCxn id="55" idx="3"/>
          </p:cNvCxnSpPr>
          <p:nvPr/>
        </p:nvCxnSpPr>
        <p:spPr>
          <a:xfrm flipH="1">
            <a:off x="9031150" y="3132203"/>
            <a:ext cx="978419" cy="18925"/>
          </a:xfrm>
          <a:prstGeom prst="straightConnector1">
            <a:avLst/>
          </a:prstGeom>
          <a:ln>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50F4F660-6AEF-7C17-96D1-EEE594F5670B}"/>
              </a:ext>
            </a:extLst>
          </p:cNvPr>
          <p:cNvCxnSpPr>
            <a:cxnSpLocks/>
            <a:stCxn id="31" idx="1"/>
          </p:cNvCxnSpPr>
          <p:nvPr/>
        </p:nvCxnSpPr>
        <p:spPr>
          <a:xfrm flipH="1">
            <a:off x="9031149" y="3884090"/>
            <a:ext cx="978420" cy="9540"/>
          </a:xfrm>
          <a:prstGeom prst="straightConnector1">
            <a:avLst/>
          </a:prstGeom>
          <a:ln>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68" name="Straight Arrow Connector 67">
            <a:extLst>
              <a:ext uri="{FF2B5EF4-FFF2-40B4-BE49-F238E27FC236}">
                <a16:creationId xmlns:a16="http://schemas.microsoft.com/office/drawing/2014/main" id="{D693A487-B395-0964-0690-480B75122689}"/>
              </a:ext>
            </a:extLst>
          </p:cNvPr>
          <p:cNvCxnSpPr>
            <a:cxnSpLocks/>
            <a:stCxn id="33" idx="1"/>
            <a:endCxn id="57" idx="3"/>
          </p:cNvCxnSpPr>
          <p:nvPr/>
        </p:nvCxnSpPr>
        <p:spPr>
          <a:xfrm flipH="1">
            <a:off x="9031149" y="5187109"/>
            <a:ext cx="968895" cy="6782"/>
          </a:xfrm>
          <a:prstGeom prst="straightConnector1">
            <a:avLst/>
          </a:prstGeom>
          <a:ln>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72" name="Rectangle 71">
            <a:extLst>
              <a:ext uri="{FF2B5EF4-FFF2-40B4-BE49-F238E27FC236}">
                <a16:creationId xmlns:a16="http://schemas.microsoft.com/office/drawing/2014/main" id="{4DE31018-7AF5-A779-DFFA-9A81EC05922F}"/>
              </a:ext>
            </a:extLst>
          </p:cNvPr>
          <p:cNvSpPr/>
          <p:nvPr/>
        </p:nvSpPr>
        <p:spPr>
          <a:xfrm>
            <a:off x="10021776" y="1871190"/>
            <a:ext cx="1519195" cy="374837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3" name="TextBox 72">
            <a:extLst>
              <a:ext uri="{FF2B5EF4-FFF2-40B4-BE49-F238E27FC236}">
                <a16:creationId xmlns:a16="http://schemas.microsoft.com/office/drawing/2014/main" id="{DF166156-0898-6DAB-D9AE-D0DD00FD1DC8}"/>
              </a:ext>
            </a:extLst>
          </p:cNvPr>
          <p:cNvSpPr txBox="1"/>
          <p:nvPr/>
        </p:nvSpPr>
        <p:spPr>
          <a:xfrm rot="16200000">
            <a:off x="8259821" y="4344422"/>
            <a:ext cx="418704" cy="400110"/>
          </a:xfrm>
          <a:prstGeom prst="rect">
            <a:avLst/>
          </a:prstGeom>
          <a:noFill/>
        </p:spPr>
        <p:txBody>
          <a:bodyPr wrap="none" rtlCol="0">
            <a:spAutoFit/>
          </a:bodyPr>
          <a:lstStyle/>
          <a:p>
            <a:r>
              <a:rPr lang="en-SG" sz="2000" b="1">
                <a:latin typeface="CMU Sans Serif" panose="02000603000000000000" pitchFamily="2" charset="0"/>
                <a:ea typeface="CMU Sans Serif" panose="02000603000000000000" pitchFamily="2" charset="0"/>
                <a:cs typeface="CMU Sans Serif" panose="02000603000000000000" pitchFamily="2" charset="0"/>
              </a:rPr>
              <a:t>…</a:t>
            </a:r>
          </a:p>
        </p:txBody>
      </p:sp>
      <p:sp>
        <p:nvSpPr>
          <p:cNvPr id="74" name="Title 1">
            <a:extLst>
              <a:ext uri="{FF2B5EF4-FFF2-40B4-BE49-F238E27FC236}">
                <a16:creationId xmlns:a16="http://schemas.microsoft.com/office/drawing/2014/main" id="{5F5E1FC0-D204-C18F-5C2F-7FFB5B07C921}"/>
              </a:ext>
            </a:extLst>
          </p:cNvPr>
          <p:cNvSpPr txBox="1">
            <a:spLocks/>
          </p:cNvSpPr>
          <p:nvPr/>
        </p:nvSpPr>
        <p:spPr>
          <a:xfrm>
            <a:off x="5067299" y="9525"/>
            <a:ext cx="2066925" cy="28257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1pPr>
          </a:lstStyle>
          <a:p>
            <a:pPr algn="ctr"/>
            <a:r>
              <a:rPr lang="en-US" sz="1400">
                <a:solidFill>
                  <a:schemeClr val="accent2">
                    <a:lumMod val="50000"/>
                  </a:schemeClr>
                </a:solidFill>
              </a:rPr>
              <a:t>MCS Algorithm</a:t>
            </a:r>
          </a:p>
        </p:txBody>
      </p:sp>
      <p:sp>
        <p:nvSpPr>
          <p:cNvPr id="39" name="TextBox 38">
            <a:extLst>
              <a:ext uri="{FF2B5EF4-FFF2-40B4-BE49-F238E27FC236}">
                <a16:creationId xmlns:a16="http://schemas.microsoft.com/office/drawing/2014/main" id="{33897B7B-6714-6FB1-9F33-C4EEBBE28EF1}"/>
              </a:ext>
            </a:extLst>
          </p:cNvPr>
          <p:cNvSpPr txBox="1"/>
          <p:nvPr/>
        </p:nvSpPr>
        <p:spPr>
          <a:xfrm>
            <a:off x="4710179" y="6555876"/>
            <a:ext cx="2787586" cy="338554"/>
          </a:xfrm>
          <a:prstGeom prst="rect">
            <a:avLst/>
          </a:prstGeom>
          <a:noFill/>
        </p:spPr>
        <p:txBody>
          <a:bodyPr wrap="square">
            <a:spAutoFit/>
          </a:bodyPr>
          <a:lstStyle/>
          <a:p>
            <a:pPr algn="ctr"/>
            <a:r>
              <a:rPr lang="en-SG" sz="1600" dirty="0">
                <a:solidFill>
                  <a:schemeClr val="tx1">
                    <a:lumMod val="65000"/>
                    <a:lumOff val="35000"/>
                  </a:schemeClr>
                </a:solidFill>
                <a:latin typeface="CMU Sans Serif" panose="02000603000000000000" pitchFamily="2" charset="0"/>
                <a:ea typeface="CMU Sans Serif" panose="02000603000000000000" pitchFamily="2" charset="0"/>
                <a:cs typeface="CMU Sans Serif" panose="02000603000000000000" pitchFamily="2" charset="0"/>
              </a:rPr>
              <a:t>(Liu et al., 2023)</a:t>
            </a:r>
          </a:p>
        </p:txBody>
      </p:sp>
    </p:spTree>
    <p:extLst>
      <p:ext uri="{BB962C8B-B14F-4D97-AF65-F5344CB8AC3E}">
        <p14:creationId xmlns:p14="http://schemas.microsoft.com/office/powerpoint/2010/main" val="36253121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p159:morph option="byObject"/>
      </p:transition>
    </mc:Choice>
    <mc:Fallback>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B56CA-ECB2-98A2-77BB-5176DC3986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C6EA63-D4D6-2B83-0B9C-96A3E3A2EE24}"/>
              </a:ext>
            </a:extLst>
          </p:cNvPr>
          <p:cNvSpPr>
            <a:spLocks noGrp="1"/>
          </p:cNvSpPr>
          <p:nvPr>
            <p:ph type="title"/>
          </p:nvPr>
        </p:nvSpPr>
        <p:spPr/>
        <p:txBody>
          <a:bodyPr/>
          <a:lstStyle/>
          <a:p>
            <a:r>
              <a:rPr lang="en-SG"/>
              <a:t>Methodology Step 1: Loss Function</a:t>
            </a:r>
          </a:p>
        </p:txBody>
      </p:sp>
      <p:sp>
        <p:nvSpPr>
          <p:cNvPr id="4" name="Slide Number Placeholder 3">
            <a:extLst>
              <a:ext uri="{FF2B5EF4-FFF2-40B4-BE49-F238E27FC236}">
                <a16:creationId xmlns:a16="http://schemas.microsoft.com/office/drawing/2014/main" id="{3173AAFF-FDA1-32D3-43F6-1F069C19B3BC}"/>
              </a:ext>
            </a:extLst>
          </p:cNvPr>
          <p:cNvSpPr>
            <a:spLocks noGrp="1"/>
          </p:cNvSpPr>
          <p:nvPr>
            <p:ph type="sldNum" sz="quarter" idx="12"/>
          </p:nvPr>
        </p:nvSpPr>
        <p:spPr/>
        <p:txBody>
          <a:bodyPr/>
          <a:lstStyle/>
          <a:p>
            <a:fld id="{15318E31-E44D-46B9-B4DB-0D58A1756CE8}" type="slidenum">
              <a:rPr lang="en-SG" smtClean="0"/>
              <a:t>11</a:t>
            </a:fld>
            <a:endParaRPr lang="en-SG"/>
          </a:p>
        </p:txBody>
      </p:sp>
      <p:sp>
        <p:nvSpPr>
          <p:cNvPr id="17" name="Rectangle 16">
            <a:extLst>
              <a:ext uri="{FF2B5EF4-FFF2-40B4-BE49-F238E27FC236}">
                <a16:creationId xmlns:a16="http://schemas.microsoft.com/office/drawing/2014/main" id="{4E5E40EB-DE6A-8EC5-7077-12539705C839}"/>
              </a:ext>
            </a:extLst>
          </p:cNvPr>
          <p:cNvSpPr/>
          <p:nvPr/>
        </p:nvSpPr>
        <p:spPr>
          <a:xfrm>
            <a:off x="722872" y="2023183"/>
            <a:ext cx="1123951" cy="62865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x</a:t>
            </a:r>
            <a:r>
              <a:rPr lang="en-SG" baseline="-25000">
                <a:latin typeface="CMU Sans Serif" panose="02000603000000000000" pitchFamily="2" charset="0"/>
                <a:ea typeface="CMU Sans Serif" panose="02000603000000000000" pitchFamily="2" charset="0"/>
                <a:cs typeface="CMU Sans Serif" panose="02000603000000000000" pitchFamily="2" charset="0"/>
              </a:rPr>
              <a:t>t1</a:t>
            </a:r>
            <a:r>
              <a:rPr lang="en-SG">
                <a:latin typeface="CMU Sans Serif" panose="02000603000000000000" pitchFamily="2" charset="0"/>
                <a:ea typeface="CMU Sans Serif" panose="02000603000000000000" pitchFamily="2" charset="0"/>
                <a:cs typeface="CMU Sans Serif" panose="02000603000000000000" pitchFamily="2" charset="0"/>
              </a:rPr>
              <a:t>, v</a:t>
            </a:r>
            <a:r>
              <a:rPr lang="en-SG" baseline="-25000">
                <a:latin typeface="CMU Sans Serif" panose="02000603000000000000" pitchFamily="2" charset="0"/>
                <a:ea typeface="CMU Sans Serif" panose="02000603000000000000" pitchFamily="2" charset="0"/>
                <a:cs typeface="CMU Sans Serif" panose="02000603000000000000" pitchFamily="2" charset="0"/>
              </a:rPr>
              <a:t>t1</a:t>
            </a:r>
          </a:p>
        </p:txBody>
      </p:sp>
      <p:sp>
        <p:nvSpPr>
          <p:cNvPr id="18" name="Rectangle 17">
            <a:extLst>
              <a:ext uri="{FF2B5EF4-FFF2-40B4-BE49-F238E27FC236}">
                <a16:creationId xmlns:a16="http://schemas.microsoft.com/office/drawing/2014/main" id="{A69BCE8B-8EA6-92CF-D8BB-D201012D2368}"/>
              </a:ext>
            </a:extLst>
          </p:cNvPr>
          <p:cNvSpPr/>
          <p:nvPr/>
        </p:nvSpPr>
        <p:spPr>
          <a:xfrm>
            <a:off x="722873" y="2828726"/>
            <a:ext cx="1123951" cy="62865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x</a:t>
            </a:r>
            <a:r>
              <a:rPr lang="en-SG" baseline="-25000">
                <a:latin typeface="CMU Sans Serif" panose="02000603000000000000" pitchFamily="2" charset="0"/>
                <a:ea typeface="CMU Sans Serif" panose="02000603000000000000" pitchFamily="2" charset="0"/>
                <a:cs typeface="CMU Sans Serif" panose="02000603000000000000" pitchFamily="2" charset="0"/>
              </a:rPr>
              <a:t>t2</a:t>
            </a:r>
            <a:r>
              <a:rPr lang="en-SG">
                <a:latin typeface="CMU Sans Serif" panose="02000603000000000000" pitchFamily="2" charset="0"/>
                <a:ea typeface="CMU Sans Serif" panose="02000603000000000000" pitchFamily="2" charset="0"/>
                <a:cs typeface="CMU Sans Serif" panose="02000603000000000000" pitchFamily="2" charset="0"/>
              </a:rPr>
              <a:t>, v</a:t>
            </a:r>
            <a:r>
              <a:rPr lang="en-SG" baseline="-25000">
                <a:latin typeface="CMU Sans Serif" panose="02000603000000000000" pitchFamily="2" charset="0"/>
                <a:ea typeface="CMU Sans Serif" panose="02000603000000000000" pitchFamily="2" charset="0"/>
                <a:cs typeface="CMU Sans Serif" panose="02000603000000000000" pitchFamily="2" charset="0"/>
              </a:rPr>
              <a:t>t2</a:t>
            </a:r>
          </a:p>
        </p:txBody>
      </p:sp>
      <p:sp>
        <p:nvSpPr>
          <p:cNvPr id="19" name="Rectangle 18">
            <a:extLst>
              <a:ext uri="{FF2B5EF4-FFF2-40B4-BE49-F238E27FC236}">
                <a16:creationId xmlns:a16="http://schemas.microsoft.com/office/drawing/2014/main" id="{9BA1C4BC-262E-2C7F-16BB-8EA041DA4ABE}"/>
              </a:ext>
            </a:extLst>
          </p:cNvPr>
          <p:cNvSpPr/>
          <p:nvPr/>
        </p:nvSpPr>
        <p:spPr>
          <a:xfrm>
            <a:off x="722872" y="3571228"/>
            <a:ext cx="1123951" cy="62865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x</a:t>
            </a:r>
            <a:r>
              <a:rPr lang="en-SG" baseline="-25000">
                <a:latin typeface="CMU Sans Serif" panose="02000603000000000000" pitchFamily="2" charset="0"/>
                <a:ea typeface="CMU Sans Serif" panose="02000603000000000000" pitchFamily="2" charset="0"/>
                <a:cs typeface="CMU Sans Serif" panose="02000603000000000000" pitchFamily="2" charset="0"/>
              </a:rPr>
              <a:t>t3</a:t>
            </a:r>
            <a:r>
              <a:rPr lang="en-SG">
                <a:latin typeface="CMU Sans Serif" panose="02000603000000000000" pitchFamily="2" charset="0"/>
                <a:ea typeface="CMU Sans Serif" panose="02000603000000000000" pitchFamily="2" charset="0"/>
                <a:cs typeface="CMU Sans Serif" panose="02000603000000000000" pitchFamily="2" charset="0"/>
              </a:rPr>
              <a:t>, v</a:t>
            </a:r>
            <a:r>
              <a:rPr lang="en-SG" baseline="-25000">
                <a:latin typeface="CMU Sans Serif" panose="02000603000000000000" pitchFamily="2" charset="0"/>
                <a:ea typeface="CMU Sans Serif" panose="02000603000000000000" pitchFamily="2" charset="0"/>
                <a:cs typeface="CMU Sans Serif" panose="02000603000000000000" pitchFamily="2" charset="0"/>
              </a:rPr>
              <a:t>t3</a:t>
            </a:r>
          </a:p>
        </p:txBody>
      </p:sp>
      <p:sp>
        <p:nvSpPr>
          <p:cNvPr id="21" name="Rectangle 20">
            <a:extLst>
              <a:ext uri="{FF2B5EF4-FFF2-40B4-BE49-F238E27FC236}">
                <a16:creationId xmlns:a16="http://schemas.microsoft.com/office/drawing/2014/main" id="{B89F2734-97A5-4CD8-5478-C3E8C67456F4}"/>
              </a:ext>
            </a:extLst>
          </p:cNvPr>
          <p:cNvSpPr/>
          <p:nvPr/>
        </p:nvSpPr>
        <p:spPr>
          <a:xfrm>
            <a:off x="722872" y="4871489"/>
            <a:ext cx="1123951" cy="62865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err="1">
                <a:latin typeface="CMU Sans Serif" panose="02000603000000000000" pitchFamily="2" charset="0"/>
                <a:ea typeface="CMU Sans Serif" panose="02000603000000000000" pitchFamily="2" charset="0"/>
                <a:cs typeface="CMU Sans Serif" panose="02000603000000000000" pitchFamily="2" charset="0"/>
              </a:rPr>
              <a:t>x</a:t>
            </a:r>
            <a:r>
              <a:rPr lang="en-SG" baseline="-25000" err="1">
                <a:latin typeface="CMU Sans Serif" panose="02000603000000000000" pitchFamily="2" charset="0"/>
                <a:ea typeface="CMU Sans Serif" panose="02000603000000000000" pitchFamily="2" charset="0"/>
                <a:cs typeface="CMU Sans Serif" panose="02000603000000000000" pitchFamily="2" charset="0"/>
              </a:rPr>
              <a:t>tN</a:t>
            </a:r>
            <a:r>
              <a:rPr lang="en-SG">
                <a:latin typeface="CMU Sans Serif" panose="02000603000000000000" pitchFamily="2" charset="0"/>
                <a:ea typeface="CMU Sans Serif" panose="02000603000000000000" pitchFamily="2" charset="0"/>
                <a:cs typeface="CMU Sans Serif" panose="02000603000000000000" pitchFamily="2" charset="0"/>
              </a:rPr>
              <a:t>, </a:t>
            </a:r>
            <a:r>
              <a:rPr lang="en-SG" err="1">
                <a:latin typeface="CMU Sans Serif" panose="02000603000000000000" pitchFamily="2" charset="0"/>
                <a:ea typeface="CMU Sans Serif" panose="02000603000000000000" pitchFamily="2" charset="0"/>
                <a:cs typeface="CMU Sans Serif" panose="02000603000000000000" pitchFamily="2" charset="0"/>
              </a:rPr>
              <a:t>v</a:t>
            </a:r>
            <a:r>
              <a:rPr lang="en-SG" baseline="-25000" err="1">
                <a:latin typeface="CMU Sans Serif" panose="02000603000000000000" pitchFamily="2" charset="0"/>
                <a:ea typeface="CMU Sans Serif" panose="02000603000000000000" pitchFamily="2" charset="0"/>
                <a:cs typeface="CMU Sans Serif" panose="02000603000000000000" pitchFamily="2" charset="0"/>
              </a:rPr>
              <a:t>tN</a:t>
            </a:r>
            <a:endParaRPr lang="en-SG" baseline="-2500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41" name="TextBox 40">
            <a:extLst>
              <a:ext uri="{FF2B5EF4-FFF2-40B4-BE49-F238E27FC236}">
                <a16:creationId xmlns:a16="http://schemas.microsoft.com/office/drawing/2014/main" id="{12838BC4-9728-2479-8160-310C12EB6F0F}"/>
              </a:ext>
            </a:extLst>
          </p:cNvPr>
          <p:cNvSpPr txBox="1"/>
          <p:nvPr/>
        </p:nvSpPr>
        <p:spPr>
          <a:xfrm rot="16200000">
            <a:off x="1075495" y="4325699"/>
            <a:ext cx="418704" cy="400110"/>
          </a:xfrm>
          <a:prstGeom prst="rect">
            <a:avLst/>
          </a:prstGeom>
          <a:noFill/>
        </p:spPr>
        <p:txBody>
          <a:bodyPr wrap="none" rtlCol="0">
            <a:spAutoFit/>
          </a:bodyPr>
          <a:lstStyle/>
          <a:p>
            <a:r>
              <a:rPr lang="en-SG" sz="2000" b="1">
                <a:latin typeface="CMU Sans Serif" panose="02000603000000000000" pitchFamily="2" charset="0"/>
                <a:ea typeface="CMU Sans Serif" panose="02000603000000000000" pitchFamily="2" charset="0"/>
                <a:cs typeface="CMU Sans Serif" panose="02000603000000000000" pitchFamily="2" charset="0"/>
              </a:rPr>
              <a:t>…</a:t>
            </a:r>
          </a:p>
        </p:txBody>
      </p:sp>
      <p:sp>
        <p:nvSpPr>
          <p:cNvPr id="42" name="TextBox 41">
            <a:extLst>
              <a:ext uri="{FF2B5EF4-FFF2-40B4-BE49-F238E27FC236}">
                <a16:creationId xmlns:a16="http://schemas.microsoft.com/office/drawing/2014/main" id="{E7738E64-41DD-414C-2C57-48C512518ED5}"/>
              </a:ext>
            </a:extLst>
          </p:cNvPr>
          <p:cNvSpPr txBox="1"/>
          <p:nvPr/>
        </p:nvSpPr>
        <p:spPr>
          <a:xfrm>
            <a:off x="390290" y="1430277"/>
            <a:ext cx="5566301" cy="400110"/>
          </a:xfrm>
          <a:prstGeom prst="rect">
            <a:avLst/>
          </a:prstGeom>
          <a:noFill/>
          <a:ln>
            <a:noFill/>
          </a:ln>
        </p:spPr>
        <p:txBody>
          <a:bodyPr wrap="square">
            <a:spAutoFit/>
          </a:bodyPr>
          <a:lstStyle/>
          <a:p>
            <a:pPr algn="ctr"/>
            <a:r>
              <a:rPr lang="en-SG" sz="2000">
                <a:latin typeface="CMU Sans Serif" panose="02000603000000000000" pitchFamily="2" charset="0"/>
                <a:ea typeface="CMU Sans Serif" panose="02000603000000000000" pitchFamily="2" charset="0"/>
                <a:cs typeface="CMU Sans Serif" panose="02000603000000000000" pitchFamily="2" charset="0"/>
              </a:rPr>
              <a:t>Subtract the two values together and square them</a:t>
            </a:r>
          </a:p>
        </p:txBody>
      </p:sp>
      <p:sp>
        <p:nvSpPr>
          <p:cNvPr id="5" name="Rectangle 4">
            <a:extLst>
              <a:ext uri="{FF2B5EF4-FFF2-40B4-BE49-F238E27FC236}">
                <a16:creationId xmlns:a16="http://schemas.microsoft.com/office/drawing/2014/main" id="{D3534668-1043-C232-18C2-358BAB833C31}"/>
              </a:ext>
            </a:extLst>
          </p:cNvPr>
          <p:cNvSpPr/>
          <p:nvPr/>
        </p:nvSpPr>
        <p:spPr>
          <a:xfrm>
            <a:off x="2525741" y="5755122"/>
            <a:ext cx="647700" cy="628650"/>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TLE#3</a:t>
            </a:r>
          </a:p>
        </p:txBody>
      </p:sp>
      <p:sp>
        <p:nvSpPr>
          <p:cNvPr id="54" name="Rectangle 53">
            <a:extLst>
              <a:ext uri="{FF2B5EF4-FFF2-40B4-BE49-F238E27FC236}">
                <a16:creationId xmlns:a16="http://schemas.microsoft.com/office/drawing/2014/main" id="{F4EDA553-0420-0337-44D3-993E4BAD996E}"/>
              </a:ext>
            </a:extLst>
          </p:cNvPr>
          <p:cNvSpPr/>
          <p:nvPr/>
        </p:nvSpPr>
        <p:spPr>
          <a:xfrm>
            <a:off x="2287616" y="2031260"/>
            <a:ext cx="1123951" cy="628650"/>
          </a:xfrm>
          <a:prstGeom prst="rect">
            <a:avLst/>
          </a:prstGeom>
          <a:solidFill>
            <a:srgbClr val="A2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x</a:t>
            </a:r>
            <a:r>
              <a:rPr lang="en-SG" baseline="-25000">
                <a:latin typeface="CMU Sans Serif" panose="02000603000000000000" pitchFamily="2" charset="0"/>
                <a:ea typeface="CMU Sans Serif" panose="02000603000000000000" pitchFamily="2" charset="0"/>
                <a:cs typeface="CMU Sans Serif" panose="02000603000000000000" pitchFamily="2" charset="0"/>
              </a:rPr>
              <a:t>t1r</a:t>
            </a:r>
            <a:r>
              <a:rPr lang="en-SG">
                <a:latin typeface="CMU Sans Serif" panose="02000603000000000000" pitchFamily="2" charset="0"/>
                <a:ea typeface="CMU Sans Serif" panose="02000603000000000000" pitchFamily="2" charset="0"/>
                <a:cs typeface="CMU Sans Serif" panose="02000603000000000000" pitchFamily="2" charset="0"/>
              </a:rPr>
              <a:t>, v</a:t>
            </a:r>
            <a:r>
              <a:rPr lang="en-SG" baseline="-25000">
                <a:latin typeface="CMU Sans Serif" panose="02000603000000000000" pitchFamily="2" charset="0"/>
                <a:ea typeface="CMU Sans Serif" panose="02000603000000000000" pitchFamily="2" charset="0"/>
                <a:cs typeface="CMU Sans Serif" panose="02000603000000000000" pitchFamily="2" charset="0"/>
              </a:rPr>
              <a:t>t1r</a:t>
            </a:r>
          </a:p>
        </p:txBody>
      </p:sp>
      <p:sp>
        <p:nvSpPr>
          <p:cNvPr id="55" name="Rectangle 54">
            <a:extLst>
              <a:ext uri="{FF2B5EF4-FFF2-40B4-BE49-F238E27FC236}">
                <a16:creationId xmlns:a16="http://schemas.microsoft.com/office/drawing/2014/main" id="{3C0FBB01-C60C-9DB3-5451-72621EC8BCE0}"/>
              </a:ext>
            </a:extLst>
          </p:cNvPr>
          <p:cNvSpPr/>
          <p:nvPr/>
        </p:nvSpPr>
        <p:spPr>
          <a:xfrm>
            <a:off x="2287617" y="2836803"/>
            <a:ext cx="1123951" cy="628650"/>
          </a:xfrm>
          <a:prstGeom prst="rect">
            <a:avLst/>
          </a:prstGeom>
          <a:solidFill>
            <a:srgbClr val="A2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x</a:t>
            </a:r>
            <a:r>
              <a:rPr lang="en-SG" baseline="-25000">
                <a:latin typeface="CMU Sans Serif" panose="02000603000000000000" pitchFamily="2" charset="0"/>
                <a:ea typeface="CMU Sans Serif" panose="02000603000000000000" pitchFamily="2" charset="0"/>
                <a:cs typeface="CMU Sans Serif" panose="02000603000000000000" pitchFamily="2" charset="0"/>
              </a:rPr>
              <a:t>t2r</a:t>
            </a:r>
            <a:r>
              <a:rPr lang="en-SG">
                <a:latin typeface="CMU Sans Serif" panose="02000603000000000000" pitchFamily="2" charset="0"/>
                <a:ea typeface="CMU Sans Serif" panose="02000603000000000000" pitchFamily="2" charset="0"/>
                <a:cs typeface="CMU Sans Serif" panose="02000603000000000000" pitchFamily="2" charset="0"/>
              </a:rPr>
              <a:t>, v</a:t>
            </a:r>
            <a:r>
              <a:rPr lang="en-SG" baseline="-25000">
                <a:latin typeface="CMU Sans Serif" panose="02000603000000000000" pitchFamily="2" charset="0"/>
                <a:ea typeface="CMU Sans Serif" panose="02000603000000000000" pitchFamily="2" charset="0"/>
                <a:cs typeface="CMU Sans Serif" panose="02000603000000000000" pitchFamily="2" charset="0"/>
              </a:rPr>
              <a:t>t2r</a:t>
            </a:r>
          </a:p>
        </p:txBody>
      </p:sp>
      <p:sp>
        <p:nvSpPr>
          <p:cNvPr id="56" name="Rectangle 55">
            <a:extLst>
              <a:ext uri="{FF2B5EF4-FFF2-40B4-BE49-F238E27FC236}">
                <a16:creationId xmlns:a16="http://schemas.microsoft.com/office/drawing/2014/main" id="{9AE6D159-A517-F113-4FA9-C08AD4161E94}"/>
              </a:ext>
            </a:extLst>
          </p:cNvPr>
          <p:cNvSpPr/>
          <p:nvPr/>
        </p:nvSpPr>
        <p:spPr>
          <a:xfrm>
            <a:off x="2287616" y="3579305"/>
            <a:ext cx="1123951" cy="628650"/>
          </a:xfrm>
          <a:prstGeom prst="rect">
            <a:avLst/>
          </a:prstGeom>
          <a:solidFill>
            <a:srgbClr val="A2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x</a:t>
            </a:r>
            <a:r>
              <a:rPr lang="en-SG" baseline="-25000">
                <a:latin typeface="CMU Sans Serif" panose="02000603000000000000" pitchFamily="2" charset="0"/>
                <a:ea typeface="CMU Sans Serif" panose="02000603000000000000" pitchFamily="2" charset="0"/>
                <a:cs typeface="CMU Sans Serif" panose="02000603000000000000" pitchFamily="2" charset="0"/>
              </a:rPr>
              <a:t>t3r</a:t>
            </a:r>
            <a:r>
              <a:rPr lang="en-SG">
                <a:latin typeface="CMU Sans Serif" panose="02000603000000000000" pitchFamily="2" charset="0"/>
                <a:ea typeface="CMU Sans Serif" panose="02000603000000000000" pitchFamily="2" charset="0"/>
                <a:cs typeface="CMU Sans Serif" panose="02000603000000000000" pitchFamily="2" charset="0"/>
              </a:rPr>
              <a:t>, v</a:t>
            </a:r>
            <a:r>
              <a:rPr lang="en-SG" baseline="-25000">
                <a:latin typeface="CMU Sans Serif" panose="02000603000000000000" pitchFamily="2" charset="0"/>
                <a:ea typeface="CMU Sans Serif" panose="02000603000000000000" pitchFamily="2" charset="0"/>
                <a:cs typeface="CMU Sans Serif" panose="02000603000000000000" pitchFamily="2" charset="0"/>
              </a:rPr>
              <a:t>t3r</a:t>
            </a:r>
          </a:p>
        </p:txBody>
      </p:sp>
      <p:sp>
        <p:nvSpPr>
          <p:cNvPr id="57" name="Rectangle 56">
            <a:extLst>
              <a:ext uri="{FF2B5EF4-FFF2-40B4-BE49-F238E27FC236}">
                <a16:creationId xmlns:a16="http://schemas.microsoft.com/office/drawing/2014/main" id="{19FD2C59-0CBD-0969-5982-49F79B3B8D6A}"/>
              </a:ext>
            </a:extLst>
          </p:cNvPr>
          <p:cNvSpPr/>
          <p:nvPr/>
        </p:nvSpPr>
        <p:spPr>
          <a:xfrm>
            <a:off x="2287616" y="4879566"/>
            <a:ext cx="1123951" cy="628650"/>
          </a:xfrm>
          <a:prstGeom prst="rect">
            <a:avLst/>
          </a:prstGeom>
          <a:solidFill>
            <a:srgbClr val="A2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err="1">
                <a:latin typeface="CMU Sans Serif" panose="02000603000000000000" pitchFamily="2" charset="0"/>
                <a:ea typeface="CMU Sans Serif" panose="02000603000000000000" pitchFamily="2" charset="0"/>
                <a:cs typeface="CMU Sans Serif" panose="02000603000000000000" pitchFamily="2" charset="0"/>
              </a:rPr>
              <a:t>x</a:t>
            </a:r>
            <a:r>
              <a:rPr lang="en-SG" baseline="-25000" err="1">
                <a:latin typeface="CMU Sans Serif" panose="02000603000000000000" pitchFamily="2" charset="0"/>
                <a:ea typeface="CMU Sans Serif" panose="02000603000000000000" pitchFamily="2" charset="0"/>
                <a:cs typeface="CMU Sans Serif" panose="02000603000000000000" pitchFamily="2" charset="0"/>
              </a:rPr>
              <a:t>tNr</a:t>
            </a:r>
            <a:r>
              <a:rPr lang="en-SG">
                <a:latin typeface="CMU Sans Serif" panose="02000603000000000000" pitchFamily="2" charset="0"/>
                <a:ea typeface="CMU Sans Serif" panose="02000603000000000000" pitchFamily="2" charset="0"/>
                <a:cs typeface="CMU Sans Serif" panose="02000603000000000000" pitchFamily="2" charset="0"/>
              </a:rPr>
              <a:t>, </a:t>
            </a:r>
            <a:r>
              <a:rPr lang="en-SG" err="1">
                <a:latin typeface="CMU Sans Serif" panose="02000603000000000000" pitchFamily="2" charset="0"/>
                <a:ea typeface="CMU Sans Serif" panose="02000603000000000000" pitchFamily="2" charset="0"/>
                <a:cs typeface="CMU Sans Serif" panose="02000603000000000000" pitchFamily="2" charset="0"/>
              </a:rPr>
              <a:t>v</a:t>
            </a:r>
            <a:r>
              <a:rPr lang="en-SG" baseline="-25000" err="1">
                <a:latin typeface="CMU Sans Serif" panose="02000603000000000000" pitchFamily="2" charset="0"/>
                <a:ea typeface="CMU Sans Serif" panose="02000603000000000000" pitchFamily="2" charset="0"/>
                <a:cs typeface="CMU Sans Serif" panose="02000603000000000000" pitchFamily="2" charset="0"/>
              </a:rPr>
              <a:t>tNr</a:t>
            </a:r>
            <a:endParaRPr lang="en-SG" baseline="-2500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39" name="TextBox 38">
            <a:extLst>
              <a:ext uri="{FF2B5EF4-FFF2-40B4-BE49-F238E27FC236}">
                <a16:creationId xmlns:a16="http://schemas.microsoft.com/office/drawing/2014/main" id="{9A140ADA-D1B3-396E-5FBA-D4DF18B0AF2F}"/>
              </a:ext>
            </a:extLst>
          </p:cNvPr>
          <p:cNvSpPr txBox="1"/>
          <p:nvPr/>
        </p:nvSpPr>
        <p:spPr>
          <a:xfrm rot="16200000">
            <a:off x="2640239" y="4344422"/>
            <a:ext cx="418704" cy="400110"/>
          </a:xfrm>
          <a:prstGeom prst="rect">
            <a:avLst/>
          </a:prstGeom>
          <a:noFill/>
        </p:spPr>
        <p:txBody>
          <a:bodyPr wrap="none" rtlCol="0">
            <a:spAutoFit/>
          </a:bodyPr>
          <a:lstStyle/>
          <a:p>
            <a:r>
              <a:rPr lang="en-SG" sz="2000" b="1">
                <a:latin typeface="CMU Sans Serif" panose="02000603000000000000" pitchFamily="2" charset="0"/>
                <a:ea typeface="CMU Sans Serif" panose="02000603000000000000" pitchFamily="2" charset="0"/>
                <a:cs typeface="CMU Sans Serif" panose="02000603000000000000" pitchFamily="2" charset="0"/>
              </a:rPr>
              <a:t>…</a:t>
            </a:r>
          </a:p>
        </p:txBody>
      </p:sp>
      <p:sp>
        <p:nvSpPr>
          <p:cNvPr id="49" name="Rectangle 48">
            <a:extLst>
              <a:ext uri="{FF2B5EF4-FFF2-40B4-BE49-F238E27FC236}">
                <a16:creationId xmlns:a16="http://schemas.microsoft.com/office/drawing/2014/main" id="{54ADA7BB-9986-229D-6F43-582A753A8763}"/>
              </a:ext>
            </a:extLst>
          </p:cNvPr>
          <p:cNvSpPr/>
          <p:nvPr/>
        </p:nvSpPr>
        <p:spPr>
          <a:xfrm>
            <a:off x="355104" y="5843902"/>
            <a:ext cx="1846823" cy="41662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Respective TLEs</a:t>
            </a:r>
          </a:p>
        </p:txBody>
      </p:sp>
      <p:sp>
        <p:nvSpPr>
          <p:cNvPr id="51" name="Rectangle 50">
            <a:extLst>
              <a:ext uri="{FF2B5EF4-FFF2-40B4-BE49-F238E27FC236}">
                <a16:creationId xmlns:a16="http://schemas.microsoft.com/office/drawing/2014/main" id="{275D3DAA-CC18-991F-1E4D-CF248D29C101}"/>
              </a:ext>
            </a:extLst>
          </p:cNvPr>
          <p:cNvSpPr/>
          <p:nvPr/>
        </p:nvSpPr>
        <p:spPr>
          <a:xfrm>
            <a:off x="639192" y="1926453"/>
            <a:ext cx="1287262" cy="3666479"/>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2" name="Rectangle 51">
            <a:extLst>
              <a:ext uri="{FF2B5EF4-FFF2-40B4-BE49-F238E27FC236}">
                <a16:creationId xmlns:a16="http://schemas.microsoft.com/office/drawing/2014/main" id="{50A2CA6B-B576-2E4C-F919-C76E7F33C944}"/>
              </a:ext>
            </a:extLst>
          </p:cNvPr>
          <p:cNvSpPr/>
          <p:nvPr/>
        </p:nvSpPr>
        <p:spPr>
          <a:xfrm>
            <a:off x="2205960" y="1926452"/>
            <a:ext cx="1287262" cy="3666479"/>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cxnSp>
        <p:nvCxnSpPr>
          <p:cNvPr id="58" name="Straight Arrow Connector 57">
            <a:extLst>
              <a:ext uri="{FF2B5EF4-FFF2-40B4-BE49-F238E27FC236}">
                <a16:creationId xmlns:a16="http://schemas.microsoft.com/office/drawing/2014/main" id="{919B9EBF-5E2E-CA8B-0573-B5195A487617}"/>
              </a:ext>
            </a:extLst>
          </p:cNvPr>
          <p:cNvCxnSpPr>
            <a:stCxn id="49" idx="0"/>
            <a:endCxn id="51" idx="2"/>
          </p:cNvCxnSpPr>
          <p:nvPr/>
        </p:nvCxnSpPr>
        <p:spPr>
          <a:xfrm flipV="1">
            <a:off x="1278516" y="5592932"/>
            <a:ext cx="4307" cy="25097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D520AA49-1673-28E9-DCB0-6B1A98F759C2}"/>
              </a:ext>
            </a:extLst>
          </p:cNvPr>
          <p:cNvCxnSpPr>
            <a:cxnSpLocks/>
            <a:stCxn id="5" idx="0"/>
            <a:endCxn id="52" idx="2"/>
          </p:cNvCxnSpPr>
          <p:nvPr/>
        </p:nvCxnSpPr>
        <p:spPr>
          <a:xfrm flipV="1">
            <a:off x="2849591" y="5592931"/>
            <a:ext cx="0" cy="16219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a16="http://schemas.microsoft.com/office/drawing/2014/main" id="{4C257FD5-AD55-A702-2874-FB70AF0D067D}"/>
              </a:ext>
            </a:extLst>
          </p:cNvPr>
          <p:cNvSpPr txBox="1"/>
          <p:nvPr/>
        </p:nvSpPr>
        <p:spPr>
          <a:xfrm>
            <a:off x="1892204" y="2033135"/>
            <a:ext cx="354584" cy="646331"/>
          </a:xfrm>
          <a:prstGeom prst="rect">
            <a:avLst/>
          </a:prstGeom>
          <a:noFill/>
        </p:spPr>
        <p:txBody>
          <a:bodyPr wrap="none" rtlCol="0">
            <a:spAutoFit/>
          </a:bodyPr>
          <a:lstStyle/>
          <a:p>
            <a:r>
              <a:rPr lang="en-SG" sz="3600" b="1">
                <a:latin typeface="CMU Sans Serif" panose="02000603000000000000" pitchFamily="2" charset="0"/>
                <a:ea typeface="CMU Sans Serif" panose="02000603000000000000" pitchFamily="2" charset="0"/>
                <a:cs typeface="CMU Sans Serif" panose="02000603000000000000" pitchFamily="2" charset="0"/>
              </a:rPr>
              <a:t>-</a:t>
            </a:r>
          </a:p>
        </p:txBody>
      </p:sp>
      <p:sp>
        <p:nvSpPr>
          <p:cNvPr id="66" name="TextBox 65">
            <a:extLst>
              <a:ext uri="{FF2B5EF4-FFF2-40B4-BE49-F238E27FC236}">
                <a16:creationId xmlns:a16="http://schemas.microsoft.com/office/drawing/2014/main" id="{615AD9AE-14EF-9F2B-1FC0-7FDEB3C83093}"/>
              </a:ext>
            </a:extLst>
          </p:cNvPr>
          <p:cNvSpPr txBox="1"/>
          <p:nvPr/>
        </p:nvSpPr>
        <p:spPr>
          <a:xfrm>
            <a:off x="1910916" y="2836803"/>
            <a:ext cx="354584" cy="646331"/>
          </a:xfrm>
          <a:prstGeom prst="rect">
            <a:avLst/>
          </a:prstGeom>
          <a:noFill/>
        </p:spPr>
        <p:txBody>
          <a:bodyPr wrap="square" rtlCol="0">
            <a:spAutoFit/>
          </a:bodyPr>
          <a:lstStyle/>
          <a:p>
            <a:r>
              <a:rPr lang="en-SG" sz="3600" b="1">
                <a:latin typeface="CMU Sans Serif" panose="02000603000000000000" pitchFamily="2" charset="0"/>
                <a:ea typeface="CMU Sans Serif" panose="02000603000000000000" pitchFamily="2" charset="0"/>
                <a:cs typeface="CMU Sans Serif" panose="02000603000000000000" pitchFamily="2" charset="0"/>
              </a:rPr>
              <a:t>-</a:t>
            </a:r>
          </a:p>
        </p:txBody>
      </p:sp>
      <p:sp>
        <p:nvSpPr>
          <p:cNvPr id="67" name="TextBox 66">
            <a:extLst>
              <a:ext uri="{FF2B5EF4-FFF2-40B4-BE49-F238E27FC236}">
                <a16:creationId xmlns:a16="http://schemas.microsoft.com/office/drawing/2014/main" id="{CE12D06D-4965-3C87-FB73-E2A41D1A69BC}"/>
              </a:ext>
            </a:extLst>
          </p:cNvPr>
          <p:cNvSpPr txBox="1"/>
          <p:nvPr/>
        </p:nvSpPr>
        <p:spPr>
          <a:xfrm>
            <a:off x="1896751" y="3558412"/>
            <a:ext cx="354584" cy="646331"/>
          </a:xfrm>
          <a:prstGeom prst="rect">
            <a:avLst/>
          </a:prstGeom>
          <a:noFill/>
        </p:spPr>
        <p:txBody>
          <a:bodyPr wrap="square" rtlCol="0">
            <a:spAutoFit/>
          </a:bodyPr>
          <a:lstStyle/>
          <a:p>
            <a:r>
              <a:rPr lang="en-SG" sz="3600" b="1">
                <a:latin typeface="CMU Sans Serif" panose="02000603000000000000" pitchFamily="2" charset="0"/>
                <a:ea typeface="CMU Sans Serif" panose="02000603000000000000" pitchFamily="2" charset="0"/>
                <a:cs typeface="CMU Sans Serif" panose="02000603000000000000" pitchFamily="2" charset="0"/>
              </a:rPr>
              <a:t>-</a:t>
            </a:r>
          </a:p>
        </p:txBody>
      </p:sp>
      <p:sp>
        <p:nvSpPr>
          <p:cNvPr id="69" name="TextBox 68">
            <a:extLst>
              <a:ext uri="{FF2B5EF4-FFF2-40B4-BE49-F238E27FC236}">
                <a16:creationId xmlns:a16="http://schemas.microsoft.com/office/drawing/2014/main" id="{A9716FD8-AFFA-0113-178D-75C2C9C03C6E}"/>
              </a:ext>
            </a:extLst>
          </p:cNvPr>
          <p:cNvSpPr txBox="1"/>
          <p:nvPr/>
        </p:nvSpPr>
        <p:spPr>
          <a:xfrm>
            <a:off x="1909850" y="4894254"/>
            <a:ext cx="354584" cy="646331"/>
          </a:xfrm>
          <a:prstGeom prst="rect">
            <a:avLst/>
          </a:prstGeom>
          <a:noFill/>
        </p:spPr>
        <p:txBody>
          <a:bodyPr wrap="square" rtlCol="0">
            <a:spAutoFit/>
          </a:bodyPr>
          <a:lstStyle/>
          <a:p>
            <a:r>
              <a:rPr lang="en-SG" sz="3600" b="1">
                <a:latin typeface="CMU Sans Serif" panose="02000603000000000000" pitchFamily="2" charset="0"/>
                <a:ea typeface="CMU Sans Serif" panose="02000603000000000000" pitchFamily="2" charset="0"/>
                <a:cs typeface="CMU Sans Serif" panose="02000603000000000000" pitchFamily="2" charset="0"/>
              </a:rPr>
              <a:t>-</a:t>
            </a:r>
          </a:p>
        </p:txBody>
      </p:sp>
      <p:sp>
        <p:nvSpPr>
          <p:cNvPr id="70" name="Rectangle 69">
            <a:extLst>
              <a:ext uri="{FF2B5EF4-FFF2-40B4-BE49-F238E27FC236}">
                <a16:creationId xmlns:a16="http://schemas.microsoft.com/office/drawing/2014/main" id="{ADDF2F69-0C50-5D06-BED0-5B1AFBC2C86A}"/>
              </a:ext>
            </a:extLst>
          </p:cNvPr>
          <p:cNvSpPr/>
          <p:nvPr/>
        </p:nvSpPr>
        <p:spPr>
          <a:xfrm>
            <a:off x="3931465" y="2031260"/>
            <a:ext cx="1989941" cy="628650"/>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(Δx</a:t>
            </a:r>
            <a:r>
              <a:rPr lang="en-SG" baseline="-25000">
                <a:latin typeface="CMU Sans Serif" panose="02000603000000000000" pitchFamily="2" charset="0"/>
                <a:ea typeface="CMU Sans Serif" panose="02000603000000000000" pitchFamily="2" charset="0"/>
                <a:cs typeface="CMU Sans Serif" panose="02000603000000000000" pitchFamily="2" charset="0"/>
              </a:rPr>
              <a:t>1</a:t>
            </a:r>
            <a:r>
              <a:rPr lang="en-SG">
                <a:latin typeface="CMU Sans Serif" panose="02000603000000000000" pitchFamily="2" charset="0"/>
                <a:ea typeface="CMU Sans Serif" panose="02000603000000000000" pitchFamily="2" charset="0"/>
                <a:cs typeface="CMU Sans Serif" panose="02000603000000000000" pitchFamily="2" charset="0"/>
              </a:rPr>
              <a:t>)</a:t>
            </a:r>
            <a:r>
              <a:rPr lang="en-SG" baseline="30000">
                <a:latin typeface="CMU Sans Serif" panose="02000603000000000000" pitchFamily="2" charset="0"/>
                <a:ea typeface="CMU Sans Serif" panose="02000603000000000000" pitchFamily="2" charset="0"/>
                <a:cs typeface="CMU Sans Serif" panose="02000603000000000000" pitchFamily="2" charset="0"/>
              </a:rPr>
              <a:t>2</a:t>
            </a:r>
            <a:r>
              <a:rPr lang="en-SG">
                <a:latin typeface="CMU Sans Serif" panose="02000603000000000000" pitchFamily="2" charset="0"/>
                <a:ea typeface="CMU Sans Serif" panose="02000603000000000000" pitchFamily="2" charset="0"/>
                <a:cs typeface="CMU Sans Serif" panose="02000603000000000000" pitchFamily="2" charset="0"/>
              </a:rPr>
              <a:t>, (Δv</a:t>
            </a:r>
            <a:r>
              <a:rPr lang="en-SG" baseline="-25000">
                <a:latin typeface="CMU Sans Serif" panose="02000603000000000000" pitchFamily="2" charset="0"/>
                <a:ea typeface="CMU Sans Serif" panose="02000603000000000000" pitchFamily="2" charset="0"/>
                <a:cs typeface="CMU Sans Serif" panose="02000603000000000000" pitchFamily="2" charset="0"/>
              </a:rPr>
              <a:t>1</a:t>
            </a:r>
            <a:r>
              <a:rPr lang="en-SG">
                <a:latin typeface="CMU Sans Serif" panose="02000603000000000000" pitchFamily="2" charset="0"/>
                <a:ea typeface="CMU Sans Serif" panose="02000603000000000000" pitchFamily="2" charset="0"/>
                <a:cs typeface="CMU Sans Serif" panose="02000603000000000000" pitchFamily="2" charset="0"/>
              </a:rPr>
              <a:t>)</a:t>
            </a:r>
            <a:r>
              <a:rPr lang="en-SG" baseline="30000">
                <a:latin typeface="CMU Sans Serif" panose="02000603000000000000" pitchFamily="2" charset="0"/>
                <a:ea typeface="CMU Sans Serif" panose="02000603000000000000" pitchFamily="2" charset="0"/>
                <a:cs typeface="CMU Sans Serif" panose="02000603000000000000" pitchFamily="2" charset="0"/>
              </a:rPr>
              <a:t>2</a:t>
            </a:r>
            <a:endParaRPr lang="en-SG" baseline="-2500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71" name="Rectangle 70">
            <a:extLst>
              <a:ext uri="{FF2B5EF4-FFF2-40B4-BE49-F238E27FC236}">
                <a16:creationId xmlns:a16="http://schemas.microsoft.com/office/drawing/2014/main" id="{665D14A1-FC56-B91E-A376-0A7C3D715A58}"/>
              </a:ext>
            </a:extLst>
          </p:cNvPr>
          <p:cNvSpPr/>
          <p:nvPr/>
        </p:nvSpPr>
        <p:spPr>
          <a:xfrm>
            <a:off x="3931465" y="2836803"/>
            <a:ext cx="1989941" cy="628650"/>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(Δx</a:t>
            </a:r>
            <a:r>
              <a:rPr lang="en-SG" baseline="-25000">
                <a:latin typeface="CMU Sans Serif" panose="02000603000000000000" pitchFamily="2" charset="0"/>
                <a:ea typeface="CMU Sans Serif" panose="02000603000000000000" pitchFamily="2" charset="0"/>
                <a:cs typeface="CMU Sans Serif" panose="02000603000000000000" pitchFamily="2" charset="0"/>
              </a:rPr>
              <a:t>2</a:t>
            </a:r>
            <a:r>
              <a:rPr lang="en-SG">
                <a:latin typeface="CMU Sans Serif" panose="02000603000000000000" pitchFamily="2" charset="0"/>
                <a:ea typeface="CMU Sans Serif" panose="02000603000000000000" pitchFamily="2" charset="0"/>
                <a:cs typeface="CMU Sans Serif" panose="02000603000000000000" pitchFamily="2" charset="0"/>
              </a:rPr>
              <a:t>)</a:t>
            </a:r>
            <a:r>
              <a:rPr lang="en-SG" baseline="30000">
                <a:latin typeface="CMU Sans Serif" panose="02000603000000000000" pitchFamily="2" charset="0"/>
                <a:ea typeface="CMU Sans Serif" panose="02000603000000000000" pitchFamily="2" charset="0"/>
                <a:cs typeface="CMU Sans Serif" panose="02000603000000000000" pitchFamily="2" charset="0"/>
              </a:rPr>
              <a:t>2</a:t>
            </a:r>
            <a:r>
              <a:rPr lang="en-SG">
                <a:latin typeface="CMU Sans Serif" panose="02000603000000000000" pitchFamily="2" charset="0"/>
                <a:ea typeface="CMU Sans Serif" panose="02000603000000000000" pitchFamily="2" charset="0"/>
                <a:cs typeface="CMU Sans Serif" panose="02000603000000000000" pitchFamily="2" charset="0"/>
              </a:rPr>
              <a:t>, (Δv</a:t>
            </a:r>
            <a:r>
              <a:rPr lang="en-SG" baseline="-25000">
                <a:latin typeface="CMU Sans Serif" panose="02000603000000000000" pitchFamily="2" charset="0"/>
                <a:ea typeface="CMU Sans Serif" panose="02000603000000000000" pitchFamily="2" charset="0"/>
                <a:cs typeface="CMU Sans Serif" panose="02000603000000000000" pitchFamily="2" charset="0"/>
              </a:rPr>
              <a:t>2</a:t>
            </a:r>
            <a:r>
              <a:rPr lang="en-SG">
                <a:latin typeface="CMU Sans Serif" panose="02000603000000000000" pitchFamily="2" charset="0"/>
                <a:ea typeface="CMU Sans Serif" panose="02000603000000000000" pitchFamily="2" charset="0"/>
                <a:cs typeface="CMU Sans Serif" panose="02000603000000000000" pitchFamily="2" charset="0"/>
              </a:rPr>
              <a:t>)</a:t>
            </a:r>
            <a:r>
              <a:rPr lang="en-SG" baseline="30000">
                <a:latin typeface="CMU Sans Serif" panose="02000603000000000000" pitchFamily="2" charset="0"/>
                <a:ea typeface="CMU Sans Serif" panose="02000603000000000000" pitchFamily="2" charset="0"/>
                <a:cs typeface="CMU Sans Serif" panose="02000603000000000000" pitchFamily="2" charset="0"/>
              </a:rPr>
              <a:t>2</a:t>
            </a:r>
            <a:endParaRPr lang="en-SG" baseline="-2500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73" name="Rectangle 72">
            <a:extLst>
              <a:ext uri="{FF2B5EF4-FFF2-40B4-BE49-F238E27FC236}">
                <a16:creationId xmlns:a16="http://schemas.microsoft.com/office/drawing/2014/main" id="{31EBB23D-109D-2841-8746-E7368ECE9428}"/>
              </a:ext>
            </a:extLst>
          </p:cNvPr>
          <p:cNvSpPr/>
          <p:nvPr/>
        </p:nvSpPr>
        <p:spPr>
          <a:xfrm>
            <a:off x="3931464" y="3579305"/>
            <a:ext cx="1989941" cy="628650"/>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(Δx</a:t>
            </a:r>
            <a:r>
              <a:rPr lang="en-SG" baseline="-25000">
                <a:latin typeface="CMU Sans Serif" panose="02000603000000000000" pitchFamily="2" charset="0"/>
                <a:ea typeface="CMU Sans Serif" panose="02000603000000000000" pitchFamily="2" charset="0"/>
                <a:cs typeface="CMU Sans Serif" panose="02000603000000000000" pitchFamily="2" charset="0"/>
              </a:rPr>
              <a:t>3</a:t>
            </a:r>
            <a:r>
              <a:rPr lang="en-SG">
                <a:latin typeface="CMU Sans Serif" panose="02000603000000000000" pitchFamily="2" charset="0"/>
                <a:ea typeface="CMU Sans Serif" panose="02000603000000000000" pitchFamily="2" charset="0"/>
                <a:cs typeface="CMU Sans Serif" panose="02000603000000000000" pitchFamily="2" charset="0"/>
              </a:rPr>
              <a:t>)</a:t>
            </a:r>
            <a:r>
              <a:rPr lang="en-SG" baseline="30000">
                <a:latin typeface="CMU Sans Serif" panose="02000603000000000000" pitchFamily="2" charset="0"/>
                <a:ea typeface="CMU Sans Serif" panose="02000603000000000000" pitchFamily="2" charset="0"/>
                <a:cs typeface="CMU Sans Serif" panose="02000603000000000000" pitchFamily="2" charset="0"/>
              </a:rPr>
              <a:t>2</a:t>
            </a:r>
            <a:r>
              <a:rPr lang="en-SG">
                <a:latin typeface="CMU Sans Serif" panose="02000603000000000000" pitchFamily="2" charset="0"/>
                <a:ea typeface="CMU Sans Serif" panose="02000603000000000000" pitchFamily="2" charset="0"/>
                <a:cs typeface="CMU Sans Serif" panose="02000603000000000000" pitchFamily="2" charset="0"/>
              </a:rPr>
              <a:t>, (Δv</a:t>
            </a:r>
            <a:r>
              <a:rPr lang="en-SG" baseline="-25000">
                <a:latin typeface="CMU Sans Serif" panose="02000603000000000000" pitchFamily="2" charset="0"/>
                <a:ea typeface="CMU Sans Serif" panose="02000603000000000000" pitchFamily="2" charset="0"/>
                <a:cs typeface="CMU Sans Serif" panose="02000603000000000000" pitchFamily="2" charset="0"/>
              </a:rPr>
              <a:t>3</a:t>
            </a:r>
            <a:r>
              <a:rPr lang="en-SG">
                <a:latin typeface="CMU Sans Serif" panose="02000603000000000000" pitchFamily="2" charset="0"/>
                <a:ea typeface="CMU Sans Serif" panose="02000603000000000000" pitchFamily="2" charset="0"/>
                <a:cs typeface="CMU Sans Serif" panose="02000603000000000000" pitchFamily="2" charset="0"/>
              </a:rPr>
              <a:t>)</a:t>
            </a:r>
            <a:r>
              <a:rPr lang="en-SG" baseline="30000">
                <a:latin typeface="CMU Sans Serif" panose="02000603000000000000" pitchFamily="2" charset="0"/>
                <a:ea typeface="CMU Sans Serif" panose="02000603000000000000" pitchFamily="2" charset="0"/>
                <a:cs typeface="CMU Sans Serif" panose="02000603000000000000" pitchFamily="2" charset="0"/>
              </a:rPr>
              <a:t>2</a:t>
            </a:r>
            <a:endParaRPr lang="en-SG" baseline="-2500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74" name="Rectangle 73">
            <a:extLst>
              <a:ext uri="{FF2B5EF4-FFF2-40B4-BE49-F238E27FC236}">
                <a16:creationId xmlns:a16="http://schemas.microsoft.com/office/drawing/2014/main" id="{C0F8B5A7-C227-9006-4CD6-8123F2EB2817}"/>
              </a:ext>
            </a:extLst>
          </p:cNvPr>
          <p:cNvSpPr/>
          <p:nvPr/>
        </p:nvSpPr>
        <p:spPr>
          <a:xfrm>
            <a:off x="3931464" y="4903094"/>
            <a:ext cx="1989941" cy="628650"/>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(Δx</a:t>
            </a:r>
            <a:r>
              <a:rPr lang="en-SG" baseline="-25000">
                <a:latin typeface="CMU Sans Serif" panose="02000603000000000000" pitchFamily="2" charset="0"/>
                <a:ea typeface="CMU Sans Serif" panose="02000603000000000000" pitchFamily="2" charset="0"/>
                <a:cs typeface="CMU Sans Serif" panose="02000603000000000000" pitchFamily="2" charset="0"/>
              </a:rPr>
              <a:t>4</a:t>
            </a:r>
            <a:r>
              <a:rPr lang="en-SG">
                <a:latin typeface="CMU Sans Serif" panose="02000603000000000000" pitchFamily="2" charset="0"/>
                <a:ea typeface="CMU Sans Serif" panose="02000603000000000000" pitchFamily="2" charset="0"/>
                <a:cs typeface="CMU Sans Serif" panose="02000603000000000000" pitchFamily="2" charset="0"/>
              </a:rPr>
              <a:t>)</a:t>
            </a:r>
            <a:r>
              <a:rPr lang="en-SG" baseline="30000">
                <a:latin typeface="CMU Sans Serif" panose="02000603000000000000" pitchFamily="2" charset="0"/>
                <a:ea typeface="CMU Sans Serif" panose="02000603000000000000" pitchFamily="2" charset="0"/>
                <a:cs typeface="CMU Sans Serif" panose="02000603000000000000" pitchFamily="2" charset="0"/>
              </a:rPr>
              <a:t>2</a:t>
            </a:r>
            <a:r>
              <a:rPr lang="en-SG">
                <a:latin typeface="CMU Sans Serif" panose="02000603000000000000" pitchFamily="2" charset="0"/>
                <a:ea typeface="CMU Sans Serif" panose="02000603000000000000" pitchFamily="2" charset="0"/>
                <a:cs typeface="CMU Sans Serif" panose="02000603000000000000" pitchFamily="2" charset="0"/>
              </a:rPr>
              <a:t>, (Δv</a:t>
            </a:r>
            <a:r>
              <a:rPr lang="en-SG" baseline="-25000">
                <a:latin typeface="CMU Sans Serif" panose="02000603000000000000" pitchFamily="2" charset="0"/>
                <a:ea typeface="CMU Sans Serif" panose="02000603000000000000" pitchFamily="2" charset="0"/>
                <a:cs typeface="CMU Sans Serif" panose="02000603000000000000" pitchFamily="2" charset="0"/>
              </a:rPr>
              <a:t>4</a:t>
            </a:r>
            <a:r>
              <a:rPr lang="en-SG">
                <a:latin typeface="CMU Sans Serif" panose="02000603000000000000" pitchFamily="2" charset="0"/>
                <a:ea typeface="CMU Sans Serif" panose="02000603000000000000" pitchFamily="2" charset="0"/>
                <a:cs typeface="CMU Sans Serif" panose="02000603000000000000" pitchFamily="2" charset="0"/>
              </a:rPr>
              <a:t>)</a:t>
            </a:r>
            <a:r>
              <a:rPr lang="en-SG" baseline="30000">
                <a:latin typeface="CMU Sans Serif" panose="02000603000000000000" pitchFamily="2" charset="0"/>
                <a:ea typeface="CMU Sans Serif" panose="02000603000000000000" pitchFamily="2" charset="0"/>
                <a:cs typeface="CMU Sans Serif" panose="02000603000000000000" pitchFamily="2" charset="0"/>
              </a:rPr>
              <a:t>2</a:t>
            </a:r>
            <a:endParaRPr lang="en-SG" baseline="-2500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75" name="TextBox 74">
            <a:extLst>
              <a:ext uri="{FF2B5EF4-FFF2-40B4-BE49-F238E27FC236}">
                <a16:creationId xmlns:a16="http://schemas.microsoft.com/office/drawing/2014/main" id="{1AEEE778-B317-EF34-7D8A-016556C852DA}"/>
              </a:ext>
            </a:extLst>
          </p:cNvPr>
          <p:cNvSpPr txBox="1"/>
          <p:nvPr/>
        </p:nvSpPr>
        <p:spPr>
          <a:xfrm rot="16200000">
            <a:off x="4717082" y="4343668"/>
            <a:ext cx="418704" cy="400110"/>
          </a:xfrm>
          <a:prstGeom prst="rect">
            <a:avLst/>
          </a:prstGeom>
          <a:noFill/>
        </p:spPr>
        <p:txBody>
          <a:bodyPr wrap="none" rtlCol="0">
            <a:spAutoFit/>
          </a:bodyPr>
          <a:lstStyle/>
          <a:p>
            <a:r>
              <a:rPr lang="en-SG" sz="2000" b="1">
                <a:latin typeface="CMU Sans Serif" panose="02000603000000000000" pitchFamily="2" charset="0"/>
                <a:ea typeface="CMU Sans Serif" panose="02000603000000000000" pitchFamily="2" charset="0"/>
                <a:cs typeface="CMU Sans Serif" panose="02000603000000000000" pitchFamily="2" charset="0"/>
              </a:rPr>
              <a:t>…</a:t>
            </a:r>
          </a:p>
        </p:txBody>
      </p:sp>
      <p:sp>
        <p:nvSpPr>
          <p:cNvPr id="76" name="TextBox 75">
            <a:extLst>
              <a:ext uri="{FF2B5EF4-FFF2-40B4-BE49-F238E27FC236}">
                <a16:creationId xmlns:a16="http://schemas.microsoft.com/office/drawing/2014/main" id="{BB02A2A8-E33F-8C50-DF7F-785402BDA9A4}"/>
              </a:ext>
            </a:extLst>
          </p:cNvPr>
          <p:cNvSpPr txBox="1"/>
          <p:nvPr/>
        </p:nvSpPr>
        <p:spPr>
          <a:xfrm>
            <a:off x="3456144" y="2124167"/>
            <a:ext cx="447558" cy="461665"/>
          </a:xfrm>
          <a:prstGeom prst="rect">
            <a:avLst/>
          </a:prstGeom>
          <a:noFill/>
        </p:spPr>
        <p:txBody>
          <a:bodyPr wrap="none" rtlCol="0">
            <a:spAutoFit/>
          </a:bodyPr>
          <a:lstStyle/>
          <a:p>
            <a:r>
              <a:rPr lang="en-SG" sz="2400" b="1">
                <a:latin typeface="CMU Sans Serif" panose="02000603000000000000" pitchFamily="2" charset="0"/>
                <a:ea typeface="CMU Sans Serif" panose="02000603000000000000" pitchFamily="2" charset="0"/>
                <a:cs typeface="CMU Sans Serif" panose="02000603000000000000" pitchFamily="2" charset="0"/>
              </a:rPr>
              <a:t>=</a:t>
            </a:r>
            <a:endParaRPr lang="en-SG" sz="3600" b="1">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77" name="TextBox 76">
            <a:extLst>
              <a:ext uri="{FF2B5EF4-FFF2-40B4-BE49-F238E27FC236}">
                <a16:creationId xmlns:a16="http://schemas.microsoft.com/office/drawing/2014/main" id="{51E7FD28-7057-4A45-429C-8A7D53CB57E5}"/>
              </a:ext>
            </a:extLst>
          </p:cNvPr>
          <p:cNvSpPr txBox="1"/>
          <p:nvPr/>
        </p:nvSpPr>
        <p:spPr>
          <a:xfrm>
            <a:off x="3466150" y="2921096"/>
            <a:ext cx="447558" cy="461665"/>
          </a:xfrm>
          <a:prstGeom prst="rect">
            <a:avLst/>
          </a:prstGeom>
          <a:noFill/>
        </p:spPr>
        <p:txBody>
          <a:bodyPr wrap="none" rtlCol="0">
            <a:spAutoFit/>
          </a:bodyPr>
          <a:lstStyle/>
          <a:p>
            <a:r>
              <a:rPr lang="en-SG" sz="2400" b="1">
                <a:latin typeface="CMU Sans Serif" panose="02000603000000000000" pitchFamily="2" charset="0"/>
                <a:ea typeface="CMU Sans Serif" panose="02000603000000000000" pitchFamily="2" charset="0"/>
                <a:cs typeface="CMU Sans Serif" panose="02000603000000000000" pitchFamily="2" charset="0"/>
              </a:rPr>
              <a:t>=</a:t>
            </a:r>
            <a:endParaRPr lang="en-SG" sz="3600" b="1">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78" name="TextBox 77">
            <a:extLst>
              <a:ext uri="{FF2B5EF4-FFF2-40B4-BE49-F238E27FC236}">
                <a16:creationId xmlns:a16="http://schemas.microsoft.com/office/drawing/2014/main" id="{46FE7299-3F67-5F15-530E-72EC4DB967D0}"/>
              </a:ext>
            </a:extLst>
          </p:cNvPr>
          <p:cNvSpPr txBox="1"/>
          <p:nvPr/>
        </p:nvSpPr>
        <p:spPr>
          <a:xfrm>
            <a:off x="3475466" y="3640709"/>
            <a:ext cx="447558" cy="461665"/>
          </a:xfrm>
          <a:prstGeom prst="rect">
            <a:avLst/>
          </a:prstGeom>
          <a:noFill/>
        </p:spPr>
        <p:txBody>
          <a:bodyPr wrap="none" rtlCol="0">
            <a:spAutoFit/>
          </a:bodyPr>
          <a:lstStyle/>
          <a:p>
            <a:r>
              <a:rPr lang="en-SG" sz="2400" b="1">
                <a:latin typeface="CMU Sans Serif" panose="02000603000000000000" pitchFamily="2" charset="0"/>
                <a:ea typeface="CMU Sans Serif" panose="02000603000000000000" pitchFamily="2" charset="0"/>
                <a:cs typeface="CMU Sans Serif" panose="02000603000000000000" pitchFamily="2" charset="0"/>
              </a:rPr>
              <a:t>=</a:t>
            </a:r>
            <a:endParaRPr lang="en-SG" sz="3600" b="1">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79" name="TextBox 78">
            <a:extLst>
              <a:ext uri="{FF2B5EF4-FFF2-40B4-BE49-F238E27FC236}">
                <a16:creationId xmlns:a16="http://schemas.microsoft.com/office/drawing/2014/main" id="{9B2EB3E0-CF07-11DC-6049-D6A7471ABC84}"/>
              </a:ext>
            </a:extLst>
          </p:cNvPr>
          <p:cNvSpPr txBox="1"/>
          <p:nvPr/>
        </p:nvSpPr>
        <p:spPr>
          <a:xfrm>
            <a:off x="3466150" y="4989606"/>
            <a:ext cx="447558" cy="461665"/>
          </a:xfrm>
          <a:prstGeom prst="rect">
            <a:avLst/>
          </a:prstGeom>
          <a:noFill/>
        </p:spPr>
        <p:txBody>
          <a:bodyPr wrap="none" rtlCol="0">
            <a:spAutoFit/>
          </a:bodyPr>
          <a:lstStyle/>
          <a:p>
            <a:r>
              <a:rPr lang="en-SG" sz="2400" b="1">
                <a:latin typeface="CMU Sans Serif" panose="02000603000000000000" pitchFamily="2" charset="0"/>
                <a:ea typeface="CMU Sans Serif" panose="02000603000000000000" pitchFamily="2" charset="0"/>
                <a:cs typeface="CMU Sans Serif" panose="02000603000000000000" pitchFamily="2" charset="0"/>
              </a:rPr>
              <a:t>=</a:t>
            </a:r>
            <a:endParaRPr lang="en-SG" sz="3600" b="1">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80" name="Rectangle 79">
            <a:extLst>
              <a:ext uri="{FF2B5EF4-FFF2-40B4-BE49-F238E27FC236}">
                <a16:creationId xmlns:a16="http://schemas.microsoft.com/office/drawing/2014/main" id="{5EFD7742-F9B6-1145-3CE1-6800C078DEE3}"/>
              </a:ext>
            </a:extLst>
          </p:cNvPr>
          <p:cNvSpPr/>
          <p:nvPr/>
        </p:nvSpPr>
        <p:spPr>
          <a:xfrm>
            <a:off x="3865368" y="1926452"/>
            <a:ext cx="2153692" cy="3666479"/>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1" name="Title 1">
            <a:extLst>
              <a:ext uri="{FF2B5EF4-FFF2-40B4-BE49-F238E27FC236}">
                <a16:creationId xmlns:a16="http://schemas.microsoft.com/office/drawing/2014/main" id="{E0F574FF-C49F-880D-FCC2-7C8F10EC0AC6}"/>
              </a:ext>
            </a:extLst>
          </p:cNvPr>
          <p:cNvSpPr txBox="1">
            <a:spLocks/>
          </p:cNvSpPr>
          <p:nvPr/>
        </p:nvSpPr>
        <p:spPr>
          <a:xfrm>
            <a:off x="5067299" y="9525"/>
            <a:ext cx="2066925" cy="28257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1pPr>
          </a:lstStyle>
          <a:p>
            <a:pPr algn="ctr"/>
            <a:r>
              <a:rPr lang="en-US" sz="1400">
                <a:solidFill>
                  <a:schemeClr val="accent2">
                    <a:lumMod val="50000"/>
                  </a:schemeClr>
                </a:solidFill>
              </a:rPr>
              <a:t>MCS Algorithm</a:t>
            </a:r>
          </a:p>
        </p:txBody>
      </p:sp>
      <p:sp>
        <p:nvSpPr>
          <p:cNvPr id="3" name="TextBox 2">
            <a:extLst>
              <a:ext uri="{FF2B5EF4-FFF2-40B4-BE49-F238E27FC236}">
                <a16:creationId xmlns:a16="http://schemas.microsoft.com/office/drawing/2014/main" id="{DB1E4737-810E-26E8-5F1F-2C50DC326B79}"/>
              </a:ext>
            </a:extLst>
          </p:cNvPr>
          <p:cNvSpPr txBox="1"/>
          <p:nvPr/>
        </p:nvSpPr>
        <p:spPr>
          <a:xfrm>
            <a:off x="4710179" y="6555876"/>
            <a:ext cx="2787586" cy="338554"/>
          </a:xfrm>
          <a:prstGeom prst="rect">
            <a:avLst/>
          </a:prstGeom>
          <a:noFill/>
        </p:spPr>
        <p:txBody>
          <a:bodyPr wrap="square">
            <a:spAutoFit/>
          </a:bodyPr>
          <a:lstStyle/>
          <a:p>
            <a:pPr algn="ctr"/>
            <a:r>
              <a:rPr lang="en-SG" sz="1600" dirty="0">
                <a:solidFill>
                  <a:schemeClr val="tx1">
                    <a:lumMod val="65000"/>
                    <a:lumOff val="35000"/>
                  </a:schemeClr>
                </a:solidFill>
                <a:latin typeface="CMU Sans Serif" panose="02000603000000000000" pitchFamily="2" charset="0"/>
                <a:ea typeface="CMU Sans Serif" panose="02000603000000000000" pitchFamily="2" charset="0"/>
                <a:cs typeface="CMU Sans Serif" panose="02000603000000000000" pitchFamily="2" charset="0"/>
              </a:rPr>
              <a:t>(Liu et al., 2023)</a:t>
            </a:r>
          </a:p>
        </p:txBody>
      </p:sp>
    </p:spTree>
    <p:extLst>
      <p:ext uri="{BB962C8B-B14F-4D97-AF65-F5344CB8AC3E}">
        <p14:creationId xmlns:p14="http://schemas.microsoft.com/office/powerpoint/2010/main" val="23536211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p159:morph option="byObject"/>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ABA17-0D68-85D0-30C9-79856FF833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AA6F1C-8BD2-2525-0BFC-2878ADAF2029}"/>
              </a:ext>
            </a:extLst>
          </p:cNvPr>
          <p:cNvSpPr>
            <a:spLocks noGrp="1"/>
          </p:cNvSpPr>
          <p:nvPr>
            <p:ph type="title"/>
          </p:nvPr>
        </p:nvSpPr>
        <p:spPr/>
        <p:txBody>
          <a:bodyPr/>
          <a:lstStyle/>
          <a:p>
            <a:r>
              <a:rPr lang="en-SG"/>
              <a:t>Methodology Step 1: Loss Function</a:t>
            </a:r>
          </a:p>
        </p:txBody>
      </p:sp>
      <p:sp>
        <p:nvSpPr>
          <p:cNvPr id="4" name="Slide Number Placeholder 3">
            <a:extLst>
              <a:ext uri="{FF2B5EF4-FFF2-40B4-BE49-F238E27FC236}">
                <a16:creationId xmlns:a16="http://schemas.microsoft.com/office/drawing/2014/main" id="{1C433DAC-1F43-F92C-CE73-2CBCD654FA02}"/>
              </a:ext>
            </a:extLst>
          </p:cNvPr>
          <p:cNvSpPr>
            <a:spLocks noGrp="1"/>
          </p:cNvSpPr>
          <p:nvPr>
            <p:ph type="sldNum" sz="quarter" idx="12"/>
          </p:nvPr>
        </p:nvSpPr>
        <p:spPr/>
        <p:txBody>
          <a:bodyPr/>
          <a:lstStyle/>
          <a:p>
            <a:fld id="{15318E31-E44D-46B9-B4DB-0D58A1756CE8}" type="slidenum">
              <a:rPr lang="en-SG" smtClean="0"/>
              <a:t>12</a:t>
            </a:fld>
            <a:endParaRPr lang="en-SG"/>
          </a:p>
        </p:txBody>
      </p:sp>
      <p:sp>
        <p:nvSpPr>
          <p:cNvPr id="42" name="TextBox 41">
            <a:extLst>
              <a:ext uri="{FF2B5EF4-FFF2-40B4-BE49-F238E27FC236}">
                <a16:creationId xmlns:a16="http://schemas.microsoft.com/office/drawing/2014/main" id="{B023C65A-34C5-9755-D7FE-1343BE1CBEBF}"/>
              </a:ext>
            </a:extLst>
          </p:cNvPr>
          <p:cNvSpPr txBox="1"/>
          <p:nvPr/>
        </p:nvSpPr>
        <p:spPr>
          <a:xfrm>
            <a:off x="257260" y="1367887"/>
            <a:ext cx="2906945" cy="400110"/>
          </a:xfrm>
          <a:prstGeom prst="rect">
            <a:avLst/>
          </a:prstGeom>
          <a:noFill/>
          <a:ln>
            <a:noFill/>
          </a:ln>
        </p:spPr>
        <p:txBody>
          <a:bodyPr wrap="square">
            <a:spAutoFit/>
          </a:bodyPr>
          <a:lstStyle/>
          <a:p>
            <a:pPr algn="ctr"/>
            <a:r>
              <a:rPr lang="en-SG" sz="2000" dirty="0">
                <a:latin typeface="CMU Sans Serif" panose="02000603000000000000" pitchFamily="2" charset="0"/>
                <a:ea typeface="CMU Sans Serif" panose="02000603000000000000" pitchFamily="2" charset="0"/>
                <a:cs typeface="CMU Sans Serif" panose="02000603000000000000" pitchFamily="2" charset="0"/>
              </a:rPr>
              <a:t>Create the loss function</a:t>
            </a:r>
          </a:p>
        </p:txBody>
      </p:sp>
      <p:sp>
        <p:nvSpPr>
          <p:cNvPr id="70" name="Rectangle 69">
            <a:extLst>
              <a:ext uri="{FF2B5EF4-FFF2-40B4-BE49-F238E27FC236}">
                <a16:creationId xmlns:a16="http://schemas.microsoft.com/office/drawing/2014/main" id="{D1A1E3ED-A0B1-0A42-93EC-22F78060D09E}"/>
              </a:ext>
            </a:extLst>
          </p:cNvPr>
          <p:cNvSpPr/>
          <p:nvPr/>
        </p:nvSpPr>
        <p:spPr>
          <a:xfrm>
            <a:off x="699984" y="2031260"/>
            <a:ext cx="1989941" cy="628650"/>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(Δx</a:t>
            </a:r>
            <a:r>
              <a:rPr lang="en-SG" baseline="-25000">
                <a:latin typeface="CMU Sans Serif" panose="02000603000000000000" pitchFamily="2" charset="0"/>
                <a:ea typeface="CMU Sans Serif" panose="02000603000000000000" pitchFamily="2" charset="0"/>
                <a:cs typeface="CMU Sans Serif" panose="02000603000000000000" pitchFamily="2" charset="0"/>
              </a:rPr>
              <a:t>1</a:t>
            </a:r>
            <a:r>
              <a:rPr lang="en-SG">
                <a:latin typeface="CMU Sans Serif" panose="02000603000000000000" pitchFamily="2" charset="0"/>
                <a:ea typeface="CMU Sans Serif" panose="02000603000000000000" pitchFamily="2" charset="0"/>
                <a:cs typeface="CMU Sans Serif" panose="02000603000000000000" pitchFamily="2" charset="0"/>
              </a:rPr>
              <a:t>)</a:t>
            </a:r>
            <a:r>
              <a:rPr lang="en-SG" baseline="30000">
                <a:latin typeface="CMU Sans Serif" panose="02000603000000000000" pitchFamily="2" charset="0"/>
                <a:ea typeface="CMU Sans Serif" panose="02000603000000000000" pitchFamily="2" charset="0"/>
                <a:cs typeface="CMU Sans Serif" panose="02000603000000000000" pitchFamily="2" charset="0"/>
              </a:rPr>
              <a:t>2</a:t>
            </a:r>
            <a:r>
              <a:rPr lang="en-SG">
                <a:latin typeface="CMU Sans Serif" panose="02000603000000000000" pitchFamily="2" charset="0"/>
                <a:ea typeface="CMU Sans Serif" panose="02000603000000000000" pitchFamily="2" charset="0"/>
                <a:cs typeface="CMU Sans Serif" panose="02000603000000000000" pitchFamily="2" charset="0"/>
              </a:rPr>
              <a:t>, (Δv</a:t>
            </a:r>
            <a:r>
              <a:rPr lang="en-SG" baseline="-25000">
                <a:latin typeface="CMU Sans Serif" panose="02000603000000000000" pitchFamily="2" charset="0"/>
                <a:ea typeface="CMU Sans Serif" panose="02000603000000000000" pitchFamily="2" charset="0"/>
                <a:cs typeface="CMU Sans Serif" panose="02000603000000000000" pitchFamily="2" charset="0"/>
              </a:rPr>
              <a:t>1</a:t>
            </a:r>
            <a:r>
              <a:rPr lang="en-SG">
                <a:latin typeface="CMU Sans Serif" panose="02000603000000000000" pitchFamily="2" charset="0"/>
                <a:ea typeface="CMU Sans Serif" panose="02000603000000000000" pitchFamily="2" charset="0"/>
                <a:cs typeface="CMU Sans Serif" panose="02000603000000000000" pitchFamily="2" charset="0"/>
              </a:rPr>
              <a:t>)</a:t>
            </a:r>
            <a:r>
              <a:rPr lang="en-SG" baseline="30000">
                <a:latin typeface="CMU Sans Serif" panose="02000603000000000000" pitchFamily="2" charset="0"/>
                <a:ea typeface="CMU Sans Serif" panose="02000603000000000000" pitchFamily="2" charset="0"/>
                <a:cs typeface="CMU Sans Serif" panose="02000603000000000000" pitchFamily="2" charset="0"/>
              </a:rPr>
              <a:t>2</a:t>
            </a:r>
            <a:endParaRPr lang="en-SG" baseline="-2500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71" name="Rectangle 70">
            <a:extLst>
              <a:ext uri="{FF2B5EF4-FFF2-40B4-BE49-F238E27FC236}">
                <a16:creationId xmlns:a16="http://schemas.microsoft.com/office/drawing/2014/main" id="{0EA1A776-F714-A3A6-A6D1-81F100C2385E}"/>
              </a:ext>
            </a:extLst>
          </p:cNvPr>
          <p:cNvSpPr/>
          <p:nvPr/>
        </p:nvSpPr>
        <p:spPr>
          <a:xfrm>
            <a:off x="699984" y="2836803"/>
            <a:ext cx="1989941" cy="628650"/>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(Δx</a:t>
            </a:r>
            <a:r>
              <a:rPr lang="en-SG" baseline="-25000">
                <a:latin typeface="CMU Sans Serif" panose="02000603000000000000" pitchFamily="2" charset="0"/>
                <a:ea typeface="CMU Sans Serif" panose="02000603000000000000" pitchFamily="2" charset="0"/>
                <a:cs typeface="CMU Sans Serif" panose="02000603000000000000" pitchFamily="2" charset="0"/>
              </a:rPr>
              <a:t>2</a:t>
            </a:r>
            <a:r>
              <a:rPr lang="en-SG">
                <a:latin typeface="CMU Sans Serif" panose="02000603000000000000" pitchFamily="2" charset="0"/>
                <a:ea typeface="CMU Sans Serif" panose="02000603000000000000" pitchFamily="2" charset="0"/>
                <a:cs typeface="CMU Sans Serif" panose="02000603000000000000" pitchFamily="2" charset="0"/>
              </a:rPr>
              <a:t>)</a:t>
            </a:r>
            <a:r>
              <a:rPr lang="en-SG" baseline="30000">
                <a:latin typeface="CMU Sans Serif" panose="02000603000000000000" pitchFamily="2" charset="0"/>
                <a:ea typeface="CMU Sans Serif" panose="02000603000000000000" pitchFamily="2" charset="0"/>
                <a:cs typeface="CMU Sans Serif" panose="02000603000000000000" pitchFamily="2" charset="0"/>
              </a:rPr>
              <a:t>2</a:t>
            </a:r>
            <a:r>
              <a:rPr lang="en-SG">
                <a:latin typeface="CMU Sans Serif" panose="02000603000000000000" pitchFamily="2" charset="0"/>
                <a:ea typeface="CMU Sans Serif" panose="02000603000000000000" pitchFamily="2" charset="0"/>
                <a:cs typeface="CMU Sans Serif" panose="02000603000000000000" pitchFamily="2" charset="0"/>
              </a:rPr>
              <a:t>, (Δv</a:t>
            </a:r>
            <a:r>
              <a:rPr lang="en-SG" baseline="-25000">
                <a:latin typeface="CMU Sans Serif" panose="02000603000000000000" pitchFamily="2" charset="0"/>
                <a:ea typeface="CMU Sans Serif" panose="02000603000000000000" pitchFamily="2" charset="0"/>
                <a:cs typeface="CMU Sans Serif" panose="02000603000000000000" pitchFamily="2" charset="0"/>
              </a:rPr>
              <a:t>2</a:t>
            </a:r>
            <a:r>
              <a:rPr lang="en-SG">
                <a:latin typeface="CMU Sans Serif" panose="02000603000000000000" pitchFamily="2" charset="0"/>
                <a:ea typeface="CMU Sans Serif" panose="02000603000000000000" pitchFamily="2" charset="0"/>
                <a:cs typeface="CMU Sans Serif" panose="02000603000000000000" pitchFamily="2" charset="0"/>
              </a:rPr>
              <a:t>)</a:t>
            </a:r>
            <a:r>
              <a:rPr lang="en-SG" baseline="30000">
                <a:latin typeface="CMU Sans Serif" panose="02000603000000000000" pitchFamily="2" charset="0"/>
                <a:ea typeface="CMU Sans Serif" panose="02000603000000000000" pitchFamily="2" charset="0"/>
                <a:cs typeface="CMU Sans Serif" panose="02000603000000000000" pitchFamily="2" charset="0"/>
              </a:rPr>
              <a:t>2</a:t>
            </a:r>
            <a:endParaRPr lang="en-SG" baseline="-2500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73" name="Rectangle 72">
            <a:extLst>
              <a:ext uri="{FF2B5EF4-FFF2-40B4-BE49-F238E27FC236}">
                <a16:creationId xmlns:a16="http://schemas.microsoft.com/office/drawing/2014/main" id="{0275D47D-8239-EAD6-1F92-CEBB54AD0F76}"/>
              </a:ext>
            </a:extLst>
          </p:cNvPr>
          <p:cNvSpPr/>
          <p:nvPr/>
        </p:nvSpPr>
        <p:spPr>
          <a:xfrm>
            <a:off x="699983" y="3579305"/>
            <a:ext cx="1989941" cy="628650"/>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(Δx</a:t>
            </a:r>
            <a:r>
              <a:rPr lang="en-SG" baseline="-25000">
                <a:latin typeface="CMU Sans Serif" panose="02000603000000000000" pitchFamily="2" charset="0"/>
                <a:ea typeface="CMU Sans Serif" panose="02000603000000000000" pitchFamily="2" charset="0"/>
                <a:cs typeface="CMU Sans Serif" panose="02000603000000000000" pitchFamily="2" charset="0"/>
              </a:rPr>
              <a:t>3</a:t>
            </a:r>
            <a:r>
              <a:rPr lang="en-SG">
                <a:latin typeface="CMU Sans Serif" panose="02000603000000000000" pitchFamily="2" charset="0"/>
                <a:ea typeface="CMU Sans Serif" panose="02000603000000000000" pitchFamily="2" charset="0"/>
                <a:cs typeface="CMU Sans Serif" panose="02000603000000000000" pitchFamily="2" charset="0"/>
              </a:rPr>
              <a:t>)</a:t>
            </a:r>
            <a:r>
              <a:rPr lang="en-SG" baseline="30000">
                <a:latin typeface="CMU Sans Serif" panose="02000603000000000000" pitchFamily="2" charset="0"/>
                <a:ea typeface="CMU Sans Serif" panose="02000603000000000000" pitchFamily="2" charset="0"/>
                <a:cs typeface="CMU Sans Serif" panose="02000603000000000000" pitchFamily="2" charset="0"/>
              </a:rPr>
              <a:t>2</a:t>
            </a:r>
            <a:r>
              <a:rPr lang="en-SG">
                <a:latin typeface="CMU Sans Serif" panose="02000603000000000000" pitchFamily="2" charset="0"/>
                <a:ea typeface="CMU Sans Serif" panose="02000603000000000000" pitchFamily="2" charset="0"/>
                <a:cs typeface="CMU Sans Serif" panose="02000603000000000000" pitchFamily="2" charset="0"/>
              </a:rPr>
              <a:t>, (Δv</a:t>
            </a:r>
            <a:r>
              <a:rPr lang="en-SG" baseline="-25000">
                <a:latin typeface="CMU Sans Serif" panose="02000603000000000000" pitchFamily="2" charset="0"/>
                <a:ea typeface="CMU Sans Serif" panose="02000603000000000000" pitchFamily="2" charset="0"/>
                <a:cs typeface="CMU Sans Serif" panose="02000603000000000000" pitchFamily="2" charset="0"/>
              </a:rPr>
              <a:t>3</a:t>
            </a:r>
            <a:r>
              <a:rPr lang="en-SG">
                <a:latin typeface="CMU Sans Serif" panose="02000603000000000000" pitchFamily="2" charset="0"/>
                <a:ea typeface="CMU Sans Serif" panose="02000603000000000000" pitchFamily="2" charset="0"/>
                <a:cs typeface="CMU Sans Serif" panose="02000603000000000000" pitchFamily="2" charset="0"/>
              </a:rPr>
              <a:t>)</a:t>
            </a:r>
            <a:r>
              <a:rPr lang="en-SG" baseline="30000">
                <a:latin typeface="CMU Sans Serif" panose="02000603000000000000" pitchFamily="2" charset="0"/>
                <a:ea typeface="CMU Sans Serif" panose="02000603000000000000" pitchFamily="2" charset="0"/>
                <a:cs typeface="CMU Sans Serif" panose="02000603000000000000" pitchFamily="2" charset="0"/>
              </a:rPr>
              <a:t>2</a:t>
            </a:r>
            <a:endParaRPr lang="en-SG" baseline="-2500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74" name="Rectangle 73">
            <a:extLst>
              <a:ext uri="{FF2B5EF4-FFF2-40B4-BE49-F238E27FC236}">
                <a16:creationId xmlns:a16="http://schemas.microsoft.com/office/drawing/2014/main" id="{FD96AE8A-8FFD-D358-B337-7AD8CBE9118B}"/>
              </a:ext>
            </a:extLst>
          </p:cNvPr>
          <p:cNvSpPr/>
          <p:nvPr/>
        </p:nvSpPr>
        <p:spPr>
          <a:xfrm>
            <a:off x="699983" y="4903094"/>
            <a:ext cx="1989941" cy="628650"/>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(Δx</a:t>
            </a:r>
            <a:r>
              <a:rPr lang="en-SG" baseline="-25000">
                <a:latin typeface="CMU Sans Serif" panose="02000603000000000000" pitchFamily="2" charset="0"/>
                <a:ea typeface="CMU Sans Serif" panose="02000603000000000000" pitchFamily="2" charset="0"/>
                <a:cs typeface="CMU Sans Serif" panose="02000603000000000000" pitchFamily="2" charset="0"/>
              </a:rPr>
              <a:t>4</a:t>
            </a:r>
            <a:r>
              <a:rPr lang="en-SG">
                <a:latin typeface="CMU Sans Serif" panose="02000603000000000000" pitchFamily="2" charset="0"/>
                <a:ea typeface="CMU Sans Serif" panose="02000603000000000000" pitchFamily="2" charset="0"/>
                <a:cs typeface="CMU Sans Serif" panose="02000603000000000000" pitchFamily="2" charset="0"/>
              </a:rPr>
              <a:t>)</a:t>
            </a:r>
            <a:r>
              <a:rPr lang="en-SG" baseline="30000">
                <a:latin typeface="CMU Sans Serif" panose="02000603000000000000" pitchFamily="2" charset="0"/>
                <a:ea typeface="CMU Sans Serif" panose="02000603000000000000" pitchFamily="2" charset="0"/>
                <a:cs typeface="CMU Sans Serif" panose="02000603000000000000" pitchFamily="2" charset="0"/>
              </a:rPr>
              <a:t>2</a:t>
            </a:r>
            <a:r>
              <a:rPr lang="en-SG">
                <a:latin typeface="CMU Sans Serif" panose="02000603000000000000" pitchFamily="2" charset="0"/>
                <a:ea typeface="CMU Sans Serif" panose="02000603000000000000" pitchFamily="2" charset="0"/>
                <a:cs typeface="CMU Sans Serif" panose="02000603000000000000" pitchFamily="2" charset="0"/>
              </a:rPr>
              <a:t>, (Δv</a:t>
            </a:r>
            <a:r>
              <a:rPr lang="en-SG" baseline="-25000">
                <a:latin typeface="CMU Sans Serif" panose="02000603000000000000" pitchFamily="2" charset="0"/>
                <a:ea typeface="CMU Sans Serif" panose="02000603000000000000" pitchFamily="2" charset="0"/>
                <a:cs typeface="CMU Sans Serif" panose="02000603000000000000" pitchFamily="2" charset="0"/>
              </a:rPr>
              <a:t>4</a:t>
            </a:r>
            <a:r>
              <a:rPr lang="en-SG">
                <a:latin typeface="CMU Sans Serif" panose="02000603000000000000" pitchFamily="2" charset="0"/>
                <a:ea typeface="CMU Sans Serif" panose="02000603000000000000" pitchFamily="2" charset="0"/>
                <a:cs typeface="CMU Sans Serif" panose="02000603000000000000" pitchFamily="2" charset="0"/>
              </a:rPr>
              <a:t>)</a:t>
            </a:r>
            <a:r>
              <a:rPr lang="en-SG" baseline="30000">
                <a:latin typeface="CMU Sans Serif" panose="02000603000000000000" pitchFamily="2" charset="0"/>
                <a:ea typeface="CMU Sans Serif" panose="02000603000000000000" pitchFamily="2" charset="0"/>
                <a:cs typeface="CMU Sans Serif" panose="02000603000000000000" pitchFamily="2" charset="0"/>
              </a:rPr>
              <a:t>2</a:t>
            </a:r>
            <a:endParaRPr lang="en-SG" baseline="-2500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75" name="TextBox 74">
            <a:extLst>
              <a:ext uri="{FF2B5EF4-FFF2-40B4-BE49-F238E27FC236}">
                <a16:creationId xmlns:a16="http://schemas.microsoft.com/office/drawing/2014/main" id="{D56A6636-1191-0376-B223-168B84AAA465}"/>
              </a:ext>
            </a:extLst>
          </p:cNvPr>
          <p:cNvSpPr txBox="1"/>
          <p:nvPr/>
        </p:nvSpPr>
        <p:spPr>
          <a:xfrm rot="16200000">
            <a:off x="1485601" y="4343668"/>
            <a:ext cx="418704" cy="400110"/>
          </a:xfrm>
          <a:prstGeom prst="rect">
            <a:avLst/>
          </a:prstGeom>
          <a:noFill/>
        </p:spPr>
        <p:txBody>
          <a:bodyPr wrap="none" rtlCol="0">
            <a:spAutoFit/>
          </a:bodyPr>
          <a:lstStyle/>
          <a:p>
            <a:r>
              <a:rPr lang="en-SG" sz="2000" b="1">
                <a:latin typeface="CMU Sans Serif" panose="02000603000000000000" pitchFamily="2" charset="0"/>
                <a:ea typeface="CMU Sans Serif" panose="02000603000000000000" pitchFamily="2" charset="0"/>
                <a:cs typeface="CMU Sans Serif" panose="02000603000000000000" pitchFamily="2" charset="0"/>
              </a:rPr>
              <a:t>…</a:t>
            </a:r>
          </a:p>
        </p:txBody>
      </p:sp>
      <p:sp>
        <p:nvSpPr>
          <p:cNvPr id="80" name="Rectangle 79">
            <a:extLst>
              <a:ext uri="{FF2B5EF4-FFF2-40B4-BE49-F238E27FC236}">
                <a16:creationId xmlns:a16="http://schemas.microsoft.com/office/drawing/2014/main" id="{0E284916-80D7-B9F9-C35A-A7105F4FF38C}"/>
              </a:ext>
            </a:extLst>
          </p:cNvPr>
          <p:cNvSpPr/>
          <p:nvPr/>
        </p:nvSpPr>
        <p:spPr>
          <a:xfrm>
            <a:off x="633887" y="1926452"/>
            <a:ext cx="2153692" cy="3666479"/>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TextBox 2">
            <a:extLst>
              <a:ext uri="{FF2B5EF4-FFF2-40B4-BE49-F238E27FC236}">
                <a16:creationId xmlns:a16="http://schemas.microsoft.com/office/drawing/2014/main" id="{4903EAF8-038B-19CE-501E-450B9DC056DA}"/>
              </a:ext>
            </a:extLst>
          </p:cNvPr>
          <p:cNvSpPr txBox="1"/>
          <p:nvPr/>
        </p:nvSpPr>
        <p:spPr>
          <a:xfrm>
            <a:off x="4166353" y="2145530"/>
            <a:ext cx="3867934" cy="400110"/>
          </a:xfrm>
          <a:prstGeom prst="rect">
            <a:avLst/>
          </a:prstGeom>
          <a:noFill/>
          <a:ln>
            <a:noFill/>
          </a:ln>
        </p:spPr>
        <p:txBody>
          <a:bodyPr wrap="square">
            <a:spAutoFit/>
          </a:bodyPr>
          <a:lstStyle/>
          <a:p>
            <a:r>
              <a:rPr lang="en-SG" sz="2000">
                <a:latin typeface="CMU Sans Serif" panose="02000603000000000000" pitchFamily="2" charset="0"/>
                <a:ea typeface="CMU Sans Serif" panose="02000603000000000000" pitchFamily="2" charset="0"/>
                <a:cs typeface="CMU Sans Serif" panose="02000603000000000000" pitchFamily="2" charset="0"/>
              </a:rPr>
              <a:t>Sum everything together, </a:t>
            </a:r>
            <a:r>
              <a:rPr lang="en-SG" sz="2000" i="1" err="1">
                <a:latin typeface="CMU Sans Serif" panose="02000603000000000000" pitchFamily="2" charset="0"/>
                <a:ea typeface="CMU Sans Serif" panose="02000603000000000000" pitchFamily="2" charset="0"/>
                <a:cs typeface="CMU Sans Serif" panose="02000603000000000000" pitchFamily="2" charset="0"/>
              </a:rPr>
              <a:t>L</a:t>
            </a:r>
            <a:r>
              <a:rPr lang="en-SG" sz="2000" i="1" baseline="-25000" err="1">
                <a:latin typeface="CMU Sans Serif" panose="02000603000000000000" pitchFamily="2" charset="0"/>
                <a:ea typeface="CMU Sans Serif" panose="02000603000000000000" pitchFamily="2" charset="0"/>
                <a:cs typeface="CMU Sans Serif" panose="02000603000000000000" pitchFamily="2" charset="0"/>
              </a:rPr>
              <a:t>standard</a:t>
            </a:r>
            <a:endParaRPr lang="en-SG" sz="2000" i="1" baseline="-2500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6" name="TextBox 5">
            <a:extLst>
              <a:ext uri="{FF2B5EF4-FFF2-40B4-BE49-F238E27FC236}">
                <a16:creationId xmlns:a16="http://schemas.microsoft.com/office/drawing/2014/main" id="{6A9D9817-613B-AEC7-91EF-1E0AB697A0A8}"/>
              </a:ext>
            </a:extLst>
          </p:cNvPr>
          <p:cNvSpPr txBox="1"/>
          <p:nvPr/>
        </p:nvSpPr>
        <p:spPr>
          <a:xfrm>
            <a:off x="4166353" y="2951073"/>
            <a:ext cx="4294062" cy="400110"/>
          </a:xfrm>
          <a:prstGeom prst="rect">
            <a:avLst/>
          </a:prstGeom>
          <a:noFill/>
          <a:ln>
            <a:noFill/>
          </a:ln>
        </p:spPr>
        <p:txBody>
          <a:bodyPr wrap="square">
            <a:spAutoFit/>
          </a:bodyPr>
          <a:lstStyle/>
          <a:p>
            <a:r>
              <a:rPr lang="en-SG" sz="2000">
                <a:latin typeface="CMU Sans Serif" panose="02000603000000000000" pitchFamily="2" charset="0"/>
                <a:ea typeface="CMU Sans Serif" panose="02000603000000000000" pitchFamily="2" charset="0"/>
                <a:cs typeface="CMU Sans Serif" panose="02000603000000000000" pitchFamily="2" charset="0"/>
              </a:rPr>
              <a:t>Only sum position difference, </a:t>
            </a:r>
            <a:r>
              <a:rPr lang="en-SG" sz="2000" i="1" err="1">
                <a:latin typeface="CMU Sans Serif" panose="02000603000000000000" pitchFamily="2" charset="0"/>
                <a:ea typeface="CMU Sans Serif" panose="02000603000000000000" pitchFamily="2" charset="0"/>
                <a:cs typeface="CMU Sans Serif" panose="02000603000000000000" pitchFamily="2" charset="0"/>
              </a:rPr>
              <a:t>L</a:t>
            </a:r>
            <a:r>
              <a:rPr lang="en-SG" sz="2000" i="1" baseline="-25000" err="1">
                <a:latin typeface="CMU Sans Serif" panose="02000603000000000000" pitchFamily="2" charset="0"/>
                <a:ea typeface="CMU Sans Serif" panose="02000603000000000000" pitchFamily="2" charset="0"/>
                <a:cs typeface="CMU Sans Serif" panose="02000603000000000000" pitchFamily="2" charset="0"/>
              </a:rPr>
              <a:t>pos</a:t>
            </a:r>
            <a:endParaRPr lang="en-SG" sz="2000" i="1" baseline="-2500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7" name="TextBox 6">
            <a:extLst>
              <a:ext uri="{FF2B5EF4-FFF2-40B4-BE49-F238E27FC236}">
                <a16:creationId xmlns:a16="http://schemas.microsoft.com/office/drawing/2014/main" id="{C0FCA22D-431B-42BF-DE32-AFA7D535889A}"/>
              </a:ext>
            </a:extLst>
          </p:cNvPr>
          <p:cNvSpPr txBox="1"/>
          <p:nvPr/>
        </p:nvSpPr>
        <p:spPr>
          <a:xfrm>
            <a:off x="4166353" y="3807845"/>
            <a:ext cx="4294062" cy="400110"/>
          </a:xfrm>
          <a:prstGeom prst="rect">
            <a:avLst/>
          </a:prstGeom>
          <a:noFill/>
          <a:ln>
            <a:noFill/>
          </a:ln>
        </p:spPr>
        <p:txBody>
          <a:bodyPr wrap="square">
            <a:spAutoFit/>
          </a:bodyPr>
          <a:lstStyle/>
          <a:p>
            <a:r>
              <a:rPr lang="en-SG" sz="2000">
                <a:latin typeface="CMU Sans Serif" panose="02000603000000000000" pitchFamily="2" charset="0"/>
                <a:ea typeface="CMU Sans Serif" panose="02000603000000000000" pitchFamily="2" charset="0"/>
                <a:cs typeface="CMU Sans Serif" panose="02000603000000000000" pitchFamily="2" charset="0"/>
              </a:rPr>
              <a:t>Only sum velocity difference, </a:t>
            </a:r>
            <a:r>
              <a:rPr lang="en-SG" sz="2000" i="1" err="1">
                <a:latin typeface="CMU Sans Serif" panose="02000603000000000000" pitchFamily="2" charset="0"/>
                <a:ea typeface="CMU Sans Serif" panose="02000603000000000000" pitchFamily="2" charset="0"/>
                <a:cs typeface="CMU Sans Serif" panose="02000603000000000000" pitchFamily="2" charset="0"/>
              </a:rPr>
              <a:t>L</a:t>
            </a:r>
            <a:r>
              <a:rPr lang="en-SG" sz="2000" i="1" baseline="-25000" err="1">
                <a:latin typeface="CMU Sans Serif" panose="02000603000000000000" pitchFamily="2" charset="0"/>
                <a:ea typeface="CMU Sans Serif" panose="02000603000000000000" pitchFamily="2" charset="0"/>
                <a:cs typeface="CMU Sans Serif" panose="02000603000000000000" pitchFamily="2" charset="0"/>
              </a:rPr>
              <a:t>vel</a:t>
            </a:r>
            <a:endParaRPr lang="en-SG" sz="2000" i="1" baseline="-2500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8" name="TextBox 7">
            <a:extLst>
              <a:ext uri="{FF2B5EF4-FFF2-40B4-BE49-F238E27FC236}">
                <a16:creationId xmlns:a16="http://schemas.microsoft.com/office/drawing/2014/main" id="{9DBAA41A-8CF1-1249-7196-B9C02B95E121}"/>
              </a:ext>
            </a:extLst>
          </p:cNvPr>
          <p:cNvSpPr txBox="1"/>
          <p:nvPr/>
        </p:nvSpPr>
        <p:spPr>
          <a:xfrm>
            <a:off x="4166353" y="4664617"/>
            <a:ext cx="3335274" cy="400110"/>
          </a:xfrm>
          <a:prstGeom prst="rect">
            <a:avLst/>
          </a:prstGeom>
          <a:noFill/>
          <a:ln>
            <a:noFill/>
          </a:ln>
        </p:spPr>
        <p:txBody>
          <a:bodyPr wrap="square">
            <a:spAutoFit/>
          </a:bodyPr>
          <a:lstStyle/>
          <a:p>
            <a:r>
              <a:rPr lang="en-SG" sz="2000">
                <a:latin typeface="CMU Sans Serif" panose="02000603000000000000" pitchFamily="2" charset="0"/>
                <a:ea typeface="CMU Sans Serif" panose="02000603000000000000" pitchFamily="2" charset="0"/>
                <a:cs typeface="CMU Sans Serif" panose="02000603000000000000" pitchFamily="2" charset="0"/>
              </a:rPr>
              <a:t>Weighted sum, </a:t>
            </a:r>
            <a:r>
              <a:rPr lang="en-SG" sz="2000" i="1" err="1">
                <a:latin typeface="CMU Sans Serif" panose="02000603000000000000" pitchFamily="2" charset="0"/>
                <a:ea typeface="CMU Sans Serif" panose="02000603000000000000" pitchFamily="2" charset="0"/>
                <a:cs typeface="CMU Sans Serif" panose="02000603000000000000" pitchFamily="2" charset="0"/>
              </a:rPr>
              <a:t>L</a:t>
            </a:r>
            <a:r>
              <a:rPr lang="en-SG" sz="2000" i="1" baseline="-25000" err="1">
                <a:latin typeface="CMU Sans Serif" panose="02000603000000000000" pitchFamily="2" charset="0"/>
                <a:ea typeface="CMU Sans Serif" panose="02000603000000000000" pitchFamily="2" charset="0"/>
                <a:cs typeface="CMU Sans Serif" panose="02000603000000000000" pitchFamily="2" charset="0"/>
              </a:rPr>
              <a:t>weighted</a:t>
            </a:r>
            <a:endParaRPr lang="en-SG" sz="2000" i="1" baseline="-25000">
              <a:latin typeface="CMU Sans Serif" panose="02000603000000000000" pitchFamily="2" charset="0"/>
              <a:ea typeface="CMU Sans Serif" panose="02000603000000000000" pitchFamily="2" charset="0"/>
              <a:cs typeface="CMU Sans Serif" panose="02000603000000000000" pitchFamily="2" charset="0"/>
            </a:endParaRPr>
          </a:p>
        </p:txBody>
      </p:sp>
      <p:cxnSp>
        <p:nvCxnSpPr>
          <p:cNvPr id="12" name="Connector: Elbow 11">
            <a:extLst>
              <a:ext uri="{FF2B5EF4-FFF2-40B4-BE49-F238E27FC236}">
                <a16:creationId xmlns:a16="http://schemas.microsoft.com/office/drawing/2014/main" id="{94487673-D259-D1F8-757B-34E8379149DF}"/>
              </a:ext>
            </a:extLst>
          </p:cNvPr>
          <p:cNvCxnSpPr>
            <a:stCxn id="80" idx="3"/>
            <a:endCxn id="3" idx="1"/>
          </p:cNvCxnSpPr>
          <p:nvPr/>
        </p:nvCxnSpPr>
        <p:spPr>
          <a:xfrm flipV="1">
            <a:off x="2787579" y="2345585"/>
            <a:ext cx="1378774" cy="1414107"/>
          </a:xfrm>
          <a:prstGeom prst="bentConnector3">
            <a:avLst/>
          </a:prstGeom>
          <a:ln>
            <a:tailEnd type="triangle"/>
          </a:ln>
        </p:spPr>
        <p:style>
          <a:lnRef idx="2">
            <a:schemeClr val="dk1"/>
          </a:lnRef>
          <a:fillRef idx="0">
            <a:schemeClr val="dk1"/>
          </a:fillRef>
          <a:effectRef idx="1">
            <a:schemeClr val="dk1"/>
          </a:effectRef>
          <a:fontRef idx="minor">
            <a:schemeClr val="tx1"/>
          </a:fontRef>
        </p:style>
      </p:cxnSp>
      <p:cxnSp>
        <p:nvCxnSpPr>
          <p:cNvPr id="13" name="Connector: Elbow 12">
            <a:extLst>
              <a:ext uri="{FF2B5EF4-FFF2-40B4-BE49-F238E27FC236}">
                <a16:creationId xmlns:a16="http://schemas.microsoft.com/office/drawing/2014/main" id="{0D66B98A-DFAF-73F2-C3F4-F6A40879FF89}"/>
              </a:ext>
            </a:extLst>
          </p:cNvPr>
          <p:cNvCxnSpPr>
            <a:cxnSpLocks/>
            <a:stCxn id="80" idx="3"/>
            <a:endCxn id="6" idx="1"/>
          </p:cNvCxnSpPr>
          <p:nvPr/>
        </p:nvCxnSpPr>
        <p:spPr>
          <a:xfrm flipV="1">
            <a:off x="2787579" y="3151128"/>
            <a:ext cx="1378774" cy="608564"/>
          </a:xfrm>
          <a:prstGeom prst="bent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cxnSp>
        <p:nvCxnSpPr>
          <p:cNvPr id="16" name="Connector: Elbow 15">
            <a:extLst>
              <a:ext uri="{FF2B5EF4-FFF2-40B4-BE49-F238E27FC236}">
                <a16:creationId xmlns:a16="http://schemas.microsoft.com/office/drawing/2014/main" id="{D735292D-1A64-78AB-DDF0-F1B0617877A7}"/>
              </a:ext>
            </a:extLst>
          </p:cNvPr>
          <p:cNvCxnSpPr>
            <a:cxnSpLocks/>
            <a:stCxn id="80" idx="3"/>
            <a:endCxn id="7" idx="1"/>
          </p:cNvCxnSpPr>
          <p:nvPr/>
        </p:nvCxnSpPr>
        <p:spPr>
          <a:xfrm>
            <a:off x="2787579" y="3759692"/>
            <a:ext cx="1378774" cy="248208"/>
          </a:xfrm>
          <a:prstGeom prst="bent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cxnSp>
        <p:nvCxnSpPr>
          <p:cNvPr id="23" name="Connector: Elbow 22">
            <a:extLst>
              <a:ext uri="{FF2B5EF4-FFF2-40B4-BE49-F238E27FC236}">
                <a16:creationId xmlns:a16="http://schemas.microsoft.com/office/drawing/2014/main" id="{051C5036-EDD6-71C1-FBA3-FE0C216DD8F5}"/>
              </a:ext>
            </a:extLst>
          </p:cNvPr>
          <p:cNvCxnSpPr>
            <a:cxnSpLocks/>
            <a:stCxn id="80" idx="3"/>
            <a:endCxn id="8" idx="1"/>
          </p:cNvCxnSpPr>
          <p:nvPr/>
        </p:nvCxnSpPr>
        <p:spPr>
          <a:xfrm>
            <a:off x="2787579" y="3759692"/>
            <a:ext cx="1378774" cy="1104980"/>
          </a:xfrm>
          <a:prstGeom prst="bent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sp>
        <p:nvSpPr>
          <p:cNvPr id="26" name="TextBox 25">
            <a:extLst>
              <a:ext uri="{FF2B5EF4-FFF2-40B4-BE49-F238E27FC236}">
                <a16:creationId xmlns:a16="http://schemas.microsoft.com/office/drawing/2014/main" id="{22FC9410-0AF4-8AA5-8B8E-D21AC77D8D71}"/>
              </a:ext>
            </a:extLst>
          </p:cNvPr>
          <p:cNvSpPr txBox="1"/>
          <p:nvPr/>
        </p:nvSpPr>
        <p:spPr>
          <a:xfrm>
            <a:off x="3780169" y="5063530"/>
            <a:ext cx="2906945" cy="307777"/>
          </a:xfrm>
          <a:prstGeom prst="rect">
            <a:avLst/>
          </a:prstGeom>
          <a:noFill/>
          <a:ln>
            <a:noFill/>
          </a:ln>
        </p:spPr>
        <p:txBody>
          <a:bodyPr wrap="square">
            <a:spAutoFit/>
          </a:bodyPr>
          <a:lstStyle/>
          <a:p>
            <a:pPr algn="ctr"/>
            <a:r>
              <a:rPr lang="en-SG" sz="1400">
                <a:latin typeface="CMU Sans Serif" panose="02000603000000000000" pitchFamily="2" charset="0"/>
                <a:ea typeface="CMU Sans Serif" panose="02000603000000000000" pitchFamily="2" charset="0"/>
                <a:cs typeface="CMU Sans Serif" panose="02000603000000000000" pitchFamily="2" charset="0"/>
              </a:rPr>
              <a:t>(Multiply all positions by 10</a:t>
            </a:r>
            <a:r>
              <a:rPr lang="en-SG" sz="1400" baseline="30000">
                <a:latin typeface="CMU Sans Serif" panose="02000603000000000000" pitchFamily="2" charset="0"/>
                <a:ea typeface="CMU Sans Serif" panose="02000603000000000000" pitchFamily="2" charset="0"/>
                <a:cs typeface="CMU Sans Serif" panose="02000603000000000000" pitchFamily="2" charset="0"/>
              </a:rPr>
              <a:t>-3</a:t>
            </a:r>
            <a:r>
              <a:rPr lang="en-SG" sz="1400">
                <a:latin typeface="CMU Sans Serif" panose="02000603000000000000" pitchFamily="2" charset="0"/>
                <a:ea typeface="CMU Sans Serif" panose="02000603000000000000" pitchFamily="2" charset="0"/>
                <a:cs typeface="CMU Sans Serif" panose="02000603000000000000" pitchFamily="2" charset="0"/>
              </a:rPr>
              <a:t>)</a:t>
            </a:r>
          </a:p>
        </p:txBody>
      </p:sp>
      <p:sp>
        <p:nvSpPr>
          <p:cNvPr id="27" name="Rectangle 26">
            <a:extLst>
              <a:ext uri="{FF2B5EF4-FFF2-40B4-BE49-F238E27FC236}">
                <a16:creationId xmlns:a16="http://schemas.microsoft.com/office/drawing/2014/main" id="{C1252A9E-2FB5-BD35-CEAA-F86707CAF556}"/>
              </a:ext>
            </a:extLst>
          </p:cNvPr>
          <p:cNvSpPr/>
          <p:nvPr/>
        </p:nvSpPr>
        <p:spPr>
          <a:xfrm>
            <a:off x="4166353" y="2031260"/>
            <a:ext cx="3859296" cy="671605"/>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8" name="TextBox 27">
            <a:extLst>
              <a:ext uri="{FF2B5EF4-FFF2-40B4-BE49-F238E27FC236}">
                <a16:creationId xmlns:a16="http://schemas.microsoft.com/office/drawing/2014/main" id="{184DEFF0-C3ED-2123-10A8-6CD1775E7169}"/>
              </a:ext>
            </a:extLst>
          </p:cNvPr>
          <p:cNvSpPr txBox="1"/>
          <p:nvPr/>
        </p:nvSpPr>
        <p:spPr>
          <a:xfrm>
            <a:off x="4966200" y="1574598"/>
            <a:ext cx="2259600" cy="400110"/>
          </a:xfrm>
          <a:prstGeom prst="rect">
            <a:avLst/>
          </a:prstGeom>
          <a:noFill/>
          <a:ln>
            <a:noFill/>
          </a:ln>
        </p:spPr>
        <p:txBody>
          <a:bodyPr wrap="square">
            <a:spAutoFit/>
          </a:bodyPr>
          <a:lstStyle/>
          <a:p>
            <a:r>
              <a:rPr lang="en-SG" sz="2000">
                <a:solidFill>
                  <a:schemeClr val="accent2">
                    <a:lumMod val="50000"/>
                  </a:schemeClr>
                </a:solidFill>
                <a:latin typeface="CMU Sans Serif" panose="02000603000000000000" pitchFamily="2" charset="0"/>
                <a:ea typeface="CMU Sans Serif" panose="02000603000000000000" pitchFamily="2" charset="0"/>
                <a:cs typeface="CMU Sans Serif" panose="02000603000000000000" pitchFamily="2" charset="0"/>
              </a:rPr>
              <a:t>Performed the best</a:t>
            </a:r>
            <a:endParaRPr lang="en-SG" sz="2000" i="1" baseline="-25000">
              <a:solidFill>
                <a:schemeClr val="accent2">
                  <a:lumMod val="50000"/>
                </a:schemeClr>
              </a:solidFill>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29" name="TextBox 28">
            <a:extLst>
              <a:ext uri="{FF2B5EF4-FFF2-40B4-BE49-F238E27FC236}">
                <a16:creationId xmlns:a16="http://schemas.microsoft.com/office/drawing/2014/main" id="{A5A65EE1-725D-8EC5-DC3A-7253D75DDCD2}"/>
              </a:ext>
            </a:extLst>
          </p:cNvPr>
          <p:cNvSpPr txBox="1"/>
          <p:nvPr/>
        </p:nvSpPr>
        <p:spPr>
          <a:xfrm>
            <a:off x="8719159" y="1517388"/>
            <a:ext cx="2906945" cy="400110"/>
          </a:xfrm>
          <a:prstGeom prst="rect">
            <a:avLst/>
          </a:prstGeom>
          <a:noFill/>
          <a:ln>
            <a:noFill/>
          </a:ln>
        </p:spPr>
        <p:txBody>
          <a:bodyPr wrap="square">
            <a:spAutoFit/>
          </a:bodyPr>
          <a:lstStyle/>
          <a:p>
            <a:pPr algn="ctr"/>
            <a:r>
              <a:rPr lang="en-SG" sz="2000" b="1">
                <a:latin typeface="CMU Sans Serif" panose="02000603000000000000" pitchFamily="2" charset="0"/>
                <a:ea typeface="CMU Sans Serif" panose="02000603000000000000" pitchFamily="2" charset="0"/>
                <a:cs typeface="CMU Sans Serif" panose="02000603000000000000" pitchFamily="2" charset="0"/>
              </a:rPr>
              <a:t>Ideal case scenario</a:t>
            </a:r>
          </a:p>
        </p:txBody>
      </p:sp>
      <p:sp>
        <p:nvSpPr>
          <p:cNvPr id="30" name="Rectangle 29">
            <a:extLst>
              <a:ext uri="{FF2B5EF4-FFF2-40B4-BE49-F238E27FC236}">
                <a16:creationId xmlns:a16="http://schemas.microsoft.com/office/drawing/2014/main" id="{7DEF576B-0784-E62C-4D25-BCE420C738C5}"/>
              </a:ext>
            </a:extLst>
          </p:cNvPr>
          <p:cNvSpPr/>
          <p:nvPr/>
        </p:nvSpPr>
        <p:spPr>
          <a:xfrm>
            <a:off x="8460415" y="1845956"/>
            <a:ext cx="3302497" cy="395116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1" name="TextBox 30">
            <a:extLst>
              <a:ext uri="{FF2B5EF4-FFF2-40B4-BE49-F238E27FC236}">
                <a16:creationId xmlns:a16="http://schemas.microsoft.com/office/drawing/2014/main" id="{3B40D9A6-BD9E-2739-F6C2-BB535852A56E}"/>
              </a:ext>
            </a:extLst>
          </p:cNvPr>
          <p:cNvSpPr txBox="1"/>
          <p:nvPr/>
        </p:nvSpPr>
        <p:spPr>
          <a:xfrm>
            <a:off x="9419203" y="1965651"/>
            <a:ext cx="1527873" cy="400110"/>
          </a:xfrm>
          <a:prstGeom prst="rect">
            <a:avLst/>
          </a:prstGeom>
          <a:noFill/>
          <a:ln>
            <a:noFill/>
          </a:ln>
        </p:spPr>
        <p:txBody>
          <a:bodyPr wrap="square">
            <a:spAutoFit/>
          </a:bodyPr>
          <a:lstStyle/>
          <a:p>
            <a:r>
              <a:rPr lang="en-SG" sz="2000" i="1" err="1">
                <a:latin typeface="CMU Sans Serif" panose="02000603000000000000" pitchFamily="2" charset="0"/>
                <a:ea typeface="CMU Sans Serif" panose="02000603000000000000" pitchFamily="2" charset="0"/>
                <a:cs typeface="CMU Sans Serif" panose="02000603000000000000" pitchFamily="2" charset="0"/>
              </a:rPr>
              <a:t>L</a:t>
            </a:r>
            <a:r>
              <a:rPr lang="en-SG" sz="2000" i="1" baseline="-25000" err="1">
                <a:latin typeface="CMU Sans Serif" panose="02000603000000000000" pitchFamily="2" charset="0"/>
                <a:ea typeface="CMU Sans Serif" panose="02000603000000000000" pitchFamily="2" charset="0"/>
                <a:cs typeface="CMU Sans Serif" panose="02000603000000000000" pitchFamily="2" charset="0"/>
              </a:rPr>
              <a:t>standard</a:t>
            </a:r>
            <a:r>
              <a:rPr lang="en-SG" sz="2000" i="1">
                <a:latin typeface="CMU Sans Serif" panose="02000603000000000000" pitchFamily="2" charset="0"/>
                <a:ea typeface="CMU Sans Serif" panose="02000603000000000000" pitchFamily="2" charset="0"/>
                <a:cs typeface="CMU Sans Serif" panose="02000603000000000000" pitchFamily="2" charset="0"/>
              </a:rPr>
              <a:t> </a:t>
            </a:r>
            <a:r>
              <a:rPr lang="en-SG" sz="2000">
                <a:latin typeface="CMU Sans Serif" panose="02000603000000000000" pitchFamily="2" charset="0"/>
                <a:ea typeface="CMU Sans Serif" panose="02000603000000000000" pitchFamily="2" charset="0"/>
                <a:cs typeface="CMU Sans Serif" panose="02000603000000000000" pitchFamily="2" charset="0"/>
              </a:rPr>
              <a:t>= 0</a:t>
            </a:r>
            <a:endParaRPr lang="en-SG" sz="2000" baseline="-2500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32" name="TextBox 31">
            <a:extLst>
              <a:ext uri="{FF2B5EF4-FFF2-40B4-BE49-F238E27FC236}">
                <a16:creationId xmlns:a16="http://schemas.microsoft.com/office/drawing/2014/main" id="{BBFE03B2-7D82-5BCC-C9BC-8DABA7519FA6}"/>
              </a:ext>
            </a:extLst>
          </p:cNvPr>
          <p:cNvSpPr txBox="1"/>
          <p:nvPr/>
        </p:nvSpPr>
        <p:spPr>
          <a:xfrm>
            <a:off x="8584708" y="2741842"/>
            <a:ext cx="3051904" cy="1015663"/>
          </a:xfrm>
          <a:prstGeom prst="rect">
            <a:avLst/>
          </a:prstGeom>
          <a:noFill/>
          <a:ln>
            <a:noFill/>
          </a:ln>
        </p:spPr>
        <p:txBody>
          <a:bodyPr wrap="square">
            <a:spAutoFit/>
          </a:bodyPr>
          <a:lstStyle/>
          <a:p>
            <a:pPr algn="ctr"/>
            <a:r>
              <a:rPr lang="en-SG" sz="2000">
                <a:latin typeface="CMU Sans Serif" panose="02000603000000000000" pitchFamily="2" charset="0"/>
                <a:ea typeface="CMU Sans Serif" panose="02000603000000000000" pitchFamily="2" charset="0"/>
                <a:cs typeface="CMU Sans Serif" panose="02000603000000000000" pitchFamily="2" charset="0"/>
              </a:rPr>
              <a:t>But that is near impossible, and thus we instead try to </a:t>
            </a:r>
            <a:r>
              <a:rPr lang="en-SG" sz="2000" b="1">
                <a:latin typeface="CMU Sans Serif" panose="02000603000000000000" pitchFamily="2" charset="0"/>
                <a:ea typeface="CMU Sans Serif" panose="02000603000000000000" pitchFamily="2" charset="0"/>
                <a:cs typeface="CMU Sans Serif" panose="02000603000000000000" pitchFamily="2" charset="0"/>
              </a:rPr>
              <a:t>minimize</a:t>
            </a:r>
            <a:r>
              <a:rPr lang="en-SG" sz="2000">
                <a:latin typeface="CMU Sans Serif" panose="02000603000000000000" pitchFamily="2" charset="0"/>
                <a:ea typeface="CMU Sans Serif" panose="02000603000000000000" pitchFamily="2" charset="0"/>
                <a:cs typeface="CMU Sans Serif" panose="02000603000000000000" pitchFamily="2" charset="0"/>
              </a:rPr>
              <a:t> it</a:t>
            </a:r>
          </a:p>
        </p:txBody>
      </p:sp>
      <p:sp>
        <p:nvSpPr>
          <p:cNvPr id="33" name="Title 1">
            <a:extLst>
              <a:ext uri="{FF2B5EF4-FFF2-40B4-BE49-F238E27FC236}">
                <a16:creationId xmlns:a16="http://schemas.microsoft.com/office/drawing/2014/main" id="{D22B70AB-360F-D19B-4FA1-789A456CDC62}"/>
              </a:ext>
            </a:extLst>
          </p:cNvPr>
          <p:cNvSpPr txBox="1">
            <a:spLocks/>
          </p:cNvSpPr>
          <p:nvPr/>
        </p:nvSpPr>
        <p:spPr>
          <a:xfrm>
            <a:off x="5067299" y="9525"/>
            <a:ext cx="2066925" cy="28257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1pPr>
          </a:lstStyle>
          <a:p>
            <a:pPr algn="ctr"/>
            <a:r>
              <a:rPr lang="en-US" sz="1400">
                <a:solidFill>
                  <a:schemeClr val="accent2">
                    <a:lumMod val="50000"/>
                  </a:schemeClr>
                </a:solidFill>
              </a:rPr>
              <a:t>MCS Algorithm</a:t>
            </a:r>
          </a:p>
        </p:txBody>
      </p:sp>
      <p:sp>
        <p:nvSpPr>
          <p:cNvPr id="34" name="TextBox 33">
            <a:extLst>
              <a:ext uri="{FF2B5EF4-FFF2-40B4-BE49-F238E27FC236}">
                <a16:creationId xmlns:a16="http://schemas.microsoft.com/office/drawing/2014/main" id="{4D838AA7-00F1-78FA-943E-BBAF58A49508}"/>
              </a:ext>
            </a:extLst>
          </p:cNvPr>
          <p:cNvSpPr txBox="1"/>
          <p:nvPr/>
        </p:nvSpPr>
        <p:spPr>
          <a:xfrm>
            <a:off x="8584708" y="4201755"/>
            <a:ext cx="3051904" cy="1015663"/>
          </a:xfrm>
          <a:prstGeom prst="rect">
            <a:avLst/>
          </a:prstGeom>
          <a:noFill/>
          <a:ln>
            <a:noFill/>
          </a:ln>
        </p:spPr>
        <p:txBody>
          <a:bodyPr wrap="square">
            <a:spAutoFit/>
          </a:bodyPr>
          <a:lstStyle/>
          <a:p>
            <a:pPr algn="ctr"/>
            <a:r>
              <a:rPr lang="en-SG" sz="2000">
                <a:solidFill>
                  <a:schemeClr val="accent2">
                    <a:lumMod val="50000"/>
                  </a:schemeClr>
                </a:solidFill>
                <a:latin typeface="CMU Sans Serif" panose="02000603000000000000" pitchFamily="2" charset="0"/>
                <a:ea typeface="CMU Sans Serif" panose="02000603000000000000" pitchFamily="2" charset="0"/>
                <a:cs typeface="CMU Sans Serif" panose="02000603000000000000" pitchFamily="2" charset="0"/>
              </a:rPr>
              <a:t>Change the </a:t>
            </a:r>
            <a:r>
              <a:rPr lang="en-SG" sz="2000" b="1">
                <a:solidFill>
                  <a:schemeClr val="accent2">
                    <a:lumMod val="50000"/>
                  </a:schemeClr>
                </a:solidFill>
                <a:latin typeface="CMU Sans Serif" panose="02000603000000000000" pitchFamily="2" charset="0"/>
                <a:ea typeface="CMU Sans Serif" panose="02000603000000000000" pitchFamily="2" charset="0"/>
                <a:cs typeface="CMU Sans Serif" panose="02000603000000000000" pitchFamily="2" charset="0"/>
              </a:rPr>
              <a:t>reference TLE </a:t>
            </a:r>
            <a:r>
              <a:rPr lang="en-SG" sz="2000">
                <a:solidFill>
                  <a:schemeClr val="accent2">
                    <a:lumMod val="50000"/>
                  </a:schemeClr>
                </a:solidFill>
                <a:latin typeface="CMU Sans Serif" panose="02000603000000000000" pitchFamily="2" charset="0"/>
                <a:ea typeface="CMU Sans Serif" panose="02000603000000000000" pitchFamily="2" charset="0"/>
                <a:cs typeface="CMU Sans Serif" panose="02000603000000000000" pitchFamily="2" charset="0"/>
              </a:rPr>
              <a:t>such that we can minimize </a:t>
            </a:r>
            <a:r>
              <a:rPr lang="en-SG" sz="2000" i="1" err="1">
                <a:solidFill>
                  <a:schemeClr val="accent2">
                    <a:lumMod val="50000"/>
                  </a:schemeClr>
                </a:solidFill>
                <a:latin typeface="CMU Sans Serif" panose="02000603000000000000" pitchFamily="2" charset="0"/>
                <a:ea typeface="CMU Sans Serif" panose="02000603000000000000" pitchFamily="2" charset="0"/>
                <a:cs typeface="CMU Sans Serif" panose="02000603000000000000" pitchFamily="2" charset="0"/>
              </a:rPr>
              <a:t>L</a:t>
            </a:r>
            <a:r>
              <a:rPr lang="en-SG" sz="2000" i="1" baseline="-25000" err="1">
                <a:solidFill>
                  <a:schemeClr val="accent2">
                    <a:lumMod val="50000"/>
                  </a:schemeClr>
                </a:solidFill>
                <a:latin typeface="CMU Sans Serif" panose="02000603000000000000" pitchFamily="2" charset="0"/>
                <a:ea typeface="CMU Sans Serif" panose="02000603000000000000" pitchFamily="2" charset="0"/>
                <a:cs typeface="CMU Sans Serif" panose="02000603000000000000" pitchFamily="2" charset="0"/>
              </a:rPr>
              <a:t>standard</a:t>
            </a:r>
            <a:endParaRPr lang="en-SG" sz="2000" i="1" baseline="-25000">
              <a:solidFill>
                <a:schemeClr val="accent2">
                  <a:lumMod val="50000"/>
                </a:schemeClr>
              </a:solidFill>
              <a:latin typeface="CMU Sans Serif" panose="02000603000000000000" pitchFamily="2" charset="0"/>
              <a:ea typeface="CMU Sans Serif" panose="02000603000000000000" pitchFamily="2" charset="0"/>
              <a:cs typeface="CMU Sans Serif" panose="02000603000000000000" pitchFamily="2" charset="0"/>
            </a:endParaRPr>
          </a:p>
        </p:txBody>
      </p:sp>
      <p:cxnSp>
        <p:nvCxnSpPr>
          <p:cNvPr id="36" name="Straight Arrow Connector 35">
            <a:extLst>
              <a:ext uri="{FF2B5EF4-FFF2-40B4-BE49-F238E27FC236}">
                <a16:creationId xmlns:a16="http://schemas.microsoft.com/office/drawing/2014/main" id="{F0970610-1733-0B60-AC98-4D037C15DABB}"/>
              </a:ext>
            </a:extLst>
          </p:cNvPr>
          <p:cNvCxnSpPr>
            <a:stCxn id="32" idx="2"/>
            <a:endCxn id="34" idx="0"/>
          </p:cNvCxnSpPr>
          <p:nvPr/>
        </p:nvCxnSpPr>
        <p:spPr>
          <a:xfrm>
            <a:off x="10110660" y="3757505"/>
            <a:ext cx="0" cy="4442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0535553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9" grpId="0"/>
      <p:bldP spid="30" grpId="0" animBg="1"/>
      <p:bldP spid="31" grpId="0"/>
      <p:bldP spid="32"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97C32-6497-1E5A-5614-CB29C29395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26870F-91C7-0C30-CF73-7550BDB87D8B}"/>
              </a:ext>
            </a:extLst>
          </p:cNvPr>
          <p:cNvSpPr>
            <a:spLocks noGrp="1"/>
          </p:cNvSpPr>
          <p:nvPr>
            <p:ph type="title"/>
          </p:nvPr>
        </p:nvSpPr>
        <p:spPr/>
        <p:txBody>
          <a:bodyPr>
            <a:normAutofit/>
          </a:bodyPr>
          <a:lstStyle/>
          <a:p>
            <a:r>
              <a:rPr lang="en-SG"/>
              <a:t>Methodology 2: Monte-Carlo Simplex</a:t>
            </a:r>
          </a:p>
        </p:txBody>
      </p:sp>
      <p:sp>
        <p:nvSpPr>
          <p:cNvPr id="4" name="Slide Number Placeholder 3">
            <a:extLst>
              <a:ext uri="{FF2B5EF4-FFF2-40B4-BE49-F238E27FC236}">
                <a16:creationId xmlns:a16="http://schemas.microsoft.com/office/drawing/2014/main" id="{0CDB0F30-B950-A1B6-9512-A8B0BCE5C17B}"/>
              </a:ext>
            </a:extLst>
          </p:cNvPr>
          <p:cNvSpPr>
            <a:spLocks noGrp="1"/>
          </p:cNvSpPr>
          <p:nvPr>
            <p:ph type="sldNum" sz="quarter" idx="12"/>
          </p:nvPr>
        </p:nvSpPr>
        <p:spPr/>
        <p:txBody>
          <a:bodyPr/>
          <a:lstStyle/>
          <a:p>
            <a:fld id="{15318E31-E44D-46B9-B4DB-0D58A1756CE8}" type="slidenum">
              <a:rPr lang="en-SG" smtClean="0"/>
              <a:t>13</a:t>
            </a:fld>
            <a:endParaRPr lang="en-SG"/>
          </a:p>
        </p:txBody>
      </p:sp>
      <p:sp>
        <p:nvSpPr>
          <p:cNvPr id="5" name="Title 1">
            <a:extLst>
              <a:ext uri="{FF2B5EF4-FFF2-40B4-BE49-F238E27FC236}">
                <a16:creationId xmlns:a16="http://schemas.microsoft.com/office/drawing/2014/main" id="{CAEA93E8-0833-4603-7BD9-E147324F5C05}"/>
              </a:ext>
            </a:extLst>
          </p:cNvPr>
          <p:cNvSpPr txBox="1">
            <a:spLocks/>
          </p:cNvSpPr>
          <p:nvPr/>
        </p:nvSpPr>
        <p:spPr>
          <a:xfrm>
            <a:off x="5067299" y="9525"/>
            <a:ext cx="2066925" cy="28257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1pPr>
          </a:lstStyle>
          <a:p>
            <a:pPr algn="ctr"/>
            <a:r>
              <a:rPr lang="en-US" sz="1400">
                <a:solidFill>
                  <a:schemeClr val="accent2">
                    <a:lumMod val="50000"/>
                  </a:schemeClr>
                </a:solidFill>
              </a:rPr>
              <a:t>MCS Algorithm</a:t>
            </a:r>
          </a:p>
        </p:txBody>
      </p:sp>
      <p:sp>
        <p:nvSpPr>
          <p:cNvPr id="8" name="TextBox 7">
            <a:extLst>
              <a:ext uri="{FF2B5EF4-FFF2-40B4-BE49-F238E27FC236}">
                <a16:creationId xmlns:a16="http://schemas.microsoft.com/office/drawing/2014/main" id="{1C13307E-43A8-35D6-210E-02A058DCC645}"/>
              </a:ext>
            </a:extLst>
          </p:cNvPr>
          <p:cNvSpPr txBox="1"/>
          <p:nvPr/>
        </p:nvSpPr>
        <p:spPr>
          <a:xfrm>
            <a:off x="693841" y="1235076"/>
            <a:ext cx="10804317" cy="400110"/>
          </a:xfrm>
          <a:prstGeom prst="rect">
            <a:avLst/>
          </a:prstGeom>
          <a:noFill/>
          <a:ln>
            <a:noFill/>
          </a:ln>
        </p:spPr>
        <p:txBody>
          <a:bodyPr wrap="square">
            <a:spAutoFit/>
          </a:bodyPr>
          <a:lstStyle/>
          <a:p>
            <a:pPr algn="ctr"/>
            <a:r>
              <a:rPr lang="en-SG" sz="2000" dirty="0">
                <a:latin typeface="CMU Sans Serif" panose="02000603000000000000" pitchFamily="2" charset="0"/>
                <a:ea typeface="CMU Sans Serif" panose="02000603000000000000" pitchFamily="2" charset="0"/>
                <a:cs typeface="CMU Sans Serif" panose="02000603000000000000" pitchFamily="2" charset="0"/>
              </a:rPr>
              <a:t>Algorithm to find the </a:t>
            </a:r>
            <a:r>
              <a:rPr lang="en-SG" sz="2000" b="1" dirty="0">
                <a:latin typeface="CMU Sans Serif" panose="02000603000000000000" pitchFamily="2" charset="0"/>
                <a:ea typeface="CMU Sans Serif" panose="02000603000000000000" pitchFamily="2" charset="0"/>
                <a:cs typeface="CMU Sans Serif" panose="02000603000000000000" pitchFamily="2" charset="0"/>
              </a:rPr>
              <a:t>global </a:t>
            </a:r>
            <a:r>
              <a:rPr lang="en-SG" sz="2000" dirty="0">
                <a:latin typeface="CMU Sans Serif" panose="02000603000000000000" pitchFamily="2" charset="0"/>
                <a:ea typeface="CMU Sans Serif" panose="02000603000000000000" pitchFamily="2" charset="0"/>
                <a:cs typeface="CMU Sans Serif" panose="02000603000000000000" pitchFamily="2" charset="0"/>
              </a:rPr>
              <a:t>minimum value of </a:t>
            </a:r>
            <a:r>
              <a:rPr lang="en-SG" sz="2000" i="1" dirty="0" err="1">
                <a:latin typeface="CMU Sans Serif" panose="02000603000000000000" pitchFamily="2" charset="0"/>
                <a:ea typeface="CMU Sans Serif" panose="02000603000000000000" pitchFamily="2" charset="0"/>
                <a:cs typeface="CMU Sans Serif" panose="02000603000000000000" pitchFamily="2" charset="0"/>
              </a:rPr>
              <a:t>L</a:t>
            </a:r>
            <a:r>
              <a:rPr lang="en-SG" sz="2000" i="1" baseline="-25000" dirty="0" err="1">
                <a:latin typeface="CMU Sans Serif" panose="02000603000000000000" pitchFamily="2" charset="0"/>
                <a:ea typeface="CMU Sans Serif" panose="02000603000000000000" pitchFamily="2" charset="0"/>
                <a:cs typeface="CMU Sans Serif" panose="02000603000000000000" pitchFamily="2" charset="0"/>
              </a:rPr>
              <a:t>standard</a:t>
            </a:r>
            <a:endParaRPr lang="en-SG" sz="2000" i="1" baseline="-25000" dirty="0">
              <a:latin typeface="CMU Sans Serif" panose="02000603000000000000" pitchFamily="2" charset="0"/>
              <a:ea typeface="CMU Sans Serif" panose="02000603000000000000" pitchFamily="2" charset="0"/>
              <a:cs typeface="CMU Sans Serif" panose="02000603000000000000" pitchFamily="2" charset="0"/>
            </a:endParaRPr>
          </a:p>
        </p:txBody>
      </p:sp>
      <p:cxnSp>
        <p:nvCxnSpPr>
          <p:cNvPr id="22" name="Straight Arrow Connector 21">
            <a:extLst>
              <a:ext uri="{FF2B5EF4-FFF2-40B4-BE49-F238E27FC236}">
                <a16:creationId xmlns:a16="http://schemas.microsoft.com/office/drawing/2014/main" id="{058B6369-C743-4036-93ED-17B57E0AE577}"/>
              </a:ext>
            </a:extLst>
          </p:cNvPr>
          <p:cNvCxnSpPr/>
          <p:nvPr/>
        </p:nvCxnSpPr>
        <p:spPr>
          <a:xfrm>
            <a:off x="838200" y="5838825"/>
            <a:ext cx="1051560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759981C4-7721-9CD8-67AB-17A96CA5D36A}"/>
              </a:ext>
            </a:extLst>
          </p:cNvPr>
          <p:cNvCxnSpPr>
            <a:cxnSpLocks/>
          </p:cNvCxnSpPr>
          <p:nvPr/>
        </p:nvCxnSpPr>
        <p:spPr>
          <a:xfrm flipV="1">
            <a:off x="990600" y="1704975"/>
            <a:ext cx="0" cy="42862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5" name="TextBox 24">
            <a:extLst>
              <a:ext uri="{FF2B5EF4-FFF2-40B4-BE49-F238E27FC236}">
                <a16:creationId xmlns:a16="http://schemas.microsoft.com/office/drawing/2014/main" id="{F426B847-F582-118D-F39C-BB7E3F98F594}"/>
              </a:ext>
            </a:extLst>
          </p:cNvPr>
          <p:cNvSpPr txBox="1"/>
          <p:nvPr/>
        </p:nvSpPr>
        <p:spPr>
          <a:xfrm rot="16200000">
            <a:off x="165665" y="1966451"/>
            <a:ext cx="1097363" cy="400110"/>
          </a:xfrm>
          <a:prstGeom prst="rect">
            <a:avLst/>
          </a:prstGeom>
          <a:noFill/>
          <a:ln>
            <a:noFill/>
          </a:ln>
        </p:spPr>
        <p:txBody>
          <a:bodyPr wrap="square">
            <a:spAutoFit/>
          </a:bodyPr>
          <a:lstStyle/>
          <a:p>
            <a:pPr algn="ctr"/>
            <a:r>
              <a:rPr lang="en-SG" sz="2000" i="1" err="1">
                <a:latin typeface="CMU Sans Serif" panose="02000603000000000000" pitchFamily="2" charset="0"/>
                <a:ea typeface="CMU Sans Serif" panose="02000603000000000000" pitchFamily="2" charset="0"/>
                <a:cs typeface="CMU Sans Serif" panose="02000603000000000000" pitchFamily="2" charset="0"/>
              </a:rPr>
              <a:t>L</a:t>
            </a:r>
            <a:r>
              <a:rPr lang="en-SG" sz="2000" i="1" baseline="-25000" err="1">
                <a:latin typeface="CMU Sans Serif" panose="02000603000000000000" pitchFamily="2" charset="0"/>
                <a:ea typeface="CMU Sans Serif" panose="02000603000000000000" pitchFamily="2" charset="0"/>
                <a:cs typeface="CMU Sans Serif" panose="02000603000000000000" pitchFamily="2" charset="0"/>
              </a:rPr>
              <a:t>standard</a:t>
            </a:r>
            <a:endParaRPr lang="en-SG" sz="2000" i="1" baseline="-2500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26" name="TextBox 25">
            <a:extLst>
              <a:ext uri="{FF2B5EF4-FFF2-40B4-BE49-F238E27FC236}">
                <a16:creationId xmlns:a16="http://schemas.microsoft.com/office/drawing/2014/main" id="{AC8467D5-1AD0-2645-076F-06251FEA6505}"/>
              </a:ext>
            </a:extLst>
          </p:cNvPr>
          <p:cNvSpPr txBox="1"/>
          <p:nvPr/>
        </p:nvSpPr>
        <p:spPr>
          <a:xfrm>
            <a:off x="9795441" y="5838825"/>
            <a:ext cx="1834582" cy="400110"/>
          </a:xfrm>
          <a:prstGeom prst="rect">
            <a:avLst/>
          </a:prstGeom>
          <a:noFill/>
          <a:ln>
            <a:noFill/>
          </a:ln>
        </p:spPr>
        <p:txBody>
          <a:bodyPr wrap="square">
            <a:spAutoFit/>
          </a:bodyPr>
          <a:lstStyle/>
          <a:p>
            <a:pPr algn="ctr"/>
            <a:r>
              <a:rPr lang="en-SG" sz="2000">
                <a:latin typeface="CMU Sans Serif" panose="02000603000000000000" pitchFamily="2" charset="0"/>
                <a:ea typeface="CMU Sans Serif" panose="02000603000000000000" pitchFamily="2" charset="0"/>
                <a:cs typeface="CMU Sans Serif" panose="02000603000000000000" pitchFamily="2" charset="0"/>
              </a:rPr>
              <a:t>Parameters</a:t>
            </a:r>
            <a:endParaRPr lang="en-SG" sz="2000" baseline="-2500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27" name="Freeform: Shape 26">
            <a:extLst>
              <a:ext uri="{FF2B5EF4-FFF2-40B4-BE49-F238E27FC236}">
                <a16:creationId xmlns:a16="http://schemas.microsoft.com/office/drawing/2014/main" id="{52E67D5F-78C4-5BE1-400C-5F4BF5A7A508}"/>
              </a:ext>
            </a:extLst>
          </p:cNvPr>
          <p:cNvSpPr/>
          <p:nvPr/>
        </p:nvSpPr>
        <p:spPr>
          <a:xfrm>
            <a:off x="1352550" y="1897031"/>
            <a:ext cx="9458325" cy="3846883"/>
          </a:xfrm>
          <a:custGeom>
            <a:avLst/>
            <a:gdLst>
              <a:gd name="connsiteX0" fmla="*/ 0 w 9458325"/>
              <a:gd name="connsiteY0" fmla="*/ 1998694 h 3846883"/>
              <a:gd name="connsiteX1" fmla="*/ 742950 w 9458325"/>
              <a:gd name="connsiteY1" fmla="*/ 465169 h 3846883"/>
              <a:gd name="connsiteX2" fmla="*/ 1628775 w 9458325"/>
              <a:gd name="connsiteY2" fmla="*/ 3084544 h 3846883"/>
              <a:gd name="connsiteX3" fmla="*/ 3009900 w 9458325"/>
              <a:gd name="connsiteY3" fmla="*/ 1922494 h 3846883"/>
              <a:gd name="connsiteX4" fmla="*/ 5143500 w 9458325"/>
              <a:gd name="connsiteY4" fmla="*/ 3217894 h 3846883"/>
              <a:gd name="connsiteX5" fmla="*/ 6600825 w 9458325"/>
              <a:gd name="connsiteY5" fmla="*/ 331819 h 3846883"/>
              <a:gd name="connsiteX6" fmla="*/ 7515225 w 9458325"/>
              <a:gd name="connsiteY6" fmla="*/ 3846544 h 3846883"/>
              <a:gd name="connsiteX7" fmla="*/ 8286750 w 9458325"/>
              <a:gd name="connsiteY7" fmla="*/ 93694 h 3846883"/>
              <a:gd name="connsiteX8" fmla="*/ 9458325 w 9458325"/>
              <a:gd name="connsiteY8" fmla="*/ 1503394 h 3846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8325" h="3846883">
                <a:moveTo>
                  <a:pt x="0" y="1998694"/>
                </a:moveTo>
                <a:cubicBezTo>
                  <a:pt x="235744" y="1141444"/>
                  <a:pt x="471488" y="284194"/>
                  <a:pt x="742950" y="465169"/>
                </a:cubicBezTo>
                <a:cubicBezTo>
                  <a:pt x="1014412" y="646144"/>
                  <a:pt x="1250950" y="2841657"/>
                  <a:pt x="1628775" y="3084544"/>
                </a:cubicBezTo>
                <a:cubicBezTo>
                  <a:pt x="2006600" y="3327432"/>
                  <a:pt x="2424113" y="1900269"/>
                  <a:pt x="3009900" y="1922494"/>
                </a:cubicBezTo>
                <a:cubicBezTo>
                  <a:pt x="3595688" y="1944719"/>
                  <a:pt x="4545013" y="3483007"/>
                  <a:pt x="5143500" y="3217894"/>
                </a:cubicBezTo>
                <a:cubicBezTo>
                  <a:pt x="5741988" y="2952782"/>
                  <a:pt x="6205538" y="227044"/>
                  <a:pt x="6600825" y="331819"/>
                </a:cubicBezTo>
                <a:cubicBezTo>
                  <a:pt x="6996112" y="436594"/>
                  <a:pt x="7234238" y="3886232"/>
                  <a:pt x="7515225" y="3846544"/>
                </a:cubicBezTo>
                <a:cubicBezTo>
                  <a:pt x="7796213" y="3806857"/>
                  <a:pt x="7962900" y="484219"/>
                  <a:pt x="8286750" y="93694"/>
                </a:cubicBezTo>
                <a:cubicBezTo>
                  <a:pt x="8610600" y="-296831"/>
                  <a:pt x="9034462" y="603281"/>
                  <a:pt x="9458325" y="1503394"/>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8" name="Oval 27">
            <a:extLst>
              <a:ext uri="{FF2B5EF4-FFF2-40B4-BE49-F238E27FC236}">
                <a16:creationId xmlns:a16="http://schemas.microsoft.com/office/drawing/2014/main" id="{28D06382-AAE7-5E7D-A64A-168A36404613}"/>
              </a:ext>
            </a:extLst>
          </p:cNvPr>
          <p:cNvSpPr/>
          <p:nvPr/>
        </p:nvSpPr>
        <p:spPr>
          <a:xfrm>
            <a:off x="2847975" y="4722814"/>
            <a:ext cx="419100" cy="4191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9" name="Oval 28">
            <a:extLst>
              <a:ext uri="{FF2B5EF4-FFF2-40B4-BE49-F238E27FC236}">
                <a16:creationId xmlns:a16="http://schemas.microsoft.com/office/drawing/2014/main" id="{60A5DC5A-BE34-6DAA-2E84-48A29C139CE0}"/>
              </a:ext>
            </a:extLst>
          </p:cNvPr>
          <p:cNvSpPr/>
          <p:nvPr/>
        </p:nvSpPr>
        <p:spPr>
          <a:xfrm>
            <a:off x="6162675" y="4876800"/>
            <a:ext cx="419100" cy="4191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0" name="Oval 29">
            <a:extLst>
              <a:ext uri="{FF2B5EF4-FFF2-40B4-BE49-F238E27FC236}">
                <a16:creationId xmlns:a16="http://schemas.microsoft.com/office/drawing/2014/main" id="{24EFF596-C755-6240-68A8-99F0C67B655D}"/>
              </a:ext>
            </a:extLst>
          </p:cNvPr>
          <p:cNvSpPr/>
          <p:nvPr/>
        </p:nvSpPr>
        <p:spPr>
          <a:xfrm>
            <a:off x="8639175" y="5424657"/>
            <a:ext cx="419100" cy="419100"/>
          </a:xfrm>
          <a:prstGeom prst="ellipse">
            <a:avLst/>
          </a:prstGeom>
          <a:no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1" name="TextBox 30">
            <a:extLst>
              <a:ext uri="{FF2B5EF4-FFF2-40B4-BE49-F238E27FC236}">
                <a16:creationId xmlns:a16="http://schemas.microsoft.com/office/drawing/2014/main" id="{0DEEEDC3-902A-DCF0-D571-67CA51D3DCB3}"/>
              </a:ext>
            </a:extLst>
          </p:cNvPr>
          <p:cNvSpPr txBox="1"/>
          <p:nvPr/>
        </p:nvSpPr>
        <p:spPr>
          <a:xfrm>
            <a:off x="3476627" y="2863759"/>
            <a:ext cx="2085974" cy="400110"/>
          </a:xfrm>
          <a:prstGeom prst="rect">
            <a:avLst/>
          </a:prstGeom>
          <a:noFill/>
          <a:ln>
            <a:noFill/>
          </a:ln>
        </p:spPr>
        <p:txBody>
          <a:bodyPr wrap="square">
            <a:spAutoFit/>
          </a:bodyPr>
          <a:lstStyle/>
          <a:p>
            <a:pPr algn="ctr"/>
            <a:r>
              <a:rPr lang="en-SG" sz="2000">
                <a:solidFill>
                  <a:srgbClr val="FF0000"/>
                </a:solidFill>
                <a:latin typeface="CMU Sans Serif" panose="02000603000000000000" pitchFamily="2" charset="0"/>
                <a:ea typeface="CMU Sans Serif" panose="02000603000000000000" pitchFamily="2" charset="0"/>
                <a:cs typeface="CMU Sans Serif" panose="02000603000000000000" pitchFamily="2" charset="0"/>
              </a:rPr>
              <a:t>Local Minima</a:t>
            </a:r>
            <a:endParaRPr lang="en-SG" sz="2000" i="1" baseline="-25000">
              <a:solidFill>
                <a:srgbClr val="FF0000"/>
              </a:solidFill>
              <a:latin typeface="CMU Sans Serif" panose="02000603000000000000" pitchFamily="2" charset="0"/>
              <a:ea typeface="CMU Sans Serif" panose="02000603000000000000" pitchFamily="2" charset="0"/>
              <a:cs typeface="CMU Sans Serif" panose="02000603000000000000" pitchFamily="2" charset="0"/>
            </a:endParaRPr>
          </a:p>
        </p:txBody>
      </p:sp>
      <p:cxnSp>
        <p:nvCxnSpPr>
          <p:cNvPr id="33" name="Straight Arrow Connector 32">
            <a:extLst>
              <a:ext uri="{FF2B5EF4-FFF2-40B4-BE49-F238E27FC236}">
                <a16:creationId xmlns:a16="http://schemas.microsoft.com/office/drawing/2014/main" id="{EA367470-7212-BDD8-D1F8-721C077937AC}"/>
              </a:ext>
            </a:extLst>
          </p:cNvPr>
          <p:cNvCxnSpPr>
            <a:stCxn id="31" idx="2"/>
            <a:endCxn id="28" idx="0"/>
          </p:cNvCxnSpPr>
          <p:nvPr/>
        </p:nvCxnSpPr>
        <p:spPr>
          <a:xfrm flipH="1">
            <a:off x="3057525" y="3263869"/>
            <a:ext cx="1462089" cy="1458945"/>
          </a:xfrm>
          <a:prstGeom prst="straightConnector1">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cxnSp>
        <p:nvCxnSpPr>
          <p:cNvPr id="34" name="Straight Arrow Connector 33">
            <a:extLst>
              <a:ext uri="{FF2B5EF4-FFF2-40B4-BE49-F238E27FC236}">
                <a16:creationId xmlns:a16="http://schemas.microsoft.com/office/drawing/2014/main" id="{2F96BCB2-9395-6BA7-5954-EF3AB01D26CD}"/>
              </a:ext>
            </a:extLst>
          </p:cNvPr>
          <p:cNvCxnSpPr>
            <a:cxnSpLocks/>
            <a:stCxn id="31" idx="2"/>
            <a:endCxn id="29" idx="0"/>
          </p:cNvCxnSpPr>
          <p:nvPr/>
        </p:nvCxnSpPr>
        <p:spPr>
          <a:xfrm>
            <a:off x="4519614" y="3263869"/>
            <a:ext cx="1852611" cy="1612931"/>
          </a:xfrm>
          <a:prstGeom prst="straightConnector1">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sp>
        <p:nvSpPr>
          <p:cNvPr id="37" name="TextBox 36">
            <a:extLst>
              <a:ext uri="{FF2B5EF4-FFF2-40B4-BE49-F238E27FC236}">
                <a16:creationId xmlns:a16="http://schemas.microsoft.com/office/drawing/2014/main" id="{42080DDB-D4C3-D76A-23BF-03121DEB831C}"/>
              </a:ext>
            </a:extLst>
          </p:cNvPr>
          <p:cNvSpPr txBox="1"/>
          <p:nvPr/>
        </p:nvSpPr>
        <p:spPr>
          <a:xfrm>
            <a:off x="9663576" y="5434152"/>
            <a:ext cx="1834581" cy="400110"/>
          </a:xfrm>
          <a:prstGeom prst="rect">
            <a:avLst/>
          </a:prstGeom>
          <a:noFill/>
          <a:ln>
            <a:noFill/>
          </a:ln>
        </p:spPr>
        <p:txBody>
          <a:bodyPr wrap="square">
            <a:spAutoFit/>
          </a:bodyPr>
          <a:lstStyle/>
          <a:p>
            <a:pPr algn="ctr"/>
            <a:r>
              <a:rPr lang="en-SG" sz="2000">
                <a:solidFill>
                  <a:schemeClr val="accent1"/>
                </a:solidFill>
                <a:latin typeface="CMU Sans Serif" panose="02000603000000000000" pitchFamily="2" charset="0"/>
                <a:ea typeface="CMU Sans Serif" panose="02000603000000000000" pitchFamily="2" charset="0"/>
                <a:cs typeface="CMU Sans Serif" panose="02000603000000000000" pitchFamily="2" charset="0"/>
              </a:rPr>
              <a:t>Global Minima</a:t>
            </a:r>
            <a:endParaRPr lang="en-SG" sz="2000" i="1" baseline="-25000">
              <a:solidFill>
                <a:schemeClr val="accent1"/>
              </a:solidFill>
              <a:latin typeface="CMU Sans Serif" panose="02000603000000000000" pitchFamily="2" charset="0"/>
              <a:ea typeface="CMU Sans Serif" panose="02000603000000000000" pitchFamily="2" charset="0"/>
              <a:cs typeface="CMU Sans Serif" panose="02000603000000000000" pitchFamily="2" charset="0"/>
            </a:endParaRPr>
          </a:p>
        </p:txBody>
      </p:sp>
      <p:cxnSp>
        <p:nvCxnSpPr>
          <p:cNvPr id="39" name="Straight Arrow Connector 38">
            <a:extLst>
              <a:ext uri="{FF2B5EF4-FFF2-40B4-BE49-F238E27FC236}">
                <a16:creationId xmlns:a16="http://schemas.microsoft.com/office/drawing/2014/main" id="{58D6D18A-7275-2A5E-64D8-E34727AE6279}"/>
              </a:ext>
            </a:extLst>
          </p:cNvPr>
          <p:cNvCxnSpPr>
            <a:cxnSpLocks/>
            <a:stCxn id="37" idx="1"/>
            <a:endCxn id="30" idx="6"/>
          </p:cNvCxnSpPr>
          <p:nvPr/>
        </p:nvCxnSpPr>
        <p:spPr>
          <a:xfrm flipH="1">
            <a:off x="9058275" y="5634207"/>
            <a:ext cx="60530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799766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par>
              <p:cTn id="2"/>
            </p:par>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03E13-E8B3-0ED8-10D7-339F1819C225}"/>
            </a:ext>
          </a:extLst>
        </p:cNvPr>
        <p:cNvGrpSpPr/>
        <p:nvPr/>
      </p:nvGrpSpPr>
      <p:grpSpPr>
        <a:xfrm>
          <a:off x="0" y="0"/>
          <a:ext cx="0" cy="0"/>
          <a:chOff x="0" y="0"/>
          <a:chExt cx="0" cy="0"/>
        </a:xfrm>
      </p:grpSpPr>
      <p:pic>
        <p:nvPicPr>
          <p:cNvPr id="25" name="NelderMeadContour">
            <a:hlinkClick r:id="" action="ppaction://media"/>
            <a:extLst>
              <a:ext uri="{FF2B5EF4-FFF2-40B4-BE49-F238E27FC236}">
                <a16:creationId xmlns:a16="http://schemas.microsoft.com/office/drawing/2014/main" id="{709D5318-E287-DBFB-5F42-B8B8C1380F68}"/>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24863" t="5023" r="22291" b="5648"/>
          <a:stretch/>
        </p:blipFill>
        <p:spPr>
          <a:xfrm>
            <a:off x="6252358" y="1046065"/>
            <a:ext cx="5706321" cy="5425781"/>
          </a:xfrm>
          <a:prstGeom prst="rect">
            <a:avLst/>
          </a:prstGeom>
        </p:spPr>
      </p:pic>
      <p:sp>
        <p:nvSpPr>
          <p:cNvPr id="2" name="Title 1">
            <a:extLst>
              <a:ext uri="{FF2B5EF4-FFF2-40B4-BE49-F238E27FC236}">
                <a16:creationId xmlns:a16="http://schemas.microsoft.com/office/drawing/2014/main" id="{C845B2F8-5014-C5F6-DF53-8C93475CCEE7}"/>
              </a:ext>
            </a:extLst>
          </p:cNvPr>
          <p:cNvSpPr>
            <a:spLocks noGrp="1"/>
          </p:cNvSpPr>
          <p:nvPr>
            <p:ph type="title"/>
          </p:nvPr>
        </p:nvSpPr>
        <p:spPr/>
        <p:txBody>
          <a:bodyPr>
            <a:normAutofit/>
          </a:bodyPr>
          <a:lstStyle/>
          <a:p>
            <a:r>
              <a:rPr lang="en-SG"/>
              <a:t>Methodology 2: Monte-Carlo Simplex</a:t>
            </a:r>
          </a:p>
        </p:txBody>
      </p:sp>
      <p:sp>
        <p:nvSpPr>
          <p:cNvPr id="4" name="Slide Number Placeholder 3">
            <a:extLst>
              <a:ext uri="{FF2B5EF4-FFF2-40B4-BE49-F238E27FC236}">
                <a16:creationId xmlns:a16="http://schemas.microsoft.com/office/drawing/2014/main" id="{71B97EF7-8AA5-9357-EAFD-49CCF0F51DF8}"/>
              </a:ext>
            </a:extLst>
          </p:cNvPr>
          <p:cNvSpPr>
            <a:spLocks noGrp="1"/>
          </p:cNvSpPr>
          <p:nvPr>
            <p:ph type="sldNum" sz="quarter" idx="12"/>
          </p:nvPr>
        </p:nvSpPr>
        <p:spPr/>
        <p:txBody>
          <a:bodyPr/>
          <a:lstStyle/>
          <a:p>
            <a:fld id="{15318E31-E44D-46B9-B4DB-0D58A1756CE8}" type="slidenum">
              <a:rPr lang="en-SG" smtClean="0"/>
              <a:t>14</a:t>
            </a:fld>
            <a:endParaRPr lang="en-SG"/>
          </a:p>
        </p:txBody>
      </p:sp>
      <p:sp>
        <p:nvSpPr>
          <p:cNvPr id="5" name="Title 1">
            <a:extLst>
              <a:ext uri="{FF2B5EF4-FFF2-40B4-BE49-F238E27FC236}">
                <a16:creationId xmlns:a16="http://schemas.microsoft.com/office/drawing/2014/main" id="{8ED26472-3C33-8D24-CB38-00894FE274C9}"/>
              </a:ext>
            </a:extLst>
          </p:cNvPr>
          <p:cNvSpPr txBox="1">
            <a:spLocks/>
          </p:cNvSpPr>
          <p:nvPr/>
        </p:nvSpPr>
        <p:spPr>
          <a:xfrm>
            <a:off x="5067299" y="9525"/>
            <a:ext cx="2066925" cy="28257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1pPr>
          </a:lstStyle>
          <a:p>
            <a:pPr algn="ctr"/>
            <a:r>
              <a:rPr lang="en-US" sz="1400">
                <a:solidFill>
                  <a:schemeClr val="accent2">
                    <a:lumMod val="50000"/>
                  </a:schemeClr>
                </a:solidFill>
              </a:rPr>
              <a:t>MCS Algorithm</a:t>
            </a:r>
          </a:p>
        </p:txBody>
      </p:sp>
      <p:sp>
        <p:nvSpPr>
          <p:cNvPr id="10" name="TextBox 9">
            <a:extLst>
              <a:ext uri="{FF2B5EF4-FFF2-40B4-BE49-F238E27FC236}">
                <a16:creationId xmlns:a16="http://schemas.microsoft.com/office/drawing/2014/main" id="{2C3A421C-F8D3-A98A-6100-B5FCB88FFD21}"/>
              </a:ext>
            </a:extLst>
          </p:cNvPr>
          <p:cNvSpPr txBox="1"/>
          <p:nvPr/>
        </p:nvSpPr>
        <p:spPr>
          <a:xfrm>
            <a:off x="4710179" y="6555876"/>
            <a:ext cx="2787586" cy="338554"/>
          </a:xfrm>
          <a:prstGeom prst="rect">
            <a:avLst/>
          </a:prstGeom>
          <a:noFill/>
        </p:spPr>
        <p:txBody>
          <a:bodyPr wrap="square">
            <a:spAutoFit/>
          </a:bodyPr>
          <a:lstStyle/>
          <a:p>
            <a:pPr algn="ctr"/>
            <a:r>
              <a:rPr lang="en-SG" sz="1600" dirty="0">
                <a:solidFill>
                  <a:schemeClr val="tx1">
                    <a:lumMod val="65000"/>
                    <a:lumOff val="35000"/>
                  </a:schemeClr>
                </a:solidFill>
                <a:latin typeface="CMU Sans Serif" panose="02000603000000000000" pitchFamily="2" charset="0"/>
                <a:ea typeface="CMU Sans Serif" panose="02000603000000000000" pitchFamily="2" charset="0"/>
                <a:cs typeface="CMU Sans Serif" panose="02000603000000000000" pitchFamily="2" charset="0"/>
              </a:rPr>
              <a:t>(Liu et al., 2023)</a:t>
            </a:r>
          </a:p>
        </p:txBody>
      </p:sp>
      <p:sp>
        <p:nvSpPr>
          <p:cNvPr id="11" name="TextBox 10">
            <a:extLst>
              <a:ext uri="{FF2B5EF4-FFF2-40B4-BE49-F238E27FC236}">
                <a16:creationId xmlns:a16="http://schemas.microsoft.com/office/drawing/2014/main" id="{5B4AD639-97EE-9E3F-6893-76D647DE9E01}"/>
              </a:ext>
            </a:extLst>
          </p:cNvPr>
          <p:cNvSpPr txBox="1"/>
          <p:nvPr/>
        </p:nvSpPr>
        <p:spPr>
          <a:xfrm>
            <a:off x="1686769" y="1772397"/>
            <a:ext cx="2785959" cy="400110"/>
          </a:xfrm>
          <a:prstGeom prst="rect">
            <a:avLst/>
          </a:prstGeom>
          <a:noFill/>
          <a:ln>
            <a:noFill/>
          </a:ln>
        </p:spPr>
        <p:txBody>
          <a:bodyPr wrap="square">
            <a:spAutoFit/>
          </a:bodyPr>
          <a:lstStyle/>
          <a:p>
            <a:pPr algn="ctr"/>
            <a:r>
              <a:rPr lang="en-SG" sz="2000" dirty="0">
                <a:latin typeface="CMU Sans Serif" panose="02000603000000000000" pitchFamily="2" charset="0"/>
                <a:ea typeface="CMU Sans Serif" panose="02000603000000000000" pitchFamily="2" charset="0"/>
                <a:cs typeface="CMU Sans Serif" panose="02000603000000000000" pitchFamily="2" charset="0"/>
              </a:rPr>
              <a:t>Take the reference TLE</a:t>
            </a:r>
            <a:endParaRPr lang="en-SG" sz="2000" i="1" baseline="-25000" dirty="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12" name="TextBox 11">
            <a:extLst>
              <a:ext uri="{FF2B5EF4-FFF2-40B4-BE49-F238E27FC236}">
                <a16:creationId xmlns:a16="http://schemas.microsoft.com/office/drawing/2014/main" id="{F83DD553-BB2A-8923-C6F3-B9988486C6A9}"/>
              </a:ext>
            </a:extLst>
          </p:cNvPr>
          <p:cNvSpPr txBox="1"/>
          <p:nvPr/>
        </p:nvSpPr>
        <p:spPr>
          <a:xfrm>
            <a:off x="1269999" y="2543511"/>
            <a:ext cx="3619500" cy="707886"/>
          </a:xfrm>
          <a:prstGeom prst="rect">
            <a:avLst/>
          </a:prstGeom>
          <a:noFill/>
          <a:ln>
            <a:noFill/>
          </a:ln>
        </p:spPr>
        <p:txBody>
          <a:bodyPr wrap="square">
            <a:spAutoFit/>
          </a:bodyPr>
          <a:lstStyle/>
          <a:p>
            <a:pPr algn="ctr"/>
            <a:r>
              <a:rPr lang="en-SG" sz="2000" dirty="0">
                <a:latin typeface="CMU Sans Serif" panose="02000603000000000000" pitchFamily="2" charset="0"/>
                <a:ea typeface="CMU Sans Serif" panose="02000603000000000000" pitchFamily="2" charset="0"/>
                <a:cs typeface="CMU Sans Serif" panose="02000603000000000000" pitchFamily="2" charset="0"/>
              </a:rPr>
              <a:t>Create vertices of simplex </a:t>
            </a:r>
          </a:p>
          <a:p>
            <a:pPr algn="ctr"/>
            <a:r>
              <a:rPr lang="en-SG" sz="2000" dirty="0">
                <a:latin typeface="CMU Sans Serif" panose="02000603000000000000" pitchFamily="2" charset="0"/>
                <a:ea typeface="CMU Sans Serif" panose="02000603000000000000" pitchFamily="2" charset="0"/>
                <a:cs typeface="CMU Sans Serif" panose="02000603000000000000" pitchFamily="2" charset="0"/>
              </a:rPr>
              <a:t>(1 original and 7 perturbed)</a:t>
            </a:r>
            <a:endParaRPr lang="en-SG" sz="2000" i="1" baseline="-25000" dirty="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13" name="TextBox 12">
            <a:extLst>
              <a:ext uri="{FF2B5EF4-FFF2-40B4-BE49-F238E27FC236}">
                <a16:creationId xmlns:a16="http://schemas.microsoft.com/office/drawing/2014/main" id="{4C83FC64-EBB6-BB54-8232-6A4DBB095CB1}"/>
              </a:ext>
            </a:extLst>
          </p:cNvPr>
          <p:cNvSpPr txBox="1"/>
          <p:nvPr/>
        </p:nvSpPr>
        <p:spPr>
          <a:xfrm>
            <a:off x="1562099" y="3647801"/>
            <a:ext cx="3035301" cy="400110"/>
          </a:xfrm>
          <a:prstGeom prst="rect">
            <a:avLst/>
          </a:prstGeom>
          <a:noFill/>
          <a:ln>
            <a:noFill/>
          </a:ln>
        </p:spPr>
        <p:txBody>
          <a:bodyPr wrap="square">
            <a:spAutoFit/>
          </a:bodyPr>
          <a:lstStyle/>
          <a:p>
            <a:pPr algn="ctr"/>
            <a:r>
              <a:rPr lang="en-SG" sz="2000" dirty="0">
                <a:latin typeface="CMU Sans Serif" panose="02000603000000000000" pitchFamily="2" charset="0"/>
                <a:ea typeface="CMU Sans Serif" panose="02000603000000000000" pitchFamily="2" charset="0"/>
                <a:cs typeface="CMU Sans Serif" panose="02000603000000000000" pitchFamily="2" charset="0"/>
              </a:rPr>
              <a:t>Simplex transforms</a:t>
            </a:r>
            <a:endParaRPr lang="en-SG" sz="2000" i="1" baseline="-25000" dirty="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14" name="TextBox 13">
            <a:extLst>
              <a:ext uri="{FF2B5EF4-FFF2-40B4-BE49-F238E27FC236}">
                <a16:creationId xmlns:a16="http://schemas.microsoft.com/office/drawing/2014/main" id="{D12E912A-CAB3-26E9-ED65-CB916B728C0C}"/>
              </a:ext>
            </a:extLst>
          </p:cNvPr>
          <p:cNvSpPr txBox="1"/>
          <p:nvPr/>
        </p:nvSpPr>
        <p:spPr>
          <a:xfrm>
            <a:off x="1562097" y="4431615"/>
            <a:ext cx="3035301" cy="400110"/>
          </a:xfrm>
          <a:prstGeom prst="rect">
            <a:avLst/>
          </a:prstGeom>
          <a:noFill/>
          <a:ln>
            <a:noFill/>
          </a:ln>
        </p:spPr>
        <p:txBody>
          <a:bodyPr wrap="square">
            <a:spAutoFit/>
          </a:bodyPr>
          <a:lstStyle/>
          <a:p>
            <a:pPr algn="ctr"/>
            <a:r>
              <a:rPr lang="en-SG" sz="2000" dirty="0">
                <a:latin typeface="CMU Sans Serif" panose="02000603000000000000" pitchFamily="2" charset="0"/>
                <a:ea typeface="CMU Sans Serif" panose="02000603000000000000" pitchFamily="2" charset="0"/>
                <a:cs typeface="CMU Sans Serif" panose="02000603000000000000" pitchFamily="2" charset="0"/>
              </a:rPr>
              <a:t>Finds minima</a:t>
            </a:r>
            <a:endParaRPr lang="en-SG" sz="2000" i="1" baseline="-25000" dirty="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15" name="Rectangle 14">
            <a:extLst>
              <a:ext uri="{FF2B5EF4-FFF2-40B4-BE49-F238E27FC236}">
                <a16:creationId xmlns:a16="http://schemas.microsoft.com/office/drawing/2014/main" id="{9F0D166C-4DB2-97BD-F607-E0985FF0989E}"/>
              </a:ext>
            </a:extLst>
          </p:cNvPr>
          <p:cNvSpPr/>
          <p:nvPr/>
        </p:nvSpPr>
        <p:spPr>
          <a:xfrm>
            <a:off x="1562097" y="1676400"/>
            <a:ext cx="3035301" cy="322580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cxnSp>
        <p:nvCxnSpPr>
          <p:cNvPr id="17" name="Straight Arrow Connector 16">
            <a:extLst>
              <a:ext uri="{FF2B5EF4-FFF2-40B4-BE49-F238E27FC236}">
                <a16:creationId xmlns:a16="http://schemas.microsoft.com/office/drawing/2014/main" id="{6B42EEFD-9E55-BF87-DB4B-2E996A43D8AE}"/>
              </a:ext>
            </a:extLst>
          </p:cNvPr>
          <p:cNvCxnSpPr>
            <a:stCxn id="11" idx="2"/>
            <a:endCxn id="12" idx="0"/>
          </p:cNvCxnSpPr>
          <p:nvPr/>
        </p:nvCxnSpPr>
        <p:spPr>
          <a:xfrm>
            <a:off x="3079749" y="2172507"/>
            <a:ext cx="0" cy="37100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8039D5A0-B6AB-F7A9-9742-581D5F97357D}"/>
              </a:ext>
            </a:extLst>
          </p:cNvPr>
          <p:cNvCxnSpPr>
            <a:cxnSpLocks/>
            <a:stCxn id="12" idx="2"/>
            <a:endCxn id="13" idx="0"/>
          </p:cNvCxnSpPr>
          <p:nvPr/>
        </p:nvCxnSpPr>
        <p:spPr>
          <a:xfrm>
            <a:off x="3079749" y="3251397"/>
            <a:ext cx="1" cy="39640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11D1F47A-1CA3-99B9-DA04-B83ACC0D3633}"/>
              </a:ext>
            </a:extLst>
          </p:cNvPr>
          <p:cNvCxnSpPr>
            <a:cxnSpLocks/>
            <a:stCxn id="13" idx="2"/>
            <a:endCxn id="14" idx="0"/>
          </p:cNvCxnSpPr>
          <p:nvPr/>
        </p:nvCxnSpPr>
        <p:spPr>
          <a:xfrm flipH="1">
            <a:off x="3079748" y="4047911"/>
            <a:ext cx="2" cy="38370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A11ADC5E-BAC6-596D-723D-C93C66C7CDE6}"/>
              </a:ext>
            </a:extLst>
          </p:cNvPr>
          <p:cNvSpPr txBox="1"/>
          <p:nvPr/>
        </p:nvSpPr>
        <p:spPr>
          <a:xfrm>
            <a:off x="1562097" y="1263620"/>
            <a:ext cx="3035301" cy="400110"/>
          </a:xfrm>
          <a:prstGeom prst="rect">
            <a:avLst/>
          </a:prstGeom>
          <a:noFill/>
          <a:ln>
            <a:noFill/>
          </a:ln>
        </p:spPr>
        <p:txBody>
          <a:bodyPr wrap="square">
            <a:spAutoFit/>
          </a:bodyPr>
          <a:lstStyle/>
          <a:p>
            <a:pPr algn="ctr"/>
            <a:r>
              <a:rPr lang="en-SG" sz="2000" dirty="0">
                <a:solidFill>
                  <a:schemeClr val="accent2">
                    <a:lumMod val="50000"/>
                  </a:schemeClr>
                </a:solidFill>
                <a:latin typeface="CMU Sans Serif" panose="02000603000000000000" pitchFamily="2" charset="0"/>
                <a:ea typeface="CMU Sans Serif" panose="02000603000000000000" pitchFamily="2" charset="0"/>
                <a:cs typeface="CMU Sans Serif" panose="02000603000000000000" pitchFamily="2" charset="0"/>
              </a:rPr>
              <a:t>Nelder-Mead Simplex</a:t>
            </a:r>
            <a:endParaRPr lang="en-SG" sz="2000" i="1" baseline="-25000" dirty="0">
              <a:solidFill>
                <a:schemeClr val="accent2">
                  <a:lumMod val="50000"/>
                </a:schemeClr>
              </a:solidFill>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26" name="TextBox 25">
            <a:extLst>
              <a:ext uri="{FF2B5EF4-FFF2-40B4-BE49-F238E27FC236}">
                <a16:creationId xmlns:a16="http://schemas.microsoft.com/office/drawing/2014/main" id="{0600C82B-49D1-C7C3-FB6F-727A21C4988D}"/>
              </a:ext>
            </a:extLst>
          </p:cNvPr>
          <p:cNvSpPr txBox="1"/>
          <p:nvPr/>
        </p:nvSpPr>
        <p:spPr>
          <a:xfrm>
            <a:off x="233321" y="6555876"/>
            <a:ext cx="3403602" cy="338554"/>
          </a:xfrm>
          <a:prstGeom prst="rect">
            <a:avLst/>
          </a:prstGeom>
          <a:noFill/>
          <a:ln>
            <a:noFill/>
          </a:ln>
        </p:spPr>
        <p:txBody>
          <a:bodyPr wrap="square">
            <a:spAutoFit/>
          </a:bodyPr>
          <a:lstStyle/>
          <a:p>
            <a:pPr algn="ctr"/>
            <a:r>
              <a:rPr lang="en-SG" sz="1600" dirty="0">
                <a:latin typeface="CMU Sans Serif" panose="02000603000000000000" pitchFamily="2" charset="0"/>
                <a:ea typeface="CMU Sans Serif" panose="02000603000000000000" pitchFamily="2" charset="0"/>
                <a:cs typeface="CMU Sans Serif" panose="02000603000000000000" pitchFamily="2" charset="0"/>
              </a:rPr>
              <a:t>Animation created using </a:t>
            </a:r>
            <a:r>
              <a:rPr lang="en-SG" sz="1600" dirty="0">
                <a:latin typeface="Lucida Console" panose="020B0609040504020204" pitchFamily="49" charset="0"/>
                <a:ea typeface="CMU Sans Serif" panose="02000603000000000000" pitchFamily="2" charset="0"/>
                <a:cs typeface="CMU Sans Serif" panose="02000603000000000000" pitchFamily="2" charset="0"/>
              </a:rPr>
              <a:t>Manim</a:t>
            </a:r>
            <a:endParaRPr lang="en-SG" sz="1600" i="1" baseline="-25000" dirty="0">
              <a:latin typeface="Lucida Console" panose="020B0609040504020204" pitchFamily="49" charset="0"/>
              <a:ea typeface="CMU Sans Serif" panose="02000603000000000000" pitchFamily="2" charset="0"/>
              <a:cs typeface="CMU Sans Serif" panose="02000603000000000000" pitchFamily="2" charset="0"/>
            </a:endParaRPr>
          </a:p>
        </p:txBody>
      </p:sp>
      <p:sp>
        <p:nvSpPr>
          <p:cNvPr id="36" name="Isosceles Triangle 35">
            <a:extLst>
              <a:ext uri="{FF2B5EF4-FFF2-40B4-BE49-F238E27FC236}">
                <a16:creationId xmlns:a16="http://schemas.microsoft.com/office/drawing/2014/main" id="{F86483AA-283E-11D5-53DB-D21859A29A56}"/>
              </a:ext>
            </a:extLst>
          </p:cNvPr>
          <p:cNvSpPr/>
          <p:nvPr/>
        </p:nvSpPr>
        <p:spPr>
          <a:xfrm>
            <a:off x="2484746" y="5271279"/>
            <a:ext cx="1190002" cy="1025864"/>
          </a:xfrm>
          <a:prstGeom prst="triangl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7" name="TextBox 36">
            <a:extLst>
              <a:ext uri="{FF2B5EF4-FFF2-40B4-BE49-F238E27FC236}">
                <a16:creationId xmlns:a16="http://schemas.microsoft.com/office/drawing/2014/main" id="{EA0EAB41-D93A-1225-360B-3E0F2D8B8943}"/>
              </a:ext>
            </a:extLst>
          </p:cNvPr>
          <p:cNvSpPr txBox="1"/>
          <p:nvPr/>
        </p:nvSpPr>
        <p:spPr>
          <a:xfrm>
            <a:off x="1562097" y="4939465"/>
            <a:ext cx="3035301" cy="400110"/>
          </a:xfrm>
          <a:prstGeom prst="rect">
            <a:avLst/>
          </a:prstGeom>
          <a:noFill/>
          <a:ln>
            <a:noFill/>
          </a:ln>
        </p:spPr>
        <p:txBody>
          <a:bodyPr wrap="square">
            <a:spAutoFit/>
          </a:bodyPr>
          <a:lstStyle/>
          <a:p>
            <a:pPr algn="ctr"/>
            <a:r>
              <a:rPr lang="en-SG" sz="2000" dirty="0">
                <a:solidFill>
                  <a:srgbClr val="FF0000"/>
                </a:solidFill>
                <a:latin typeface="CMU Sans Serif" panose="02000603000000000000" pitchFamily="2" charset="0"/>
                <a:ea typeface="CMU Sans Serif" panose="02000603000000000000" pitchFamily="2" charset="0"/>
                <a:cs typeface="CMU Sans Serif" panose="02000603000000000000" pitchFamily="2" charset="0"/>
              </a:rPr>
              <a:t>(a, b)</a:t>
            </a:r>
            <a:endParaRPr lang="en-SG" sz="2000" i="1" baseline="-25000" dirty="0">
              <a:solidFill>
                <a:srgbClr val="FF0000"/>
              </a:solidFill>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38" name="TextBox 37">
            <a:extLst>
              <a:ext uri="{FF2B5EF4-FFF2-40B4-BE49-F238E27FC236}">
                <a16:creationId xmlns:a16="http://schemas.microsoft.com/office/drawing/2014/main" id="{ECEBB425-FC51-F8A8-064F-82379DA4C35D}"/>
              </a:ext>
            </a:extLst>
          </p:cNvPr>
          <p:cNvSpPr txBox="1"/>
          <p:nvPr/>
        </p:nvSpPr>
        <p:spPr>
          <a:xfrm>
            <a:off x="410602" y="6071736"/>
            <a:ext cx="3035301" cy="400110"/>
          </a:xfrm>
          <a:prstGeom prst="rect">
            <a:avLst/>
          </a:prstGeom>
          <a:noFill/>
          <a:ln>
            <a:noFill/>
          </a:ln>
        </p:spPr>
        <p:txBody>
          <a:bodyPr wrap="square">
            <a:spAutoFit/>
          </a:bodyPr>
          <a:lstStyle/>
          <a:p>
            <a:pPr algn="ctr"/>
            <a:r>
              <a:rPr lang="en-SG" sz="2000" dirty="0">
                <a:solidFill>
                  <a:srgbClr val="FF0000"/>
                </a:solidFill>
                <a:latin typeface="CMU Sans Serif" panose="02000603000000000000" pitchFamily="2" charset="0"/>
                <a:ea typeface="CMU Sans Serif" panose="02000603000000000000" pitchFamily="2" charset="0"/>
                <a:cs typeface="CMU Sans Serif" panose="02000603000000000000" pitchFamily="2" charset="0"/>
              </a:rPr>
              <a:t>(a, b+1)</a:t>
            </a:r>
            <a:endParaRPr lang="en-SG" sz="2000" i="1" baseline="-25000" dirty="0">
              <a:solidFill>
                <a:srgbClr val="FF0000"/>
              </a:solidFill>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39" name="TextBox 38">
            <a:extLst>
              <a:ext uri="{FF2B5EF4-FFF2-40B4-BE49-F238E27FC236}">
                <a16:creationId xmlns:a16="http://schemas.microsoft.com/office/drawing/2014/main" id="{A74D65A0-21FA-700F-A122-44CE09C43179}"/>
              </a:ext>
            </a:extLst>
          </p:cNvPr>
          <p:cNvSpPr txBox="1"/>
          <p:nvPr/>
        </p:nvSpPr>
        <p:spPr>
          <a:xfrm>
            <a:off x="2713591" y="6071736"/>
            <a:ext cx="3035301" cy="400110"/>
          </a:xfrm>
          <a:prstGeom prst="rect">
            <a:avLst/>
          </a:prstGeom>
          <a:noFill/>
          <a:ln>
            <a:noFill/>
          </a:ln>
        </p:spPr>
        <p:txBody>
          <a:bodyPr wrap="square">
            <a:spAutoFit/>
          </a:bodyPr>
          <a:lstStyle/>
          <a:p>
            <a:pPr algn="ctr"/>
            <a:r>
              <a:rPr lang="en-SG" sz="2000" dirty="0">
                <a:solidFill>
                  <a:srgbClr val="FF0000"/>
                </a:solidFill>
                <a:latin typeface="CMU Sans Serif" panose="02000603000000000000" pitchFamily="2" charset="0"/>
                <a:ea typeface="CMU Sans Serif" panose="02000603000000000000" pitchFamily="2" charset="0"/>
                <a:cs typeface="CMU Sans Serif" panose="02000603000000000000" pitchFamily="2" charset="0"/>
              </a:rPr>
              <a:t>(a+1, b)</a:t>
            </a:r>
            <a:endParaRPr lang="en-SG" sz="2000" i="1" baseline="-25000" dirty="0">
              <a:solidFill>
                <a:srgbClr val="FF0000"/>
              </a:solidFill>
              <a:latin typeface="CMU Sans Serif" panose="02000603000000000000" pitchFamily="2" charset="0"/>
              <a:ea typeface="CMU Sans Serif" panose="02000603000000000000" pitchFamily="2" charset="0"/>
              <a:cs typeface="CMU Sans Serif" panose="02000603000000000000" pitchFamily="2" charset="0"/>
            </a:endParaRPr>
          </a:p>
        </p:txBody>
      </p:sp>
      <p:cxnSp>
        <p:nvCxnSpPr>
          <p:cNvPr id="41" name="Connector: Elbow 40">
            <a:extLst>
              <a:ext uri="{FF2B5EF4-FFF2-40B4-BE49-F238E27FC236}">
                <a16:creationId xmlns:a16="http://schemas.microsoft.com/office/drawing/2014/main" id="{04C7D902-8CD3-A7C7-1F10-F43D6D2A03C3}"/>
              </a:ext>
            </a:extLst>
          </p:cNvPr>
          <p:cNvCxnSpPr>
            <a:stCxn id="12" idx="1"/>
          </p:cNvCxnSpPr>
          <p:nvPr/>
        </p:nvCxnSpPr>
        <p:spPr>
          <a:xfrm rot="10800000" flipH="1" flipV="1">
            <a:off x="1269999" y="2897453"/>
            <a:ext cx="1443592" cy="2886757"/>
          </a:xfrm>
          <a:prstGeom prst="bentConnector4">
            <a:avLst>
              <a:gd name="adj1" fmla="val -15835"/>
              <a:gd name="adj2" fmla="val 100124"/>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16520929-95F3-EB86-3B85-929205E89BFF}"/>
              </a:ext>
            </a:extLst>
          </p:cNvPr>
          <p:cNvSpPr txBox="1"/>
          <p:nvPr/>
        </p:nvSpPr>
        <p:spPr>
          <a:xfrm rot="5400000">
            <a:off x="11214190" y="3558900"/>
            <a:ext cx="1580910" cy="400110"/>
          </a:xfrm>
          <a:prstGeom prst="rect">
            <a:avLst/>
          </a:prstGeom>
          <a:noFill/>
          <a:ln>
            <a:noFill/>
          </a:ln>
        </p:spPr>
        <p:txBody>
          <a:bodyPr wrap="square">
            <a:spAutoFit/>
          </a:bodyPr>
          <a:lstStyle/>
          <a:p>
            <a:pPr algn="ctr"/>
            <a:r>
              <a:rPr lang="en-SG" sz="2000" i="1" dirty="0" err="1">
                <a:latin typeface="CMU Sans Serif" panose="02000603000000000000" pitchFamily="2" charset="0"/>
                <a:ea typeface="CMU Sans Serif" panose="02000603000000000000" pitchFamily="2" charset="0"/>
                <a:cs typeface="CMU Sans Serif" panose="02000603000000000000" pitchFamily="2" charset="0"/>
              </a:rPr>
              <a:t>L</a:t>
            </a:r>
            <a:r>
              <a:rPr lang="en-SG" sz="2000" i="1" baseline="-25000" dirty="0" err="1">
                <a:latin typeface="CMU Sans Serif" panose="02000603000000000000" pitchFamily="2" charset="0"/>
                <a:ea typeface="CMU Sans Serif" panose="02000603000000000000" pitchFamily="2" charset="0"/>
                <a:cs typeface="CMU Sans Serif" panose="02000603000000000000" pitchFamily="2" charset="0"/>
              </a:rPr>
              <a:t>standard</a:t>
            </a:r>
            <a:endParaRPr lang="en-SG" sz="2000" i="1" baseline="-25000" dirty="0">
              <a:latin typeface="CMU Sans Serif" panose="02000603000000000000" pitchFamily="2" charset="0"/>
              <a:ea typeface="CMU Sans Serif" panose="02000603000000000000" pitchFamily="2" charset="0"/>
              <a:cs typeface="CMU Sans Serif" panose="02000603000000000000" pitchFamily="2" charset="0"/>
            </a:endParaRPr>
          </a:p>
        </p:txBody>
      </p:sp>
    </p:spTree>
    <p:extLst>
      <p:ext uri="{BB962C8B-B14F-4D97-AF65-F5344CB8AC3E}">
        <p14:creationId xmlns:p14="http://schemas.microsoft.com/office/powerpoint/2010/main" val="342587713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00"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video>
              <p:cMediaNode vol="80000">
                <p:cTn id="8" fill="hold" display="0">
                  <p:stCondLst>
                    <p:cond delay="indefinite"/>
                  </p:stCondLst>
                </p:cTn>
                <p:tgtEl>
                  <p:spTgt spid="25"/>
                </p:tgtEl>
              </p:cMediaNode>
            </p:video>
            <p:seq concurrent="1" nextAc="seek">
              <p:cTn id="9" restart="whenNotActive" fill="hold" evtFilter="cancelBubble" nodeType="interactiveSeq">
                <p:stCondLst>
                  <p:cond evt="onClick" delay="0">
                    <p:tgtEl>
                      <p:spTgt spid="25"/>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5"/>
                                        </p:tgtEl>
                                      </p:cBhvr>
                                    </p:cmd>
                                  </p:childTnLst>
                                </p:cTn>
                              </p:par>
                            </p:childTnLst>
                          </p:cTn>
                        </p:par>
                      </p:childTnLst>
                    </p:cTn>
                  </p:par>
                </p:childTnLst>
              </p:cTn>
              <p:nextCondLst>
                <p:cond evt="onClick" delay="0">
                  <p:tgtEl>
                    <p:spTgt spid="2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03E13-E8B3-0ED8-10D7-339F1819C2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45B2F8-5014-C5F6-DF53-8C93475CCEE7}"/>
              </a:ext>
            </a:extLst>
          </p:cNvPr>
          <p:cNvSpPr>
            <a:spLocks noGrp="1"/>
          </p:cNvSpPr>
          <p:nvPr>
            <p:ph type="title"/>
          </p:nvPr>
        </p:nvSpPr>
        <p:spPr/>
        <p:txBody>
          <a:bodyPr>
            <a:normAutofit/>
          </a:bodyPr>
          <a:lstStyle/>
          <a:p>
            <a:r>
              <a:rPr lang="en-SG"/>
              <a:t>Methodology 2: Monte-Carlo Simplex</a:t>
            </a:r>
          </a:p>
        </p:txBody>
      </p:sp>
      <p:sp>
        <p:nvSpPr>
          <p:cNvPr id="4" name="Slide Number Placeholder 3">
            <a:extLst>
              <a:ext uri="{FF2B5EF4-FFF2-40B4-BE49-F238E27FC236}">
                <a16:creationId xmlns:a16="http://schemas.microsoft.com/office/drawing/2014/main" id="{71B97EF7-8AA5-9357-EAFD-49CCF0F51DF8}"/>
              </a:ext>
            </a:extLst>
          </p:cNvPr>
          <p:cNvSpPr>
            <a:spLocks noGrp="1"/>
          </p:cNvSpPr>
          <p:nvPr>
            <p:ph type="sldNum" sz="quarter" idx="12"/>
          </p:nvPr>
        </p:nvSpPr>
        <p:spPr/>
        <p:txBody>
          <a:bodyPr/>
          <a:lstStyle/>
          <a:p>
            <a:fld id="{15318E31-E44D-46B9-B4DB-0D58A1756CE8}" type="slidenum">
              <a:rPr lang="en-SG" smtClean="0"/>
              <a:t>15</a:t>
            </a:fld>
            <a:endParaRPr lang="en-SG"/>
          </a:p>
        </p:txBody>
      </p:sp>
      <p:sp>
        <p:nvSpPr>
          <p:cNvPr id="5" name="Title 1">
            <a:extLst>
              <a:ext uri="{FF2B5EF4-FFF2-40B4-BE49-F238E27FC236}">
                <a16:creationId xmlns:a16="http://schemas.microsoft.com/office/drawing/2014/main" id="{8ED26472-3C33-8D24-CB38-00894FE274C9}"/>
              </a:ext>
            </a:extLst>
          </p:cNvPr>
          <p:cNvSpPr txBox="1">
            <a:spLocks/>
          </p:cNvSpPr>
          <p:nvPr/>
        </p:nvSpPr>
        <p:spPr>
          <a:xfrm>
            <a:off x="5067299" y="9525"/>
            <a:ext cx="2066925" cy="28257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1pPr>
          </a:lstStyle>
          <a:p>
            <a:pPr algn="ctr"/>
            <a:r>
              <a:rPr lang="en-US" sz="1400">
                <a:solidFill>
                  <a:schemeClr val="accent2">
                    <a:lumMod val="50000"/>
                  </a:schemeClr>
                </a:solidFill>
              </a:rPr>
              <a:t>MCS Algorithm</a:t>
            </a:r>
          </a:p>
        </p:txBody>
      </p:sp>
      <p:sp>
        <p:nvSpPr>
          <p:cNvPr id="10" name="TextBox 9">
            <a:extLst>
              <a:ext uri="{FF2B5EF4-FFF2-40B4-BE49-F238E27FC236}">
                <a16:creationId xmlns:a16="http://schemas.microsoft.com/office/drawing/2014/main" id="{2C3A421C-F8D3-A98A-6100-B5FCB88FFD21}"/>
              </a:ext>
            </a:extLst>
          </p:cNvPr>
          <p:cNvSpPr txBox="1"/>
          <p:nvPr/>
        </p:nvSpPr>
        <p:spPr>
          <a:xfrm>
            <a:off x="4710179" y="6555876"/>
            <a:ext cx="2787586" cy="338554"/>
          </a:xfrm>
          <a:prstGeom prst="rect">
            <a:avLst/>
          </a:prstGeom>
          <a:noFill/>
        </p:spPr>
        <p:txBody>
          <a:bodyPr wrap="square">
            <a:spAutoFit/>
          </a:bodyPr>
          <a:lstStyle/>
          <a:p>
            <a:pPr algn="ctr"/>
            <a:r>
              <a:rPr lang="en-SG" sz="1600" dirty="0">
                <a:solidFill>
                  <a:schemeClr val="tx1">
                    <a:lumMod val="65000"/>
                    <a:lumOff val="35000"/>
                  </a:schemeClr>
                </a:solidFill>
                <a:latin typeface="CMU Sans Serif" panose="02000603000000000000" pitchFamily="2" charset="0"/>
                <a:ea typeface="CMU Sans Serif" panose="02000603000000000000" pitchFamily="2" charset="0"/>
                <a:cs typeface="CMU Sans Serif" panose="02000603000000000000" pitchFamily="2" charset="0"/>
              </a:rPr>
              <a:t>(Liu et al., 2023)</a:t>
            </a:r>
          </a:p>
        </p:txBody>
      </p:sp>
      <p:sp>
        <p:nvSpPr>
          <p:cNvPr id="11" name="TextBox 10">
            <a:extLst>
              <a:ext uri="{FF2B5EF4-FFF2-40B4-BE49-F238E27FC236}">
                <a16:creationId xmlns:a16="http://schemas.microsoft.com/office/drawing/2014/main" id="{5B4AD639-97EE-9E3F-6893-76D647DE9E01}"/>
              </a:ext>
            </a:extLst>
          </p:cNvPr>
          <p:cNvSpPr txBox="1"/>
          <p:nvPr/>
        </p:nvSpPr>
        <p:spPr>
          <a:xfrm>
            <a:off x="1394669" y="1772397"/>
            <a:ext cx="2785959" cy="400110"/>
          </a:xfrm>
          <a:prstGeom prst="rect">
            <a:avLst/>
          </a:prstGeom>
          <a:noFill/>
          <a:ln>
            <a:noFill/>
          </a:ln>
        </p:spPr>
        <p:txBody>
          <a:bodyPr wrap="square">
            <a:spAutoFit/>
          </a:bodyPr>
          <a:lstStyle/>
          <a:p>
            <a:pPr algn="ctr"/>
            <a:r>
              <a:rPr lang="en-SG" sz="2000" dirty="0">
                <a:latin typeface="CMU Sans Serif" panose="02000603000000000000" pitchFamily="2" charset="0"/>
                <a:ea typeface="CMU Sans Serif" panose="02000603000000000000" pitchFamily="2" charset="0"/>
                <a:cs typeface="CMU Sans Serif" panose="02000603000000000000" pitchFamily="2" charset="0"/>
              </a:rPr>
              <a:t>Take the reference TLE</a:t>
            </a:r>
            <a:endParaRPr lang="en-SG" sz="2000" i="1" baseline="-25000" dirty="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12" name="TextBox 11">
            <a:extLst>
              <a:ext uri="{FF2B5EF4-FFF2-40B4-BE49-F238E27FC236}">
                <a16:creationId xmlns:a16="http://schemas.microsoft.com/office/drawing/2014/main" id="{F83DD553-BB2A-8923-C6F3-B9988486C6A9}"/>
              </a:ext>
            </a:extLst>
          </p:cNvPr>
          <p:cNvSpPr txBox="1"/>
          <p:nvPr/>
        </p:nvSpPr>
        <p:spPr>
          <a:xfrm>
            <a:off x="977899" y="2543511"/>
            <a:ext cx="3619500" cy="707886"/>
          </a:xfrm>
          <a:prstGeom prst="rect">
            <a:avLst/>
          </a:prstGeom>
          <a:noFill/>
          <a:ln>
            <a:noFill/>
          </a:ln>
        </p:spPr>
        <p:txBody>
          <a:bodyPr wrap="square">
            <a:spAutoFit/>
          </a:bodyPr>
          <a:lstStyle/>
          <a:p>
            <a:pPr algn="ctr"/>
            <a:r>
              <a:rPr lang="en-SG" sz="2000" dirty="0">
                <a:latin typeface="CMU Sans Serif" panose="02000603000000000000" pitchFamily="2" charset="0"/>
                <a:ea typeface="CMU Sans Serif" panose="02000603000000000000" pitchFamily="2" charset="0"/>
                <a:cs typeface="CMU Sans Serif" panose="02000603000000000000" pitchFamily="2" charset="0"/>
              </a:rPr>
              <a:t>Create vertices of simplex </a:t>
            </a:r>
          </a:p>
          <a:p>
            <a:pPr algn="ctr"/>
            <a:r>
              <a:rPr lang="en-SG" sz="2000" dirty="0">
                <a:latin typeface="CMU Sans Serif" panose="02000603000000000000" pitchFamily="2" charset="0"/>
                <a:ea typeface="CMU Sans Serif" panose="02000603000000000000" pitchFamily="2" charset="0"/>
                <a:cs typeface="CMU Sans Serif" panose="02000603000000000000" pitchFamily="2" charset="0"/>
              </a:rPr>
              <a:t>(1 original and 7 perturbed)</a:t>
            </a:r>
            <a:endParaRPr lang="en-SG" sz="2000" i="1" baseline="-25000" dirty="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13" name="TextBox 12">
            <a:extLst>
              <a:ext uri="{FF2B5EF4-FFF2-40B4-BE49-F238E27FC236}">
                <a16:creationId xmlns:a16="http://schemas.microsoft.com/office/drawing/2014/main" id="{4C83FC64-EBB6-BB54-8232-6A4DBB095CB1}"/>
              </a:ext>
            </a:extLst>
          </p:cNvPr>
          <p:cNvSpPr txBox="1"/>
          <p:nvPr/>
        </p:nvSpPr>
        <p:spPr>
          <a:xfrm>
            <a:off x="1269999" y="3647801"/>
            <a:ext cx="3035301" cy="400110"/>
          </a:xfrm>
          <a:prstGeom prst="rect">
            <a:avLst/>
          </a:prstGeom>
          <a:noFill/>
          <a:ln>
            <a:noFill/>
          </a:ln>
        </p:spPr>
        <p:txBody>
          <a:bodyPr wrap="square">
            <a:spAutoFit/>
          </a:bodyPr>
          <a:lstStyle/>
          <a:p>
            <a:pPr algn="ctr"/>
            <a:r>
              <a:rPr lang="en-SG" sz="2000" dirty="0">
                <a:latin typeface="CMU Sans Serif" panose="02000603000000000000" pitchFamily="2" charset="0"/>
                <a:ea typeface="CMU Sans Serif" panose="02000603000000000000" pitchFamily="2" charset="0"/>
                <a:cs typeface="CMU Sans Serif" panose="02000603000000000000" pitchFamily="2" charset="0"/>
              </a:rPr>
              <a:t>Simplex transforms</a:t>
            </a:r>
            <a:endParaRPr lang="en-SG" sz="2000" i="1" baseline="-25000" dirty="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14" name="TextBox 13">
            <a:extLst>
              <a:ext uri="{FF2B5EF4-FFF2-40B4-BE49-F238E27FC236}">
                <a16:creationId xmlns:a16="http://schemas.microsoft.com/office/drawing/2014/main" id="{D12E912A-CAB3-26E9-ED65-CB916B728C0C}"/>
              </a:ext>
            </a:extLst>
          </p:cNvPr>
          <p:cNvSpPr txBox="1"/>
          <p:nvPr/>
        </p:nvSpPr>
        <p:spPr>
          <a:xfrm>
            <a:off x="1269997" y="4431615"/>
            <a:ext cx="3035301" cy="400110"/>
          </a:xfrm>
          <a:prstGeom prst="rect">
            <a:avLst/>
          </a:prstGeom>
          <a:noFill/>
          <a:ln>
            <a:noFill/>
          </a:ln>
        </p:spPr>
        <p:txBody>
          <a:bodyPr wrap="square">
            <a:spAutoFit/>
          </a:bodyPr>
          <a:lstStyle/>
          <a:p>
            <a:pPr algn="ctr"/>
            <a:r>
              <a:rPr lang="en-SG" sz="2000" dirty="0">
                <a:latin typeface="CMU Sans Serif" panose="02000603000000000000" pitchFamily="2" charset="0"/>
                <a:ea typeface="CMU Sans Serif" panose="02000603000000000000" pitchFamily="2" charset="0"/>
                <a:cs typeface="CMU Sans Serif" panose="02000603000000000000" pitchFamily="2" charset="0"/>
              </a:rPr>
              <a:t>Finds minima</a:t>
            </a:r>
            <a:endParaRPr lang="en-SG" sz="2000" i="1" baseline="-25000" dirty="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15" name="Rectangle 14">
            <a:extLst>
              <a:ext uri="{FF2B5EF4-FFF2-40B4-BE49-F238E27FC236}">
                <a16:creationId xmlns:a16="http://schemas.microsoft.com/office/drawing/2014/main" id="{9F0D166C-4DB2-97BD-F607-E0985FF0989E}"/>
              </a:ext>
            </a:extLst>
          </p:cNvPr>
          <p:cNvSpPr/>
          <p:nvPr/>
        </p:nvSpPr>
        <p:spPr>
          <a:xfrm>
            <a:off x="1269997" y="1676400"/>
            <a:ext cx="3035301" cy="322580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cxnSp>
        <p:nvCxnSpPr>
          <p:cNvPr id="17" name="Straight Arrow Connector 16">
            <a:extLst>
              <a:ext uri="{FF2B5EF4-FFF2-40B4-BE49-F238E27FC236}">
                <a16:creationId xmlns:a16="http://schemas.microsoft.com/office/drawing/2014/main" id="{6B42EEFD-9E55-BF87-DB4B-2E996A43D8AE}"/>
              </a:ext>
            </a:extLst>
          </p:cNvPr>
          <p:cNvCxnSpPr>
            <a:cxnSpLocks/>
            <a:stCxn id="11" idx="2"/>
          </p:cNvCxnSpPr>
          <p:nvPr/>
        </p:nvCxnSpPr>
        <p:spPr>
          <a:xfrm>
            <a:off x="2787649" y="2172507"/>
            <a:ext cx="0" cy="37100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8039D5A0-B6AB-F7A9-9742-581D5F97357D}"/>
              </a:ext>
            </a:extLst>
          </p:cNvPr>
          <p:cNvCxnSpPr>
            <a:cxnSpLocks/>
            <a:endCxn id="13" idx="0"/>
          </p:cNvCxnSpPr>
          <p:nvPr/>
        </p:nvCxnSpPr>
        <p:spPr>
          <a:xfrm>
            <a:off x="2787649" y="3251397"/>
            <a:ext cx="1" cy="39640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11D1F47A-1CA3-99B9-DA04-B83ACC0D3633}"/>
              </a:ext>
            </a:extLst>
          </p:cNvPr>
          <p:cNvCxnSpPr>
            <a:cxnSpLocks/>
            <a:stCxn id="13" idx="2"/>
            <a:endCxn id="14" idx="0"/>
          </p:cNvCxnSpPr>
          <p:nvPr/>
        </p:nvCxnSpPr>
        <p:spPr>
          <a:xfrm flipH="1">
            <a:off x="2787648" y="4047911"/>
            <a:ext cx="2" cy="38370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A11ADC5E-BAC6-596D-723D-C93C66C7CDE6}"/>
              </a:ext>
            </a:extLst>
          </p:cNvPr>
          <p:cNvSpPr txBox="1"/>
          <p:nvPr/>
        </p:nvSpPr>
        <p:spPr>
          <a:xfrm>
            <a:off x="1269997" y="1263620"/>
            <a:ext cx="3035301" cy="400110"/>
          </a:xfrm>
          <a:prstGeom prst="rect">
            <a:avLst/>
          </a:prstGeom>
          <a:noFill/>
          <a:ln>
            <a:noFill/>
          </a:ln>
        </p:spPr>
        <p:txBody>
          <a:bodyPr wrap="square">
            <a:spAutoFit/>
          </a:bodyPr>
          <a:lstStyle/>
          <a:p>
            <a:pPr algn="ctr"/>
            <a:r>
              <a:rPr lang="en-SG" sz="2000" dirty="0">
                <a:solidFill>
                  <a:schemeClr val="accent2">
                    <a:lumMod val="50000"/>
                  </a:schemeClr>
                </a:solidFill>
                <a:latin typeface="CMU Sans Serif" panose="02000603000000000000" pitchFamily="2" charset="0"/>
                <a:ea typeface="CMU Sans Serif" panose="02000603000000000000" pitchFamily="2" charset="0"/>
                <a:cs typeface="CMU Sans Serif" panose="02000603000000000000" pitchFamily="2" charset="0"/>
              </a:rPr>
              <a:t>Monte-Carlo Simplex</a:t>
            </a:r>
            <a:endParaRPr lang="en-SG" sz="2000" i="1" baseline="-25000" dirty="0">
              <a:solidFill>
                <a:schemeClr val="accent2">
                  <a:lumMod val="50000"/>
                </a:schemeClr>
              </a:solidFill>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26" name="TextBox 25">
            <a:extLst>
              <a:ext uri="{FF2B5EF4-FFF2-40B4-BE49-F238E27FC236}">
                <a16:creationId xmlns:a16="http://schemas.microsoft.com/office/drawing/2014/main" id="{0600C82B-49D1-C7C3-FB6F-727A21C4988D}"/>
              </a:ext>
            </a:extLst>
          </p:cNvPr>
          <p:cNvSpPr txBox="1"/>
          <p:nvPr/>
        </p:nvSpPr>
        <p:spPr>
          <a:xfrm>
            <a:off x="233321" y="6555876"/>
            <a:ext cx="3403602" cy="338554"/>
          </a:xfrm>
          <a:prstGeom prst="rect">
            <a:avLst/>
          </a:prstGeom>
          <a:noFill/>
          <a:ln>
            <a:noFill/>
          </a:ln>
        </p:spPr>
        <p:txBody>
          <a:bodyPr wrap="square">
            <a:spAutoFit/>
          </a:bodyPr>
          <a:lstStyle/>
          <a:p>
            <a:pPr algn="ctr"/>
            <a:r>
              <a:rPr lang="en-SG" sz="1600" dirty="0">
                <a:latin typeface="CMU Sans Serif" panose="02000603000000000000" pitchFamily="2" charset="0"/>
                <a:ea typeface="CMU Sans Serif" panose="02000603000000000000" pitchFamily="2" charset="0"/>
                <a:cs typeface="CMU Sans Serif" panose="02000603000000000000" pitchFamily="2" charset="0"/>
              </a:rPr>
              <a:t>Animation created using </a:t>
            </a:r>
            <a:r>
              <a:rPr lang="en-SG" sz="1600" dirty="0">
                <a:latin typeface="Lucida Console" panose="020B0609040504020204" pitchFamily="49" charset="0"/>
                <a:ea typeface="CMU Sans Serif" panose="02000603000000000000" pitchFamily="2" charset="0"/>
                <a:cs typeface="CMU Sans Serif" panose="02000603000000000000" pitchFamily="2" charset="0"/>
              </a:rPr>
              <a:t>Manim</a:t>
            </a:r>
            <a:endParaRPr lang="en-SG" sz="1600" i="1" baseline="-25000" dirty="0">
              <a:latin typeface="Lucida Console" panose="020B0609040504020204" pitchFamily="49" charset="0"/>
              <a:ea typeface="CMU Sans Serif" panose="02000603000000000000" pitchFamily="2" charset="0"/>
              <a:cs typeface="CMU Sans Serif" panose="02000603000000000000" pitchFamily="2" charset="0"/>
            </a:endParaRPr>
          </a:p>
        </p:txBody>
      </p:sp>
      <p:sp>
        <p:nvSpPr>
          <p:cNvPr id="19" name="TextBox 18">
            <a:extLst>
              <a:ext uri="{FF2B5EF4-FFF2-40B4-BE49-F238E27FC236}">
                <a16:creationId xmlns:a16="http://schemas.microsoft.com/office/drawing/2014/main" id="{BE90B1B1-7078-FE25-A0C1-3C564BC0D5BB}"/>
              </a:ext>
            </a:extLst>
          </p:cNvPr>
          <p:cNvSpPr txBox="1"/>
          <p:nvPr/>
        </p:nvSpPr>
        <p:spPr>
          <a:xfrm>
            <a:off x="1085846" y="5030948"/>
            <a:ext cx="3403602" cy="1015663"/>
          </a:xfrm>
          <a:prstGeom prst="rect">
            <a:avLst/>
          </a:prstGeom>
          <a:noFill/>
          <a:ln>
            <a:noFill/>
          </a:ln>
        </p:spPr>
        <p:txBody>
          <a:bodyPr wrap="square">
            <a:spAutoFit/>
          </a:bodyPr>
          <a:lstStyle/>
          <a:p>
            <a:pPr algn="just"/>
            <a:r>
              <a:rPr lang="en-SG" sz="2000" dirty="0">
                <a:latin typeface="CMU Sans Serif" panose="02000603000000000000" pitchFamily="2" charset="0"/>
                <a:ea typeface="CMU Sans Serif" panose="02000603000000000000" pitchFamily="2" charset="0"/>
                <a:cs typeface="CMU Sans Serif" panose="02000603000000000000" pitchFamily="2" charset="0"/>
              </a:rPr>
              <a:t>Repeat this 5000 times, changing the reference TLE a little bit for each run.</a:t>
            </a:r>
            <a:endParaRPr lang="en-SG" sz="2000" i="1" baseline="-25000" dirty="0">
              <a:latin typeface="CMU Sans Serif" panose="02000603000000000000" pitchFamily="2" charset="0"/>
              <a:ea typeface="CMU Sans Serif" panose="02000603000000000000" pitchFamily="2" charset="0"/>
              <a:cs typeface="CMU Sans Serif" panose="02000603000000000000" pitchFamily="2" charset="0"/>
            </a:endParaRPr>
          </a:p>
        </p:txBody>
      </p:sp>
      <p:pic>
        <p:nvPicPr>
          <p:cNvPr id="45" name="spedup">
            <a:hlinkClick r:id="" action="ppaction://media"/>
            <a:extLst>
              <a:ext uri="{FF2B5EF4-FFF2-40B4-BE49-F238E27FC236}">
                <a16:creationId xmlns:a16="http://schemas.microsoft.com/office/drawing/2014/main" id="{80712206-F79B-76A8-5E37-D77A1C334141}"/>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24394" t="5301" r="22585" b="5648"/>
          <a:stretch/>
        </p:blipFill>
        <p:spPr>
          <a:xfrm>
            <a:off x="6212036" y="1078245"/>
            <a:ext cx="5708543" cy="5393112"/>
          </a:xfrm>
          <a:prstGeom prst="rect">
            <a:avLst/>
          </a:prstGeom>
        </p:spPr>
      </p:pic>
      <p:sp>
        <p:nvSpPr>
          <p:cNvPr id="23" name="TextBox 22">
            <a:extLst>
              <a:ext uri="{FF2B5EF4-FFF2-40B4-BE49-F238E27FC236}">
                <a16:creationId xmlns:a16="http://schemas.microsoft.com/office/drawing/2014/main" id="{C6C822F1-9895-03DB-B277-FC72CBF2E075}"/>
              </a:ext>
            </a:extLst>
          </p:cNvPr>
          <p:cNvSpPr txBox="1"/>
          <p:nvPr/>
        </p:nvSpPr>
        <p:spPr>
          <a:xfrm rot="5400000">
            <a:off x="11214190" y="3558900"/>
            <a:ext cx="1580910" cy="400110"/>
          </a:xfrm>
          <a:prstGeom prst="rect">
            <a:avLst/>
          </a:prstGeom>
          <a:noFill/>
          <a:ln>
            <a:noFill/>
          </a:ln>
        </p:spPr>
        <p:txBody>
          <a:bodyPr wrap="square">
            <a:spAutoFit/>
          </a:bodyPr>
          <a:lstStyle/>
          <a:p>
            <a:pPr algn="ctr"/>
            <a:r>
              <a:rPr lang="en-SG" sz="2000" i="1" dirty="0" err="1">
                <a:latin typeface="CMU Sans Serif" panose="02000603000000000000" pitchFamily="2" charset="0"/>
                <a:ea typeface="CMU Sans Serif" panose="02000603000000000000" pitchFamily="2" charset="0"/>
                <a:cs typeface="CMU Sans Serif" panose="02000603000000000000" pitchFamily="2" charset="0"/>
              </a:rPr>
              <a:t>L</a:t>
            </a:r>
            <a:r>
              <a:rPr lang="en-SG" sz="2000" i="1" baseline="-25000" dirty="0" err="1">
                <a:latin typeface="CMU Sans Serif" panose="02000603000000000000" pitchFamily="2" charset="0"/>
                <a:ea typeface="CMU Sans Serif" panose="02000603000000000000" pitchFamily="2" charset="0"/>
                <a:cs typeface="CMU Sans Serif" panose="02000603000000000000" pitchFamily="2" charset="0"/>
              </a:rPr>
              <a:t>standard</a:t>
            </a:r>
            <a:endParaRPr lang="en-SG" sz="2000" i="1" baseline="-25000" dirty="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27" name="Rectangle 26">
            <a:extLst>
              <a:ext uri="{FF2B5EF4-FFF2-40B4-BE49-F238E27FC236}">
                <a16:creationId xmlns:a16="http://schemas.microsoft.com/office/drawing/2014/main" id="{F74FB0B5-8757-7272-0418-872AC4DC2A0B}"/>
              </a:ext>
            </a:extLst>
          </p:cNvPr>
          <p:cNvSpPr/>
          <p:nvPr/>
        </p:nvSpPr>
        <p:spPr>
          <a:xfrm>
            <a:off x="8178800" y="1078245"/>
            <a:ext cx="2818276" cy="2339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214041470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833"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seq concurrent="1" nextAc="seek">
              <p:cTn id="8" restart="whenNotActive" fill="hold" evtFilter="cancelBubble" nodeType="interactiveSeq">
                <p:stCondLst>
                  <p:cond evt="onClick" delay="0">
                    <p:tgtEl>
                      <p:spTgt spid="4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5"/>
                                        </p:tgtEl>
                                      </p:cBhvr>
                                    </p:cmd>
                                  </p:childTnLst>
                                </p:cTn>
                              </p:par>
                            </p:childTnLst>
                          </p:cTn>
                        </p:par>
                      </p:childTnLst>
                    </p:cTn>
                  </p:par>
                </p:childTnLst>
              </p:cTn>
              <p:nextCondLst>
                <p:cond evt="onClick" delay="0">
                  <p:tgtEl>
                    <p:spTgt spid="45"/>
                  </p:tgtEl>
                </p:cond>
              </p:nextCondLst>
            </p:seq>
            <p:video>
              <p:cMediaNode vol="80000">
                <p:cTn id="13" fill="hold" display="0">
                  <p:stCondLst>
                    <p:cond delay="indefinite"/>
                  </p:stCondLst>
                </p:cTn>
                <p:tgtEl>
                  <p:spTgt spid="4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03E13-E8B3-0ED8-10D7-339F1819C225}"/>
            </a:ext>
          </a:extLst>
        </p:cNvPr>
        <p:cNvGrpSpPr/>
        <p:nvPr/>
      </p:nvGrpSpPr>
      <p:grpSpPr>
        <a:xfrm>
          <a:off x="0" y="0"/>
          <a:ext cx="0" cy="0"/>
          <a:chOff x="0" y="0"/>
          <a:chExt cx="0" cy="0"/>
        </a:xfrm>
      </p:grpSpPr>
      <p:pic>
        <p:nvPicPr>
          <p:cNvPr id="6" name="Graphic 5">
            <a:extLst>
              <a:ext uri="{FF2B5EF4-FFF2-40B4-BE49-F238E27FC236}">
                <a16:creationId xmlns:a16="http://schemas.microsoft.com/office/drawing/2014/main" id="{5E81957E-6383-3087-97EB-DF8BB857130A}"/>
              </a:ext>
            </a:extLst>
          </p:cNvPr>
          <p:cNvPicPr>
            <a:picLocks noChangeAspect="1"/>
          </p:cNvPicPr>
          <p:nvPr/>
        </p:nvPicPr>
        <p:blipFill>
          <a:blip r:embed="rId2">
            <a:extLst>
              <a:ext uri="{96DAC541-7B7A-43D3-8B79-37D633B846F1}">
                <asvg:svgBlip xmlns:asvg="http://schemas.microsoft.com/office/drawing/2016/SVG/main" r:embed="rId3"/>
              </a:ext>
            </a:extLst>
          </a:blip>
          <a:srcRect l="3859" t="45826" r="71906" b="6008"/>
          <a:stretch/>
        </p:blipFill>
        <p:spPr>
          <a:xfrm>
            <a:off x="3760393" y="1509719"/>
            <a:ext cx="4417214" cy="4137102"/>
          </a:xfrm>
          <a:prstGeom prst="rect">
            <a:avLst/>
          </a:prstGeom>
        </p:spPr>
      </p:pic>
      <p:sp>
        <p:nvSpPr>
          <p:cNvPr id="2" name="Title 1">
            <a:extLst>
              <a:ext uri="{FF2B5EF4-FFF2-40B4-BE49-F238E27FC236}">
                <a16:creationId xmlns:a16="http://schemas.microsoft.com/office/drawing/2014/main" id="{C845B2F8-5014-C5F6-DF53-8C93475CCEE7}"/>
              </a:ext>
            </a:extLst>
          </p:cNvPr>
          <p:cNvSpPr>
            <a:spLocks noGrp="1"/>
          </p:cNvSpPr>
          <p:nvPr>
            <p:ph type="title"/>
          </p:nvPr>
        </p:nvSpPr>
        <p:spPr/>
        <p:txBody>
          <a:bodyPr>
            <a:normAutofit/>
          </a:bodyPr>
          <a:lstStyle/>
          <a:p>
            <a:r>
              <a:rPr lang="en-SG"/>
              <a:t>Methodology 2: Monte-Carlo Simplex</a:t>
            </a:r>
          </a:p>
        </p:txBody>
      </p:sp>
      <p:sp>
        <p:nvSpPr>
          <p:cNvPr id="4" name="Slide Number Placeholder 3">
            <a:extLst>
              <a:ext uri="{FF2B5EF4-FFF2-40B4-BE49-F238E27FC236}">
                <a16:creationId xmlns:a16="http://schemas.microsoft.com/office/drawing/2014/main" id="{71B97EF7-8AA5-9357-EAFD-49CCF0F51DF8}"/>
              </a:ext>
            </a:extLst>
          </p:cNvPr>
          <p:cNvSpPr>
            <a:spLocks noGrp="1"/>
          </p:cNvSpPr>
          <p:nvPr>
            <p:ph type="sldNum" sz="quarter" idx="12"/>
          </p:nvPr>
        </p:nvSpPr>
        <p:spPr/>
        <p:txBody>
          <a:bodyPr/>
          <a:lstStyle/>
          <a:p>
            <a:fld id="{15318E31-E44D-46B9-B4DB-0D58A1756CE8}" type="slidenum">
              <a:rPr lang="en-SG" smtClean="0"/>
              <a:t>16</a:t>
            </a:fld>
            <a:endParaRPr lang="en-SG"/>
          </a:p>
        </p:txBody>
      </p:sp>
      <p:sp>
        <p:nvSpPr>
          <p:cNvPr id="5" name="Title 1">
            <a:extLst>
              <a:ext uri="{FF2B5EF4-FFF2-40B4-BE49-F238E27FC236}">
                <a16:creationId xmlns:a16="http://schemas.microsoft.com/office/drawing/2014/main" id="{8ED26472-3C33-8D24-CB38-00894FE274C9}"/>
              </a:ext>
            </a:extLst>
          </p:cNvPr>
          <p:cNvSpPr txBox="1">
            <a:spLocks/>
          </p:cNvSpPr>
          <p:nvPr/>
        </p:nvSpPr>
        <p:spPr>
          <a:xfrm>
            <a:off x="5067299" y="9525"/>
            <a:ext cx="2066925" cy="28257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1pPr>
          </a:lstStyle>
          <a:p>
            <a:pPr algn="ctr"/>
            <a:r>
              <a:rPr lang="en-US" sz="1400">
                <a:solidFill>
                  <a:schemeClr val="accent2">
                    <a:lumMod val="50000"/>
                  </a:schemeClr>
                </a:solidFill>
              </a:rPr>
              <a:t>MCS Algorithm</a:t>
            </a:r>
          </a:p>
        </p:txBody>
      </p:sp>
      <p:sp>
        <p:nvSpPr>
          <p:cNvPr id="24" name="TextBox 23">
            <a:extLst>
              <a:ext uri="{FF2B5EF4-FFF2-40B4-BE49-F238E27FC236}">
                <a16:creationId xmlns:a16="http://schemas.microsoft.com/office/drawing/2014/main" id="{A11ADC5E-BAC6-596D-723D-C93C66C7CDE6}"/>
              </a:ext>
            </a:extLst>
          </p:cNvPr>
          <p:cNvSpPr txBox="1"/>
          <p:nvPr/>
        </p:nvSpPr>
        <p:spPr>
          <a:xfrm>
            <a:off x="3381374" y="1246164"/>
            <a:ext cx="5454651" cy="400110"/>
          </a:xfrm>
          <a:prstGeom prst="rect">
            <a:avLst/>
          </a:prstGeom>
          <a:noFill/>
          <a:ln>
            <a:noFill/>
          </a:ln>
        </p:spPr>
        <p:txBody>
          <a:bodyPr wrap="square">
            <a:spAutoFit/>
          </a:bodyPr>
          <a:lstStyle/>
          <a:p>
            <a:pPr algn="ctr"/>
            <a:r>
              <a:rPr lang="en-SG" sz="2000" dirty="0">
                <a:latin typeface="CMU Sans Serif" panose="02000603000000000000" pitchFamily="2" charset="0"/>
                <a:ea typeface="CMU Sans Serif" panose="02000603000000000000" pitchFamily="2" charset="0"/>
                <a:cs typeface="CMU Sans Serif" panose="02000603000000000000" pitchFamily="2" charset="0"/>
              </a:rPr>
              <a:t>Distribution of optimal values for 1 parameter</a:t>
            </a:r>
            <a:endParaRPr lang="en-SG" sz="2000" i="1" baseline="-25000" dirty="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19" name="TextBox 18">
            <a:extLst>
              <a:ext uri="{FF2B5EF4-FFF2-40B4-BE49-F238E27FC236}">
                <a16:creationId xmlns:a16="http://schemas.microsoft.com/office/drawing/2014/main" id="{BE90B1B1-7078-FE25-A0C1-3C564BC0D5BB}"/>
              </a:ext>
            </a:extLst>
          </p:cNvPr>
          <p:cNvSpPr txBox="1"/>
          <p:nvPr/>
        </p:nvSpPr>
        <p:spPr>
          <a:xfrm>
            <a:off x="2263773" y="5751512"/>
            <a:ext cx="7664454" cy="400110"/>
          </a:xfrm>
          <a:prstGeom prst="rect">
            <a:avLst/>
          </a:prstGeom>
          <a:noFill/>
          <a:ln>
            <a:noFill/>
          </a:ln>
        </p:spPr>
        <p:txBody>
          <a:bodyPr wrap="square">
            <a:spAutoFit/>
          </a:bodyPr>
          <a:lstStyle/>
          <a:p>
            <a:pPr algn="ctr"/>
            <a:r>
              <a:rPr lang="en-SG" sz="2000" b="1" dirty="0">
                <a:latin typeface="CMU Sans Serif" panose="02000603000000000000" pitchFamily="2" charset="0"/>
                <a:ea typeface="CMU Sans Serif" panose="02000603000000000000" pitchFamily="2" charset="0"/>
                <a:cs typeface="CMU Sans Serif" panose="02000603000000000000" pitchFamily="2" charset="0"/>
              </a:rPr>
              <a:t>Mean of normal distribution is the final optimised value</a:t>
            </a:r>
            <a:endParaRPr lang="en-SG" sz="2000" b="1" i="1" baseline="-25000" dirty="0">
              <a:latin typeface="CMU Sans Serif" panose="02000603000000000000" pitchFamily="2" charset="0"/>
              <a:ea typeface="CMU Sans Serif" panose="02000603000000000000" pitchFamily="2" charset="0"/>
              <a:cs typeface="CMU Sans Serif" panose="02000603000000000000" pitchFamily="2" charset="0"/>
            </a:endParaRPr>
          </a:p>
        </p:txBody>
      </p:sp>
      <p:pic>
        <p:nvPicPr>
          <p:cNvPr id="7" name="Graphic 6">
            <a:extLst>
              <a:ext uri="{FF2B5EF4-FFF2-40B4-BE49-F238E27FC236}">
                <a16:creationId xmlns:a16="http://schemas.microsoft.com/office/drawing/2014/main" id="{027F842C-FB62-5CF5-9E45-E433BF643763}"/>
              </a:ext>
            </a:extLst>
          </p:cNvPr>
          <p:cNvPicPr>
            <a:picLocks noChangeAspect="1"/>
          </p:cNvPicPr>
          <p:nvPr/>
        </p:nvPicPr>
        <p:blipFill>
          <a:blip r:embed="rId2">
            <a:extLst>
              <a:ext uri="{96DAC541-7B7A-43D3-8B79-37D633B846F1}">
                <asvg:svgBlip xmlns:asvg="http://schemas.microsoft.com/office/drawing/2016/SVG/main" r:embed="rId3"/>
              </a:ext>
            </a:extLst>
          </a:blip>
          <a:srcRect l="31" t="27583" r="97101" b="27763"/>
          <a:stretch/>
        </p:blipFill>
        <p:spPr>
          <a:xfrm>
            <a:off x="3332578" y="1859359"/>
            <a:ext cx="427815" cy="3139281"/>
          </a:xfrm>
          <a:prstGeom prst="rect">
            <a:avLst/>
          </a:prstGeom>
        </p:spPr>
      </p:pic>
      <p:sp>
        <p:nvSpPr>
          <p:cNvPr id="8" name="TextBox 7">
            <a:extLst>
              <a:ext uri="{FF2B5EF4-FFF2-40B4-BE49-F238E27FC236}">
                <a16:creationId xmlns:a16="http://schemas.microsoft.com/office/drawing/2014/main" id="{75F64D04-6CEB-94DE-BD22-A13B5EB887CB}"/>
              </a:ext>
            </a:extLst>
          </p:cNvPr>
          <p:cNvSpPr txBox="1"/>
          <p:nvPr/>
        </p:nvSpPr>
        <p:spPr>
          <a:xfrm>
            <a:off x="4710179" y="6555876"/>
            <a:ext cx="2787586" cy="338554"/>
          </a:xfrm>
          <a:prstGeom prst="rect">
            <a:avLst/>
          </a:prstGeom>
          <a:noFill/>
        </p:spPr>
        <p:txBody>
          <a:bodyPr wrap="square">
            <a:spAutoFit/>
          </a:bodyPr>
          <a:lstStyle/>
          <a:p>
            <a:pPr algn="ctr"/>
            <a:r>
              <a:rPr lang="en-SG" sz="1600" dirty="0">
                <a:solidFill>
                  <a:schemeClr val="tx1">
                    <a:lumMod val="65000"/>
                    <a:lumOff val="35000"/>
                  </a:schemeClr>
                </a:solidFill>
                <a:latin typeface="CMU Sans Serif" panose="02000603000000000000" pitchFamily="2" charset="0"/>
                <a:ea typeface="CMU Sans Serif" panose="02000603000000000000" pitchFamily="2" charset="0"/>
                <a:cs typeface="CMU Sans Serif" panose="02000603000000000000" pitchFamily="2" charset="0"/>
              </a:rPr>
              <a:t>(Liu et al., 2023)</a:t>
            </a:r>
          </a:p>
        </p:txBody>
      </p:sp>
    </p:spTree>
    <p:extLst>
      <p:ext uri="{BB962C8B-B14F-4D97-AF65-F5344CB8AC3E}">
        <p14:creationId xmlns:p14="http://schemas.microsoft.com/office/powerpoint/2010/main" val="273049307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par>
              <p:cTn id="2"/>
            </p:par>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5CB106-B569-3AE9-A9DD-16874EA721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928681-55BA-6308-FD44-B7A5E1FA11D4}"/>
              </a:ext>
            </a:extLst>
          </p:cNvPr>
          <p:cNvSpPr>
            <a:spLocks noGrp="1"/>
          </p:cNvSpPr>
          <p:nvPr>
            <p:ph type="title"/>
          </p:nvPr>
        </p:nvSpPr>
        <p:spPr/>
        <p:txBody>
          <a:bodyPr/>
          <a:lstStyle/>
          <a:p>
            <a:r>
              <a:rPr lang="en-SG" dirty="0"/>
              <a:t>Results 1: Change reference TLE</a:t>
            </a:r>
          </a:p>
        </p:txBody>
      </p:sp>
      <p:sp>
        <p:nvSpPr>
          <p:cNvPr id="4" name="Slide Number Placeholder 3">
            <a:extLst>
              <a:ext uri="{FF2B5EF4-FFF2-40B4-BE49-F238E27FC236}">
                <a16:creationId xmlns:a16="http://schemas.microsoft.com/office/drawing/2014/main" id="{25E78484-3B72-521C-D82C-E37A0E429669}"/>
              </a:ext>
            </a:extLst>
          </p:cNvPr>
          <p:cNvSpPr>
            <a:spLocks noGrp="1"/>
          </p:cNvSpPr>
          <p:nvPr>
            <p:ph type="sldNum" sz="quarter" idx="12"/>
          </p:nvPr>
        </p:nvSpPr>
        <p:spPr/>
        <p:txBody>
          <a:bodyPr/>
          <a:lstStyle/>
          <a:p>
            <a:fld id="{15318E31-E44D-46B9-B4DB-0D58A1756CE8}" type="slidenum">
              <a:rPr lang="en-SG" smtClean="0"/>
              <a:t>17</a:t>
            </a:fld>
            <a:endParaRPr lang="en-SG"/>
          </a:p>
        </p:txBody>
      </p:sp>
      <p:sp>
        <p:nvSpPr>
          <p:cNvPr id="5" name="TextBox 4">
            <a:extLst>
              <a:ext uri="{FF2B5EF4-FFF2-40B4-BE49-F238E27FC236}">
                <a16:creationId xmlns:a16="http://schemas.microsoft.com/office/drawing/2014/main" id="{EC605FE4-C250-025D-EAD0-92315E9FDD34}"/>
              </a:ext>
            </a:extLst>
          </p:cNvPr>
          <p:cNvSpPr txBox="1"/>
          <p:nvPr/>
        </p:nvSpPr>
        <p:spPr>
          <a:xfrm>
            <a:off x="703077" y="6133173"/>
            <a:ext cx="10804317" cy="400110"/>
          </a:xfrm>
          <a:prstGeom prst="rect">
            <a:avLst/>
          </a:prstGeom>
          <a:noFill/>
          <a:ln>
            <a:noFill/>
          </a:ln>
        </p:spPr>
        <p:txBody>
          <a:bodyPr wrap="square">
            <a:spAutoFit/>
          </a:bodyPr>
          <a:lstStyle/>
          <a:p>
            <a:pPr algn="ctr"/>
            <a:r>
              <a:rPr lang="en-SG" sz="2000" dirty="0">
                <a:solidFill>
                  <a:srgbClr val="FF0000"/>
                </a:solidFill>
                <a:latin typeface="CMU Sans Serif" panose="02000603000000000000" pitchFamily="2" charset="0"/>
                <a:ea typeface="CMU Sans Serif" panose="02000603000000000000" pitchFamily="2" charset="0"/>
                <a:cs typeface="CMU Sans Serif" panose="02000603000000000000" pitchFamily="2" charset="0"/>
              </a:rPr>
              <a:t>MCS </a:t>
            </a:r>
            <a:r>
              <a:rPr lang="en-SG" sz="2000" b="1" dirty="0">
                <a:solidFill>
                  <a:srgbClr val="FF0000"/>
                </a:solidFill>
                <a:latin typeface="CMU Sans Serif" panose="02000603000000000000" pitchFamily="2" charset="0"/>
                <a:ea typeface="CMU Sans Serif" panose="02000603000000000000" pitchFamily="2" charset="0"/>
                <a:cs typeface="CMU Sans Serif" panose="02000603000000000000" pitchFamily="2" charset="0"/>
              </a:rPr>
              <a:t>ALWAYS</a:t>
            </a:r>
            <a:r>
              <a:rPr lang="en-SG" sz="2000" dirty="0">
                <a:solidFill>
                  <a:srgbClr val="FF0000"/>
                </a:solidFill>
                <a:latin typeface="CMU Sans Serif" panose="02000603000000000000" pitchFamily="2" charset="0"/>
                <a:ea typeface="CMU Sans Serif" panose="02000603000000000000" pitchFamily="2" charset="0"/>
                <a:cs typeface="CMU Sans Serif" panose="02000603000000000000" pitchFamily="2" charset="0"/>
              </a:rPr>
              <a:t> performs </a:t>
            </a:r>
            <a:r>
              <a:rPr lang="en-SG" sz="2000" b="1" dirty="0">
                <a:solidFill>
                  <a:srgbClr val="FF0000"/>
                </a:solidFill>
                <a:latin typeface="CMU Sans Serif" panose="02000603000000000000" pitchFamily="2" charset="0"/>
                <a:ea typeface="CMU Sans Serif" panose="02000603000000000000" pitchFamily="2" charset="0"/>
                <a:cs typeface="CMU Sans Serif" panose="02000603000000000000" pitchFamily="2" charset="0"/>
              </a:rPr>
              <a:t>WORSE</a:t>
            </a:r>
            <a:r>
              <a:rPr lang="en-SG" sz="2000" dirty="0">
                <a:solidFill>
                  <a:srgbClr val="FF0000"/>
                </a:solidFill>
                <a:latin typeface="CMU Sans Serif" panose="02000603000000000000" pitchFamily="2" charset="0"/>
                <a:ea typeface="CMU Sans Serif" panose="02000603000000000000" pitchFamily="2" charset="0"/>
                <a:cs typeface="CMU Sans Serif" panose="02000603000000000000" pitchFamily="2" charset="0"/>
              </a:rPr>
              <a:t> than simple SGP4.</a:t>
            </a:r>
            <a:endParaRPr lang="en-SG" sz="2000" i="1" baseline="-25000" dirty="0">
              <a:solidFill>
                <a:srgbClr val="FF0000"/>
              </a:solidFill>
              <a:latin typeface="CMU Sans Serif" panose="02000603000000000000" pitchFamily="2" charset="0"/>
              <a:ea typeface="CMU Sans Serif" panose="02000603000000000000" pitchFamily="2" charset="0"/>
              <a:cs typeface="CMU Sans Serif" panose="02000603000000000000" pitchFamily="2" charset="0"/>
            </a:endParaRPr>
          </a:p>
        </p:txBody>
      </p:sp>
      <p:pic>
        <p:nvPicPr>
          <p:cNvPr id="7" name="Graphic 6">
            <a:extLst>
              <a:ext uri="{FF2B5EF4-FFF2-40B4-BE49-F238E27FC236}">
                <a16:creationId xmlns:a16="http://schemas.microsoft.com/office/drawing/2014/main" id="{BB5892B8-9496-DF68-86B6-EF6DBB1DCA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1325" y="1284212"/>
            <a:ext cx="4543177" cy="4438870"/>
          </a:xfrm>
          <a:prstGeom prst="rect">
            <a:avLst/>
          </a:prstGeom>
        </p:spPr>
      </p:pic>
      <p:pic>
        <p:nvPicPr>
          <p:cNvPr id="11" name="Graphic 10">
            <a:extLst>
              <a:ext uri="{FF2B5EF4-FFF2-40B4-BE49-F238E27FC236}">
                <a16:creationId xmlns:a16="http://schemas.microsoft.com/office/drawing/2014/main" id="{984ED8AF-8FDD-A14C-0E39-BF287CE3B5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84937" y="1284212"/>
            <a:ext cx="4635896" cy="4438870"/>
          </a:xfrm>
          <a:prstGeom prst="rect">
            <a:avLst/>
          </a:prstGeom>
        </p:spPr>
      </p:pic>
      <p:sp>
        <p:nvSpPr>
          <p:cNvPr id="14" name="TextBox 13">
            <a:extLst>
              <a:ext uri="{FF2B5EF4-FFF2-40B4-BE49-F238E27FC236}">
                <a16:creationId xmlns:a16="http://schemas.microsoft.com/office/drawing/2014/main" id="{BDA072AB-3BCB-E98A-53EA-3F6D472B405B}"/>
              </a:ext>
            </a:extLst>
          </p:cNvPr>
          <p:cNvSpPr txBox="1"/>
          <p:nvPr/>
        </p:nvSpPr>
        <p:spPr>
          <a:xfrm>
            <a:off x="703077" y="5764873"/>
            <a:ext cx="10804317" cy="369332"/>
          </a:xfrm>
          <a:prstGeom prst="rect">
            <a:avLst/>
          </a:prstGeom>
          <a:noFill/>
          <a:ln>
            <a:noFill/>
          </a:ln>
        </p:spPr>
        <p:txBody>
          <a:bodyPr wrap="square">
            <a:spAutoFit/>
          </a:bodyPr>
          <a:lstStyle/>
          <a:p>
            <a:pPr algn="ctr"/>
            <a:r>
              <a:rPr lang="en-SG" dirty="0">
                <a:latin typeface="CMU Sans Serif" panose="02000603000000000000" pitchFamily="2" charset="0"/>
                <a:ea typeface="CMU Sans Serif" panose="02000603000000000000" pitchFamily="2" charset="0"/>
                <a:cs typeface="CMU Sans Serif" panose="02000603000000000000" pitchFamily="2" charset="0"/>
              </a:rPr>
              <a:t>X-axis is number of days AFTER the last TLE in the set.</a:t>
            </a:r>
            <a:endParaRPr lang="en-SG" sz="2000" i="1" baseline="-25000" dirty="0">
              <a:latin typeface="CMU Sans Serif" panose="02000603000000000000" pitchFamily="2" charset="0"/>
              <a:ea typeface="CMU Sans Serif" panose="02000603000000000000" pitchFamily="2" charset="0"/>
              <a:cs typeface="CMU Sans Serif" panose="02000603000000000000" pitchFamily="2" charset="0"/>
            </a:endParaRPr>
          </a:p>
        </p:txBody>
      </p:sp>
    </p:spTree>
    <p:extLst>
      <p:ext uri="{BB962C8B-B14F-4D97-AF65-F5344CB8AC3E}">
        <p14:creationId xmlns:p14="http://schemas.microsoft.com/office/powerpoint/2010/main" val="77446005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A4664FB-EC3D-BE3E-A893-AD109FCBDA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F15654-D49A-8EE4-EF95-3B20AE7BF494}"/>
              </a:ext>
            </a:extLst>
          </p:cNvPr>
          <p:cNvSpPr>
            <a:spLocks noGrp="1"/>
          </p:cNvSpPr>
          <p:nvPr>
            <p:ph type="title"/>
          </p:nvPr>
        </p:nvSpPr>
        <p:spPr/>
        <p:txBody>
          <a:bodyPr/>
          <a:lstStyle/>
          <a:p>
            <a:r>
              <a:rPr lang="en-SG" dirty="0"/>
              <a:t>Results 2: Change number of TLEs</a:t>
            </a:r>
          </a:p>
        </p:txBody>
      </p:sp>
      <p:sp>
        <p:nvSpPr>
          <p:cNvPr id="4" name="Slide Number Placeholder 3">
            <a:extLst>
              <a:ext uri="{FF2B5EF4-FFF2-40B4-BE49-F238E27FC236}">
                <a16:creationId xmlns:a16="http://schemas.microsoft.com/office/drawing/2014/main" id="{46CCFFEB-F0D8-2F73-1BEB-17C9C9EFC152}"/>
              </a:ext>
            </a:extLst>
          </p:cNvPr>
          <p:cNvSpPr>
            <a:spLocks noGrp="1"/>
          </p:cNvSpPr>
          <p:nvPr>
            <p:ph type="sldNum" sz="quarter" idx="12"/>
          </p:nvPr>
        </p:nvSpPr>
        <p:spPr/>
        <p:txBody>
          <a:bodyPr/>
          <a:lstStyle/>
          <a:p>
            <a:fld id="{15318E31-E44D-46B9-B4DB-0D58A1756CE8}" type="slidenum">
              <a:rPr lang="en-SG" smtClean="0"/>
              <a:t>18</a:t>
            </a:fld>
            <a:endParaRPr lang="en-SG"/>
          </a:p>
        </p:txBody>
      </p:sp>
      <p:pic>
        <p:nvPicPr>
          <p:cNvPr id="10" name="Graphic 9">
            <a:extLst>
              <a:ext uri="{FF2B5EF4-FFF2-40B4-BE49-F238E27FC236}">
                <a16:creationId xmlns:a16="http://schemas.microsoft.com/office/drawing/2014/main" id="{33F714B1-0E3D-BD68-E44A-F38853B5ECEB}"/>
              </a:ext>
            </a:extLst>
          </p:cNvPr>
          <p:cNvPicPr>
            <a:picLocks noChangeAspect="1"/>
          </p:cNvPicPr>
          <p:nvPr/>
        </p:nvPicPr>
        <p:blipFill>
          <a:blip r:embed="rId2">
            <a:extLst>
              <a:ext uri="{96DAC541-7B7A-43D3-8B79-37D633B846F1}">
                <asvg:svgBlip xmlns:asvg="http://schemas.microsoft.com/office/drawing/2016/SVG/main" r:embed="rId3"/>
              </a:ext>
            </a:extLst>
          </a:blip>
          <a:srcRect l="-1" t="7883" r="-101" b="75548"/>
          <a:stretch/>
        </p:blipFill>
        <p:spPr>
          <a:xfrm>
            <a:off x="2565400" y="1044946"/>
            <a:ext cx="2407319" cy="796924"/>
          </a:xfrm>
          <a:prstGeom prst="rect">
            <a:avLst/>
          </a:prstGeom>
        </p:spPr>
      </p:pic>
      <p:pic>
        <p:nvPicPr>
          <p:cNvPr id="11" name="Graphic 10">
            <a:extLst>
              <a:ext uri="{FF2B5EF4-FFF2-40B4-BE49-F238E27FC236}">
                <a16:creationId xmlns:a16="http://schemas.microsoft.com/office/drawing/2014/main" id="{71153069-31F9-E324-0780-F80B8994E073}"/>
              </a:ext>
            </a:extLst>
          </p:cNvPr>
          <p:cNvPicPr>
            <a:picLocks noChangeAspect="1"/>
          </p:cNvPicPr>
          <p:nvPr/>
        </p:nvPicPr>
        <p:blipFill>
          <a:blip r:embed="rId2">
            <a:extLst>
              <a:ext uri="{96DAC541-7B7A-43D3-8B79-37D633B846F1}">
                <asvg:svgBlip xmlns:asvg="http://schemas.microsoft.com/office/drawing/2016/SVG/main" r:embed="rId3"/>
              </a:ext>
            </a:extLst>
          </a:blip>
          <a:srcRect l="-1" t="37905" r="-101" b="35751"/>
          <a:stretch/>
        </p:blipFill>
        <p:spPr>
          <a:xfrm>
            <a:off x="2565400" y="1841870"/>
            <a:ext cx="2407319" cy="1267090"/>
          </a:xfrm>
          <a:prstGeom prst="rect">
            <a:avLst/>
          </a:prstGeom>
        </p:spPr>
      </p:pic>
      <p:pic>
        <p:nvPicPr>
          <p:cNvPr id="12" name="Graphic 11">
            <a:extLst>
              <a:ext uri="{FF2B5EF4-FFF2-40B4-BE49-F238E27FC236}">
                <a16:creationId xmlns:a16="http://schemas.microsoft.com/office/drawing/2014/main" id="{5D942E41-BE44-79C3-E9A1-07CBA49BF1E9}"/>
              </a:ext>
            </a:extLst>
          </p:cNvPr>
          <p:cNvPicPr>
            <a:picLocks noChangeAspect="1"/>
          </p:cNvPicPr>
          <p:nvPr/>
        </p:nvPicPr>
        <p:blipFill>
          <a:blip r:embed="rId2">
            <a:extLst>
              <a:ext uri="{96DAC541-7B7A-43D3-8B79-37D633B846F1}">
                <asvg:svgBlip xmlns:asvg="http://schemas.microsoft.com/office/drawing/2016/SVG/main" r:embed="rId3"/>
              </a:ext>
            </a:extLst>
          </a:blip>
          <a:srcRect l="-1" t="76448" r="-101" b="5324"/>
          <a:stretch/>
        </p:blipFill>
        <p:spPr>
          <a:xfrm>
            <a:off x="2557780" y="3093635"/>
            <a:ext cx="2407319" cy="876728"/>
          </a:xfrm>
          <a:prstGeom prst="rect">
            <a:avLst/>
          </a:prstGeom>
        </p:spPr>
      </p:pic>
      <p:grpSp>
        <p:nvGrpSpPr>
          <p:cNvPr id="13" name="Group 12">
            <a:extLst>
              <a:ext uri="{FF2B5EF4-FFF2-40B4-BE49-F238E27FC236}">
                <a16:creationId xmlns:a16="http://schemas.microsoft.com/office/drawing/2014/main" id="{52D872AF-50A8-092B-B115-97977C2B3D38}"/>
              </a:ext>
            </a:extLst>
          </p:cNvPr>
          <p:cNvGrpSpPr/>
          <p:nvPr/>
        </p:nvGrpSpPr>
        <p:grpSpPr>
          <a:xfrm>
            <a:off x="1408430" y="1044945"/>
            <a:ext cx="4097020" cy="4768107"/>
            <a:chOff x="1998980" y="1044946"/>
            <a:chExt cx="2414939" cy="2925417"/>
          </a:xfrm>
        </p:grpSpPr>
        <p:pic>
          <p:nvPicPr>
            <p:cNvPr id="3" name="Graphic 2">
              <a:extLst>
                <a:ext uri="{FF2B5EF4-FFF2-40B4-BE49-F238E27FC236}">
                  <a16:creationId xmlns:a16="http://schemas.microsoft.com/office/drawing/2014/main" id="{33F714B1-0E3D-BD68-E44A-F38853B5ECEB}"/>
                </a:ext>
              </a:extLst>
            </p:cNvPr>
            <p:cNvPicPr>
              <a:picLocks noChangeAspect="1"/>
            </p:cNvPicPr>
            <p:nvPr/>
          </p:nvPicPr>
          <p:blipFill>
            <a:blip r:embed="rId2">
              <a:extLst>
                <a:ext uri="{96DAC541-7B7A-43D3-8B79-37D633B846F1}">
                  <asvg:svgBlip xmlns:asvg="http://schemas.microsoft.com/office/drawing/2016/SVG/main" r:embed="rId3"/>
                </a:ext>
              </a:extLst>
            </a:blip>
            <a:srcRect l="-1" t="7883" r="-101" b="75548"/>
            <a:stretch/>
          </p:blipFill>
          <p:spPr>
            <a:xfrm>
              <a:off x="2006600" y="1044946"/>
              <a:ext cx="2407319" cy="796924"/>
            </a:xfrm>
            <a:prstGeom prst="rect">
              <a:avLst/>
            </a:prstGeom>
          </p:spPr>
        </p:pic>
        <p:pic>
          <p:nvPicPr>
            <p:cNvPr id="5" name="Graphic 4">
              <a:extLst>
                <a:ext uri="{FF2B5EF4-FFF2-40B4-BE49-F238E27FC236}">
                  <a16:creationId xmlns:a16="http://schemas.microsoft.com/office/drawing/2014/main" id="{71153069-31F9-E324-0780-F80B8994E073}"/>
                </a:ext>
              </a:extLst>
            </p:cNvPr>
            <p:cNvPicPr>
              <a:picLocks noChangeAspect="1"/>
            </p:cNvPicPr>
            <p:nvPr/>
          </p:nvPicPr>
          <p:blipFill>
            <a:blip r:embed="rId2">
              <a:extLst>
                <a:ext uri="{96DAC541-7B7A-43D3-8B79-37D633B846F1}">
                  <asvg:svgBlip xmlns:asvg="http://schemas.microsoft.com/office/drawing/2016/SVG/main" r:embed="rId3"/>
                </a:ext>
              </a:extLst>
            </a:blip>
            <a:srcRect l="-1" t="37905" r="-101" b="35751"/>
            <a:stretch/>
          </p:blipFill>
          <p:spPr>
            <a:xfrm>
              <a:off x="2006600" y="1841870"/>
              <a:ext cx="2407319" cy="1267090"/>
            </a:xfrm>
            <a:prstGeom prst="rect">
              <a:avLst/>
            </a:prstGeom>
          </p:spPr>
        </p:pic>
        <p:pic>
          <p:nvPicPr>
            <p:cNvPr id="6" name="Graphic 5">
              <a:extLst>
                <a:ext uri="{FF2B5EF4-FFF2-40B4-BE49-F238E27FC236}">
                  <a16:creationId xmlns:a16="http://schemas.microsoft.com/office/drawing/2014/main" id="{5D942E41-BE44-79C3-E9A1-07CBA49BF1E9}"/>
                </a:ext>
              </a:extLst>
            </p:cNvPr>
            <p:cNvPicPr>
              <a:picLocks noChangeAspect="1"/>
            </p:cNvPicPr>
            <p:nvPr/>
          </p:nvPicPr>
          <p:blipFill>
            <a:blip r:embed="rId2">
              <a:extLst>
                <a:ext uri="{96DAC541-7B7A-43D3-8B79-37D633B846F1}">
                  <asvg:svgBlip xmlns:asvg="http://schemas.microsoft.com/office/drawing/2016/SVG/main" r:embed="rId3"/>
                </a:ext>
              </a:extLst>
            </a:blip>
            <a:srcRect l="-1" t="76448" r="-101" b="5324"/>
            <a:stretch/>
          </p:blipFill>
          <p:spPr>
            <a:xfrm>
              <a:off x="1998980" y="3093635"/>
              <a:ext cx="2407319" cy="876728"/>
            </a:xfrm>
            <a:prstGeom prst="rect">
              <a:avLst/>
            </a:prstGeom>
          </p:spPr>
        </p:pic>
      </p:grpSp>
      <p:pic>
        <p:nvPicPr>
          <p:cNvPr id="16" name="Graphic 15">
            <a:extLst>
              <a:ext uri="{FF2B5EF4-FFF2-40B4-BE49-F238E27FC236}">
                <a16:creationId xmlns:a16="http://schemas.microsoft.com/office/drawing/2014/main" id="{E92F1A00-B4F5-E926-2FED-CFFC468C73D9}"/>
              </a:ext>
            </a:extLst>
          </p:cNvPr>
          <p:cNvPicPr>
            <a:picLocks noChangeAspect="1"/>
          </p:cNvPicPr>
          <p:nvPr/>
        </p:nvPicPr>
        <p:blipFill>
          <a:blip r:embed="rId4">
            <a:extLst>
              <a:ext uri="{96DAC541-7B7A-43D3-8B79-37D633B846F1}">
                <asvg:svgBlip xmlns:asvg="http://schemas.microsoft.com/office/drawing/2016/SVG/main" r:embed="rId5"/>
              </a:ext>
            </a:extLst>
          </a:blip>
          <a:srcRect r="92349"/>
          <a:stretch/>
        </p:blipFill>
        <p:spPr>
          <a:xfrm>
            <a:off x="1168537" y="1445767"/>
            <a:ext cx="302343" cy="3861368"/>
          </a:xfrm>
          <a:prstGeom prst="rect">
            <a:avLst/>
          </a:prstGeom>
        </p:spPr>
      </p:pic>
      <p:grpSp>
        <p:nvGrpSpPr>
          <p:cNvPr id="20" name="Group 19">
            <a:extLst>
              <a:ext uri="{FF2B5EF4-FFF2-40B4-BE49-F238E27FC236}">
                <a16:creationId xmlns:a16="http://schemas.microsoft.com/office/drawing/2014/main" id="{0516E4CE-72D7-93E3-CEE1-2A6D52F7F7EE}"/>
              </a:ext>
            </a:extLst>
          </p:cNvPr>
          <p:cNvGrpSpPr/>
          <p:nvPr/>
        </p:nvGrpSpPr>
        <p:grpSpPr>
          <a:xfrm>
            <a:off x="6637028" y="1109276"/>
            <a:ext cx="4084092" cy="4845446"/>
            <a:chOff x="5983198" y="1085815"/>
            <a:chExt cx="4084092" cy="4845446"/>
          </a:xfrm>
        </p:grpSpPr>
        <p:pic>
          <p:nvPicPr>
            <p:cNvPr id="15" name="Graphic 14">
              <a:extLst>
                <a:ext uri="{FF2B5EF4-FFF2-40B4-BE49-F238E27FC236}">
                  <a16:creationId xmlns:a16="http://schemas.microsoft.com/office/drawing/2014/main" id="{4175452D-B169-AE9B-13D7-1FC400931D34}"/>
                </a:ext>
              </a:extLst>
            </p:cNvPr>
            <p:cNvPicPr>
              <a:picLocks noChangeAspect="1"/>
            </p:cNvPicPr>
            <p:nvPr/>
          </p:nvPicPr>
          <p:blipFill>
            <a:blip r:embed="rId6">
              <a:extLst>
                <a:ext uri="{96DAC541-7B7A-43D3-8B79-37D633B846F1}">
                  <asvg:svgBlip xmlns:asvg="http://schemas.microsoft.com/office/drawing/2016/SVG/main" r:embed="rId7"/>
                </a:ext>
              </a:extLst>
            </a:blip>
            <a:srcRect t="9051" b="75449"/>
            <a:stretch/>
          </p:blipFill>
          <p:spPr>
            <a:xfrm>
              <a:off x="5983198" y="1085815"/>
              <a:ext cx="4084092" cy="1266069"/>
            </a:xfrm>
            <a:prstGeom prst="rect">
              <a:avLst/>
            </a:prstGeom>
          </p:spPr>
        </p:pic>
        <p:pic>
          <p:nvPicPr>
            <p:cNvPr id="17" name="Graphic 16">
              <a:extLst>
                <a:ext uri="{FF2B5EF4-FFF2-40B4-BE49-F238E27FC236}">
                  <a16:creationId xmlns:a16="http://schemas.microsoft.com/office/drawing/2014/main" id="{F5A6E728-D191-907B-4D11-311DE33C2DA4}"/>
                </a:ext>
              </a:extLst>
            </p:cNvPr>
            <p:cNvPicPr>
              <a:picLocks noChangeAspect="1"/>
            </p:cNvPicPr>
            <p:nvPr/>
          </p:nvPicPr>
          <p:blipFill>
            <a:blip r:embed="rId6">
              <a:extLst>
                <a:ext uri="{96DAC541-7B7A-43D3-8B79-37D633B846F1}">
                  <asvg:svgBlip xmlns:asvg="http://schemas.microsoft.com/office/drawing/2016/SVG/main" r:embed="rId7"/>
                </a:ext>
              </a:extLst>
            </a:blip>
            <a:srcRect t="37217" b="35589"/>
            <a:stretch/>
          </p:blipFill>
          <p:spPr>
            <a:xfrm>
              <a:off x="5983198" y="2281535"/>
              <a:ext cx="4084092" cy="2221326"/>
            </a:xfrm>
            <a:prstGeom prst="rect">
              <a:avLst/>
            </a:prstGeom>
          </p:spPr>
        </p:pic>
        <p:pic>
          <p:nvPicPr>
            <p:cNvPr id="18" name="Graphic 17">
              <a:extLst>
                <a:ext uri="{FF2B5EF4-FFF2-40B4-BE49-F238E27FC236}">
                  <a16:creationId xmlns:a16="http://schemas.microsoft.com/office/drawing/2014/main" id="{BD80946C-88B3-DF22-4FDC-87855AF05D7A}"/>
                </a:ext>
              </a:extLst>
            </p:cNvPr>
            <p:cNvPicPr>
              <a:picLocks noChangeAspect="1"/>
            </p:cNvPicPr>
            <p:nvPr/>
          </p:nvPicPr>
          <p:blipFill>
            <a:blip r:embed="rId6">
              <a:extLst>
                <a:ext uri="{96DAC541-7B7A-43D3-8B79-37D633B846F1}">
                  <asvg:svgBlip xmlns:asvg="http://schemas.microsoft.com/office/drawing/2016/SVG/main" r:embed="rId7"/>
                </a:ext>
              </a:extLst>
            </a:blip>
            <a:srcRect t="77669" b="4844"/>
            <a:stretch/>
          </p:blipFill>
          <p:spPr>
            <a:xfrm>
              <a:off x="5983198" y="4502860"/>
              <a:ext cx="4084092" cy="1428401"/>
            </a:xfrm>
            <a:prstGeom prst="rect">
              <a:avLst/>
            </a:prstGeom>
          </p:spPr>
        </p:pic>
      </p:grpSp>
      <p:pic>
        <p:nvPicPr>
          <p:cNvPr id="21" name="Graphic 20">
            <a:extLst>
              <a:ext uri="{FF2B5EF4-FFF2-40B4-BE49-F238E27FC236}">
                <a16:creationId xmlns:a16="http://schemas.microsoft.com/office/drawing/2014/main" id="{A19C56A1-C143-D27D-D1FC-0AB06448D221}"/>
              </a:ext>
            </a:extLst>
          </p:cNvPr>
          <p:cNvPicPr>
            <a:picLocks noChangeAspect="1"/>
          </p:cNvPicPr>
          <p:nvPr/>
        </p:nvPicPr>
        <p:blipFill>
          <a:blip r:embed="rId4">
            <a:extLst>
              <a:ext uri="{96DAC541-7B7A-43D3-8B79-37D633B846F1}">
                <asvg:svgBlip xmlns:asvg="http://schemas.microsoft.com/office/drawing/2016/SVG/main" r:embed="rId5"/>
              </a:ext>
            </a:extLst>
          </a:blip>
          <a:srcRect r="92349"/>
          <a:stretch/>
        </p:blipFill>
        <p:spPr>
          <a:xfrm>
            <a:off x="6347149" y="1520149"/>
            <a:ext cx="302343" cy="3861368"/>
          </a:xfrm>
          <a:prstGeom prst="rect">
            <a:avLst/>
          </a:prstGeom>
        </p:spPr>
      </p:pic>
      <p:sp>
        <p:nvSpPr>
          <p:cNvPr id="22" name="TextBox 21">
            <a:extLst>
              <a:ext uri="{FF2B5EF4-FFF2-40B4-BE49-F238E27FC236}">
                <a16:creationId xmlns:a16="http://schemas.microsoft.com/office/drawing/2014/main" id="{B8495DD9-6635-E9E8-F360-997642E56412}"/>
              </a:ext>
            </a:extLst>
          </p:cNvPr>
          <p:cNvSpPr txBox="1"/>
          <p:nvPr/>
        </p:nvSpPr>
        <p:spPr>
          <a:xfrm>
            <a:off x="703077" y="6133173"/>
            <a:ext cx="10804317" cy="400110"/>
          </a:xfrm>
          <a:prstGeom prst="rect">
            <a:avLst/>
          </a:prstGeom>
          <a:noFill/>
          <a:ln>
            <a:noFill/>
          </a:ln>
        </p:spPr>
        <p:txBody>
          <a:bodyPr wrap="square">
            <a:spAutoFit/>
          </a:bodyPr>
          <a:lstStyle/>
          <a:p>
            <a:pPr algn="ctr"/>
            <a:r>
              <a:rPr lang="en-SG" sz="2000" dirty="0">
                <a:solidFill>
                  <a:srgbClr val="FF0000"/>
                </a:solidFill>
                <a:latin typeface="CMU Sans Serif" panose="02000603000000000000" pitchFamily="2" charset="0"/>
                <a:ea typeface="CMU Sans Serif" panose="02000603000000000000" pitchFamily="2" charset="0"/>
                <a:cs typeface="CMU Sans Serif" panose="02000603000000000000" pitchFamily="2" charset="0"/>
              </a:rPr>
              <a:t>MCS </a:t>
            </a:r>
            <a:r>
              <a:rPr lang="en-SG" sz="2000" b="1" dirty="0">
                <a:solidFill>
                  <a:srgbClr val="FF0000"/>
                </a:solidFill>
                <a:latin typeface="CMU Sans Serif" panose="02000603000000000000" pitchFamily="2" charset="0"/>
                <a:ea typeface="CMU Sans Serif" panose="02000603000000000000" pitchFamily="2" charset="0"/>
                <a:cs typeface="CMU Sans Serif" panose="02000603000000000000" pitchFamily="2" charset="0"/>
              </a:rPr>
              <a:t>ALWAYS</a:t>
            </a:r>
            <a:r>
              <a:rPr lang="en-SG" sz="2000" dirty="0">
                <a:solidFill>
                  <a:srgbClr val="FF0000"/>
                </a:solidFill>
                <a:latin typeface="CMU Sans Serif" panose="02000603000000000000" pitchFamily="2" charset="0"/>
                <a:ea typeface="CMU Sans Serif" panose="02000603000000000000" pitchFamily="2" charset="0"/>
                <a:cs typeface="CMU Sans Serif" panose="02000603000000000000" pitchFamily="2" charset="0"/>
              </a:rPr>
              <a:t> performs </a:t>
            </a:r>
            <a:r>
              <a:rPr lang="en-SG" sz="2000" b="1" dirty="0">
                <a:solidFill>
                  <a:srgbClr val="FF0000"/>
                </a:solidFill>
                <a:latin typeface="CMU Sans Serif" panose="02000603000000000000" pitchFamily="2" charset="0"/>
                <a:ea typeface="CMU Sans Serif" panose="02000603000000000000" pitchFamily="2" charset="0"/>
                <a:cs typeface="CMU Sans Serif" panose="02000603000000000000" pitchFamily="2" charset="0"/>
              </a:rPr>
              <a:t>WORSE</a:t>
            </a:r>
            <a:r>
              <a:rPr lang="en-SG" sz="2000" dirty="0">
                <a:solidFill>
                  <a:srgbClr val="FF0000"/>
                </a:solidFill>
                <a:latin typeface="CMU Sans Serif" panose="02000603000000000000" pitchFamily="2" charset="0"/>
                <a:ea typeface="CMU Sans Serif" panose="02000603000000000000" pitchFamily="2" charset="0"/>
                <a:cs typeface="CMU Sans Serif" panose="02000603000000000000" pitchFamily="2" charset="0"/>
              </a:rPr>
              <a:t> than simple SGP4.</a:t>
            </a:r>
            <a:endParaRPr lang="en-SG" sz="2000" i="1" baseline="-25000" dirty="0">
              <a:solidFill>
                <a:srgbClr val="FF0000"/>
              </a:solidFill>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23" name="TextBox 22">
            <a:extLst>
              <a:ext uri="{FF2B5EF4-FFF2-40B4-BE49-F238E27FC236}">
                <a16:creationId xmlns:a16="http://schemas.microsoft.com/office/drawing/2014/main" id="{51BE76A9-2FE2-C72C-27A2-87A21413C919}"/>
              </a:ext>
            </a:extLst>
          </p:cNvPr>
          <p:cNvSpPr txBox="1"/>
          <p:nvPr/>
        </p:nvSpPr>
        <p:spPr>
          <a:xfrm>
            <a:off x="703077" y="5764873"/>
            <a:ext cx="10804317" cy="369332"/>
          </a:xfrm>
          <a:prstGeom prst="rect">
            <a:avLst/>
          </a:prstGeom>
          <a:noFill/>
          <a:ln>
            <a:noFill/>
          </a:ln>
        </p:spPr>
        <p:txBody>
          <a:bodyPr wrap="square">
            <a:spAutoFit/>
          </a:bodyPr>
          <a:lstStyle/>
          <a:p>
            <a:pPr algn="ctr"/>
            <a:r>
              <a:rPr lang="en-SG" dirty="0">
                <a:latin typeface="CMU Sans Serif" panose="02000603000000000000" pitchFamily="2" charset="0"/>
                <a:ea typeface="CMU Sans Serif" panose="02000603000000000000" pitchFamily="2" charset="0"/>
                <a:cs typeface="CMU Sans Serif" panose="02000603000000000000" pitchFamily="2" charset="0"/>
              </a:rPr>
              <a:t>X-axis is number of days AFTER the last TLE in the set.</a:t>
            </a:r>
            <a:endParaRPr lang="en-SG" sz="2000" i="1" baseline="-25000" dirty="0">
              <a:latin typeface="CMU Sans Serif" panose="02000603000000000000" pitchFamily="2" charset="0"/>
              <a:ea typeface="CMU Sans Serif" panose="02000603000000000000" pitchFamily="2" charset="0"/>
              <a:cs typeface="CMU Sans Serif" panose="02000603000000000000" pitchFamily="2" charset="0"/>
            </a:endParaRPr>
          </a:p>
        </p:txBody>
      </p:sp>
    </p:spTree>
    <p:extLst>
      <p:ext uri="{BB962C8B-B14F-4D97-AF65-F5344CB8AC3E}">
        <p14:creationId xmlns:p14="http://schemas.microsoft.com/office/powerpoint/2010/main" val="102531338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118BED-443A-AB76-239B-697F3FF093C1}"/>
              </a:ext>
            </a:extLst>
          </p:cNvPr>
          <p:cNvSpPr>
            <a:spLocks noGrp="1"/>
          </p:cNvSpPr>
          <p:nvPr>
            <p:ph type="sldNum" sz="quarter" idx="12"/>
          </p:nvPr>
        </p:nvSpPr>
        <p:spPr/>
        <p:txBody>
          <a:bodyPr/>
          <a:lstStyle/>
          <a:p>
            <a:fld id="{15318E31-E44D-46B9-B4DB-0D58A1756CE8}" type="slidenum">
              <a:rPr lang="en-SG" smtClean="0"/>
              <a:t>1</a:t>
            </a:fld>
            <a:endParaRPr lang="en-SG"/>
          </a:p>
        </p:txBody>
      </p:sp>
      <p:sp>
        <p:nvSpPr>
          <p:cNvPr id="17" name="Title 5">
            <a:extLst>
              <a:ext uri="{FF2B5EF4-FFF2-40B4-BE49-F238E27FC236}">
                <a16:creationId xmlns:a16="http://schemas.microsoft.com/office/drawing/2014/main" id="{B4C25E91-8F08-1548-D2B4-790A260AB942}"/>
              </a:ext>
            </a:extLst>
          </p:cNvPr>
          <p:cNvSpPr>
            <a:spLocks noGrp="1"/>
          </p:cNvSpPr>
          <p:nvPr>
            <p:ph type="title"/>
          </p:nvPr>
        </p:nvSpPr>
        <p:spPr>
          <a:xfrm>
            <a:off x="505634" y="2849827"/>
            <a:ext cx="4160268" cy="1007780"/>
          </a:xfrm>
        </p:spPr>
        <p:txBody>
          <a:bodyPr anchor="b">
            <a:noAutofit/>
          </a:bodyPr>
          <a:lstStyle/>
          <a:p>
            <a:r>
              <a:rPr lang="en-SG" sz="5500" b="1"/>
              <a:t>Overview</a:t>
            </a:r>
          </a:p>
        </p:txBody>
      </p:sp>
      <p:sp>
        <p:nvSpPr>
          <p:cNvPr id="19" name="Title 5">
            <a:extLst>
              <a:ext uri="{FF2B5EF4-FFF2-40B4-BE49-F238E27FC236}">
                <a16:creationId xmlns:a16="http://schemas.microsoft.com/office/drawing/2014/main" id="{639B16E8-3D83-F9B8-8BE9-1A630D27AED1}"/>
              </a:ext>
            </a:extLst>
          </p:cNvPr>
          <p:cNvSpPr txBox="1">
            <a:spLocks/>
          </p:cNvSpPr>
          <p:nvPr/>
        </p:nvSpPr>
        <p:spPr>
          <a:xfrm>
            <a:off x="505634" y="2530692"/>
            <a:ext cx="3073160" cy="3191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1pPr>
          </a:lstStyle>
          <a:p>
            <a:r>
              <a:rPr lang="en-SG" sz="1800"/>
              <a:t>Section 1</a:t>
            </a:r>
            <a:endParaRPr lang="en-SG" sz="1800" baseline="30000"/>
          </a:p>
        </p:txBody>
      </p:sp>
      <p:cxnSp>
        <p:nvCxnSpPr>
          <p:cNvPr id="21" name="Straight Connector 20">
            <a:extLst>
              <a:ext uri="{FF2B5EF4-FFF2-40B4-BE49-F238E27FC236}">
                <a16:creationId xmlns:a16="http://schemas.microsoft.com/office/drawing/2014/main" id="{482DD305-1956-C9E5-6819-A5FE79FAC4FC}"/>
              </a:ext>
            </a:extLst>
          </p:cNvPr>
          <p:cNvCxnSpPr>
            <a:cxnSpLocks/>
          </p:cNvCxnSpPr>
          <p:nvPr/>
        </p:nvCxnSpPr>
        <p:spPr>
          <a:xfrm>
            <a:off x="505634" y="2906585"/>
            <a:ext cx="4665632" cy="3593"/>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26" name="Title 5">
            <a:extLst>
              <a:ext uri="{FF2B5EF4-FFF2-40B4-BE49-F238E27FC236}">
                <a16:creationId xmlns:a16="http://schemas.microsoft.com/office/drawing/2014/main" id="{668F3D94-0423-A5A2-0E2D-F41878D1BA0A}"/>
              </a:ext>
            </a:extLst>
          </p:cNvPr>
          <p:cNvSpPr txBox="1">
            <a:spLocks/>
          </p:cNvSpPr>
          <p:nvPr/>
        </p:nvSpPr>
        <p:spPr>
          <a:xfrm>
            <a:off x="505634" y="3754797"/>
            <a:ext cx="3808382" cy="3191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1pPr>
          </a:lstStyle>
          <a:p>
            <a:r>
              <a:rPr lang="en-SG" sz="2000">
                <a:solidFill>
                  <a:schemeClr val="accent2">
                    <a:lumMod val="75000"/>
                  </a:schemeClr>
                </a:solidFill>
              </a:rPr>
              <a:t>Why did we do this research?</a:t>
            </a:r>
            <a:endParaRPr lang="en-SG" sz="2000" baseline="30000">
              <a:solidFill>
                <a:schemeClr val="accent2">
                  <a:lumMod val="75000"/>
                </a:schemeClr>
              </a:solidFill>
            </a:endParaRPr>
          </a:p>
        </p:txBody>
      </p:sp>
    </p:spTree>
    <p:extLst>
      <p:ext uri="{BB962C8B-B14F-4D97-AF65-F5344CB8AC3E}">
        <p14:creationId xmlns:p14="http://schemas.microsoft.com/office/powerpoint/2010/main" val="57953014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18850-B096-ABC7-4EA0-4E605C5FAE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2F50BF-CB6D-6F7C-BA26-1B5974BE4BA6}"/>
              </a:ext>
            </a:extLst>
          </p:cNvPr>
          <p:cNvSpPr>
            <a:spLocks noGrp="1"/>
          </p:cNvSpPr>
          <p:nvPr>
            <p:ph type="title"/>
          </p:nvPr>
        </p:nvSpPr>
        <p:spPr/>
        <p:txBody>
          <a:bodyPr/>
          <a:lstStyle/>
          <a:p>
            <a:r>
              <a:rPr lang="en-SG"/>
              <a:t>Why did it perform so bad?</a:t>
            </a:r>
          </a:p>
        </p:txBody>
      </p:sp>
      <p:sp>
        <p:nvSpPr>
          <p:cNvPr id="4" name="Slide Number Placeholder 3">
            <a:extLst>
              <a:ext uri="{FF2B5EF4-FFF2-40B4-BE49-F238E27FC236}">
                <a16:creationId xmlns:a16="http://schemas.microsoft.com/office/drawing/2014/main" id="{47B10DFC-58BC-2C96-F926-ECB6B7A4A934}"/>
              </a:ext>
            </a:extLst>
          </p:cNvPr>
          <p:cNvSpPr>
            <a:spLocks noGrp="1"/>
          </p:cNvSpPr>
          <p:nvPr>
            <p:ph type="sldNum" sz="quarter" idx="12"/>
          </p:nvPr>
        </p:nvSpPr>
        <p:spPr/>
        <p:txBody>
          <a:bodyPr/>
          <a:lstStyle/>
          <a:p>
            <a:fld id="{15318E31-E44D-46B9-B4DB-0D58A1756CE8}" type="slidenum">
              <a:rPr lang="en-SG" smtClean="0"/>
              <a:t>19</a:t>
            </a:fld>
            <a:endParaRPr lang="en-SG"/>
          </a:p>
        </p:txBody>
      </p:sp>
      <p:cxnSp>
        <p:nvCxnSpPr>
          <p:cNvPr id="8" name="Straight Connector 7">
            <a:extLst>
              <a:ext uri="{FF2B5EF4-FFF2-40B4-BE49-F238E27FC236}">
                <a16:creationId xmlns:a16="http://schemas.microsoft.com/office/drawing/2014/main" id="{BBA70A94-8A3F-A1EE-BF1C-FB3225B61A04}"/>
              </a:ext>
            </a:extLst>
          </p:cNvPr>
          <p:cNvCxnSpPr/>
          <p:nvPr/>
        </p:nvCxnSpPr>
        <p:spPr>
          <a:xfrm>
            <a:off x="6261100" y="1358900"/>
            <a:ext cx="0" cy="4619625"/>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F4A6A0B0-23D3-BB12-C0DD-03BAC542A72A}"/>
              </a:ext>
            </a:extLst>
          </p:cNvPr>
          <p:cNvSpPr txBox="1"/>
          <p:nvPr/>
        </p:nvSpPr>
        <p:spPr>
          <a:xfrm>
            <a:off x="838200" y="1409700"/>
            <a:ext cx="4600490" cy="400110"/>
          </a:xfrm>
          <a:prstGeom prst="rect">
            <a:avLst/>
          </a:prstGeom>
          <a:noFill/>
          <a:ln>
            <a:noFill/>
          </a:ln>
        </p:spPr>
        <p:txBody>
          <a:bodyPr wrap="square">
            <a:spAutoFit/>
          </a:bodyPr>
          <a:lstStyle/>
          <a:p>
            <a:pPr algn="ctr"/>
            <a:r>
              <a:rPr lang="en-SG" sz="2000" dirty="0">
                <a:solidFill>
                  <a:schemeClr val="accent2">
                    <a:lumMod val="50000"/>
                  </a:schemeClr>
                </a:solidFill>
                <a:latin typeface="CMU Sans Serif" panose="02000603000000000000" pitchFamily="2" charset="0"/>
                <a:ea typeface="CMU Sans Serif" panose="02000603000000000000" pitchFamily="2" charset="0"/>
                <a:cs typeface="CMU Sans Serif" panose="02000603000000000000" pitchFamily="2" charset="0"/>
              </a:rPr>
              <a:t>Hypothesis 1: </a:t>
            </a:r>
            <a:r>
              <a:rPr lang="en-SG" sz="2000" b="1" dirty="0">
                <a:solidFill>
                  <a:schemeClr val="accent2">
                    <a:lumMod val="50000"/>
                  </a:schemeClr>
                </a:solidFill>
                <a:latin typeface="CMU Sans Serif" panose="02000603000000000000" pitchFamily="2" charset="0"/>
                <a:ea typeface="CMU Sans Serif" panose="02000603000000000000" pitchFamily="2" charset="0"/>
                <a:cs typeface="CMU Sans Serif" panose="02000603000000000000" pitchFamily="2" charset="0"/>
              </a:rPr>
              <a:t>Physics uninformed</a:t>
            </a:r>
            <a:endParaRPr lang="en-SG" sz="2000" dirty="0">
              <a:solidFill>
                <a:schemeClr val="accent2">
                  <a:lumMod val="50000"/>
                </a:schemeClr>
              </a:solidFill>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10" name="TextBox 9">
            <a:extLst>
              <a:ext uri="{FF2B5EF4-FFF2-40B4-BE49-F238E27FC236}">
                <a16:creationId xmlns:a16="http://schemas.microsoft.com/office/drawing/2014/main" id="{3175E63F-2DD4-4825-DAE2-FAE2D7DF1449}"/>
              </a:ext>
            </a:extLst>
          </p:cNvPr>
          <p:cNvSpPr txBox="1"/>
          <p:nvPr/>
        </p:nvSpPr>
        <p:spPr>
          <a:xfrm>
            <a:off x="6667585" y="1409700"/>
            <a:ext cx="4600490" cy="400110"/>
          </a:xfrm>
          <a:prstGeom prst="rect">
            <a:avLst/>
          </a:prstGeom>
          <a:noFill/>
          <a:ln>
            <a:noFill/>
          </a:ln>
        </p:spPr>
        <p:txBody>
          <a:bodyPr wrap="square">
            <a:spAutoFit/>
          </a:bodyPr>
          <a:lstStyle/>
          <a:p>
            <a:pPr algn="ctr"/>
            <a:r>
              <a:rPr lang="en-SG" sz="2000" dirty="0">
                <a:solidFill>
                  <a:schemeClr val="accent2">
                    <a:lumMod val="50000"/>
                  </a:schemeClr>
                </a:solidFill>
                <a:latin typeface="CMU Sans Serif" panose="02000603000000000000" pitchFamily="2" charset="0"/>
                <a:ea typeface="CMU Sans Serif" panose="02000603000000000000" pitchFamily="2" charset="0"/>
                <a:cs typeface="CMU Sans Serif" panose="02000603000000000000" pitchFamily="2" charset="0"/>
              </a:rPr>
              <a:t>Hypothesis 2: </a:t>
            </a:r>
            <a:r>
              <a:rPr lang="en-SG" sz="2000" b="1" dirty="0">
                <a:solidFill>
                  <a:schemeClr val="accent2">
                    <a:lumMod val="50000"/>
                  </a:schemeClr>
                </a:solidFill>
                <a:latin typeface="CMU Sans Serif" panose="02000603000000000000" pitchFamily="2" charset="0"/>
                <a:ea typeface="CMU Sans Serif" panose="02000603000000000000" pitchFamily="2" charset="0"/>
                <a:cs typeface="CMU Sans Serif" panose="02000603000000000000" pitchFamily="2" charset="0"/>
              </a:rPr>
              <a:t>TLE dataset issue</a:t>
            </a:r>
            <a:endParaRPr lang="en-SG" sz="2000" dirty="0">
              <a:solidFill>
                <a:schemeClr val="accent2">
                  <a:lumMod val="50000"/>
                </a:schemeClr>
              </a:solidFill>
              <a:latin typeface="CMU Sans Serif" panose="02000603000000000000" pitchFamily="2" charset="0"/>
              <a:ea typeface="CMU Sans Serif" panose="02000603000000000000" pitchFamily="2" charset="0"/>
              <a:cs typeface="CMU Sans Serif" panose="02000603000000000000" pitchFamily="2" charset="0"/>
            </a:endParaRPr>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6EE0CDA5-B830-FB8E-D17D-B59EE2BBFECB}"/>
                  </a:ext>
                </a:extLst>
              </p:cNvPr>
              <p:cNvSpPr txBox="1"/>
              <p:nvPr/>
            </p:nvSpPr>
            <p:spPr>
              <a:xfrm>
                <a:off x="2456687" y="2916237"/>
                <a:ext cx="1466106" cy="27699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  (</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𝜏</m:t>
                      </m:r>
                      <m:r>
                        <a:rPr lang="en-US" b="0" i="1" smtClean="0">
                          <a:latin typeface="Cambria Math" panose="02040503050406030204" pitchFamily="18" charset="0"/>
                        </a:rPr>
                        <m:t>)</m:t>
                      </m:r>
                    </m:oMath>
                  </m:oMathPara>
                </a14:m>
                <a:endParaRPr lang="en-SG" dirty="0"/>
              </a:p>
            </p:txBody>
          </p:sp>
        </mc:Choice>
        <mc:Fallback>
          <p:sp>
            <p:nvSpPr>
              <p:cNvPr id="11" name="TextBox 10">
                <a:extLst>
                  <a:ext uri="{FF2B5EF4-FFF2-40B4-BE49-F238E27FC236}">
                    <a16:creationId xmlns:a16="http://schemas.microsoft.com/office/drawing/2014/main" id="{6EE0CDA5-B830-FB8E-D17D-B59EE2BBFECB}"/>
                  </a:ext>
                </a:extLst>
              </p:cNvPr>
              <p:cNvSpPr txBox="1">
                <a:spLocks noRot="1" noChangeAspect="1" noMove="1" noResize="1" noEditPoints="1" noAdjustHandles="1" noChangeArrowheads="1" noChangeShapeType="1" noTextEdit="1"/>
              </p:cNvSpPr>
              <p:nvPr/>
            </p:nvSpPr>
            <p:spPr>
              <a:xfrm>
                <a:off x="2456687" y="2916237"/>
                <a:ext cx="1466106" cy="276999"/>
              </a:xfrm>
              <a:prstGeom prst="rect">
                <a:avLst/>
              </a:prstGeom>
              <a:blipFill>
                <a:blip r:embed="rId2"/>
                <a:stretch>
                  <a:fillRect l="-3320" t="-2174" r="-5394" b="-32609"/>
                </a:stretch>
              </a:blipFill>
            </p:spPr>
            <p:txBody>
              <a:bodyPr/>
              <a:lstStyle/>
              <a:p>
                <a:r>
                  <a:rPr lang="en-SG">
                    <a:noFill/>
                  </a:rPr>
                  <a:t> </a:t>
                </a:r>
              </a:p>
            </p:txBody>
          </p:sp>
        </mc:Fallback>
      </mc:AlternateContent>
      <p:sp>
        <p:nvSpPr>
          <p:cNvPr id="21" name="TextBox 20">
            <a:extLst>
              <a:ext uri="{FF2B5EF4-FFF2-40B4-BE49-F238E27FC236}">
                <a16:creationId xmlns:a16="http://schemas.microsoft.com/office/drawing/2014/main" id="{C6360412-874D-6295-DD32-B099897BF386}"/>
              </a:ext>
            </a:extLst>
          </p:cNvPr>
          <p:cNvSpPr txBox="1"/>
          <p:nvPr/>
        </p:nvSpPr>
        <p:spPr>
          <a:xfrm>
            <a:off x="2958111" y="2243424"/>
            <a:ext cx="825889" cy="369332"/>
          </a:xfrm>
          <a:prstGeom prst="rect">
            <a:avLst/>
          </a:prstGeom>
          <a:noFill/>
          <a:ln>
            <a:noFill/>
          </a:ln>
        </p:spPr>
        <p:txBody>
          <a:bodyPr wrap="square">
            <a:spAutoFit/>
          </a:bodyPr>
          <a:lstStyle/>
          <a:p>
            <a:pPr algn="ctr"/>
            <a:r>
              <a:rPr lang="en-SG" dirty="0">
                <a:latin typeface="CMU Sans Serif" panose="02000603000000000000" pitchFamily="2" charset="0"/>
                <a:ea typeface="CMU Sans Serif" panose="02000603000000000000" pitchFamily="2" charset="0"/>
                <a:cs typeface="CMU Sans Serif" panose="02000603000000000000" pitchFamily="2" charset="0"/>
              </a:rPr>
              <a:t>Time</a:t>
            </a:r>
          </a:p>
        </p:txBody>
      </p:sp>
      <p:cxnSp>
        <p:nvCxnSpPr>
          <p:cNvPr id="23" name="Straight Arrow Connector 22">
            <a:extLst>
              <a:ext uri="{FF2B5EF4-FFF2-40B4-BE49-F238E27FC236}">
                <a16:creationId xmlns:a16="http://schemas.microsoft.com/office/drawing/2014/main" id="{9530C6AF-62DC-B8C3-AFD3-C7D9DD97DB4B}"/>
              </a:ext>
            </a:extLst>
          </p:cNvPr>
          <p:cNvCxnSpPr>
            <a:cxnSpLocks/>
            <a:stCxn id="21" idx="2"/>
          </p:cNvCxnSpPr>
          <p:nvPr/>
        </p:nvCxnSpPr>
        <p:spPr>
          <a:xfrm>
            <a:off x="3371056" y="2612756"/>
            <a:ext cx="0" cy="30348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0" name="Connector: Elbow 29">
            <a:extLst>
              <a:ext uri="{FF2B5EF4-FFF2-40B4-BE49-F238E27FC236}">
                <a16:creationId xmlns:a16="http://schemas.microsoft.com/office/drawing/2014/main" id="{0E022EF9-B6B0-5410-81A1-9375041EBBEC}"/>
              </a:ext>
            </a:extLst>
          </p:cNvPr>
          <p:cNvCxnSpPr>
            <a:cxnSpLocks/>
          </p:cNvCxnSpPr>
          <p:nvPr/>
        </p:nvCxnSpPr>
        <p:spPr>
          <a:xfrm rot="10800000" flipV="1">
            <a:off x="3726851" y="2520437"/>
            <a:ext cx="264125" cy="400110"/>
          </a:xfrm>
          <a:prstGeom prst="bentConnector2">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21220671-3986-4DF4-93B9-99767161837E}"/>
              </a:ext>
            </a:extLst>
          </p:cNvPr>
          <p:cNvSpPr txBox="1"/>
          <p:nvPr/>
        </p:nvSpPr>
        <p:spPr>
          <a:xfrm>
            <a:off x="3952875" y="2224979"/>
            <a:ext cx="2138156" cy="646331"/>
          </a:xfrm>
          <a:prstGeom prst="rect">
            <a:avLst/>
          </a:prstGeom>
          <a:noFill/>
          <a:ln>
            <a:noFill/>
          </a:ln>
        </p:spPr>
        <p:txBody>
          <a:bodyPr wrap="square">
            <a:spAutoFit/>
          </a:bodyPr>
          <a:lstStyle/>
          <a:p>
            <a:pPr algn="just"/>
            <a:r>
              <a:rPr lang="en-SG" dirty="0">
                <a:latin typeface="CMU Sans Serif" panose="02000603000000000000" pitchFamily="2" charset="0"/>
                <a:ea typeface="CMU Sans Serif" panose="02000603000000000000" pitchFamily="2" charset="0"/>
                <a:cs typeface="CMU Sans Serif" panose="02000603000000000000" pitchFamily="2" charset="0"/>
              </a:rPr>
              <a:t>Time when satellite was closest to Earth</a:t>
            </a:r>
          </a:p>
        </p:txBody>
      </p:sp>
      <p:sp>
        <p:nvSpPr>
          <p:cNvPr id="36" name="TextBox 35">
            <a:extLst>
              <a:ext uri="{FF2B5EF4-FFF2-40B4-BE49-F238E27FC236}">
                <a16:creationId xmlns:a16="http://schemas.microsoft.com/office/drawing/2014/main" id="{5F30DC57-C4D8-2B51-AA45-2CCB2DBC13B1}"/>
              </a:ext>
            </a:extLst>
          </p:cNvPr>
          <p:cNvSpPr txBox="1"/>
          <p:nvPr/>
        </p:nvSpPr>
        <p:spPr>
          <a:xfrm>
            <a:off x="194247" y="3517681"/>
            <a:ext cx="2678096" cy="1015663"/>
          </a:xfrm>
          <a:prstGeom prst="rect">
            <a:avLst/>
          </a:prstGeom>
          <a:noFill/>
          <a:ln>
            <a:noFill/>
          </a:ln>
        </p:spPr>
        <p:txBody>
          <a:bodyPr wrap="square">
            <a:spAutoFit/>
          </a:bodyPr>
          <a:lstStyle/>
          <a:p>
            <a:pPr algn="just"/>
            <a:r>
              <a:rPr lang="en-SG" sz="2000" dirty="0">
                <a:solidFill>
                  <a:srgbClr val="FF0000"/>
                </a:solidFill>
                <a:latin typeface="CMU Sans Serif" panose="02000603000000000000" pitchFamily="2" charset="0"/>
                <a:ea typeface="CMU Sans Serif" panose="02000603000000000000" pitchFamily="2" charset="0"/>
                <a:cs typeface="CMU Sans Serif" panose="02000603000000000000" pitchFamily="2" charset="0"/>
              </a:rPr>
              <a:t>Mean Anomaly: Speed of satellite if it had a circular orbit</a:t>
            </a:r>
          </a:p>
        </p:txBody>
      </p:sp>
      <p:sp>
        <p:nvSpPr>
          <p:cNvPr id="38" name="Rectangle 37">
            <a:extLst>
              <a:ext uri="{FF2B5EF4-FFF2-40B4-BE49-F238E27FC236}">
                <a16:creationId xmlns:a16="http://schemas.microsoft.com/office/drawing/2014/main" id="{2FDAD422-2576-8758-94CD-82734CE8F4EF}"/>
              </a:ext>
            </a:extLst>
          </p:cNvPr>
          <p:cNvSpPr/>
          <p:nvPr/>
        </p:nvSpPr>
        <p:spPr>
          <a:xfrm>
            <a:off x="2456687" y="2916237"/>
            <a:ext cx="247532" cy="2769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9" name="TextBox 38">
            <a:extLst>
              <a:ext uri="{FF2B5EF4-FFF2-40B4-BE49-F238E27FC236}">
                <a16:creationId xmlns:a16="http://schemas.microsoft.com/office/drawing/2014/main" id="{C38BF1CB-BBB3-C2CB-BC09-07198857DCE1}"/>
              </a:ext>
            </a:extLst>
          </p:cNvPr>
          <p:cNvSpPr txBox="1"/>
          <p:nvPr/>
        </p:nvSpPr>
        <p:spPr>
          <a:xfrm>
            <a:off x="3641724" y="3539963"/>
            <a:ext cx="2553221" cy="1015663"/>
          </a:xfrm>
          <a:prstGeom prst="rect">
            <a:avLst/>
          </a:prstGeom>
          <a:noFill/>
          <a:ln>
            <a:noFill/>
          </a:ln>
        </p:spPr>
        <p:txBody>
          <a:bodyPr wrap="square">
            <a:spAutoFit/>
          </a:bodyPr>
          <a:lstStyle/>
          <a:p>
            <a:r>
              <a:rPr lang="en-SG" sz="2000" dirty="0">
                <a:solidFill>
                  <a:srgbClr val="FF0000"/>
                </a:solidFill>
                <a:latin typeface="CMU Sans Serif" panose="02000603000000000000" pitchFamily="2" charset="0"/>
                <a:ea typeface="CMU Sans Serif" panose="02000603000000000000" pitchFamily="2" charset="0"/>
                <a:cs typeface="CMU Sans Serif" panose="02000603000000000000" pitchFamily="2" charset="0"/>
              </a:rPr>
              <a:t>Mean Motion: Number of revolutions in a day</a:t>
            </a:r>
          </a:p>
        </p:txBody>
      </p:sp>
      <p:sp>
        <p:nvSpPr>
          <p:cNvPr id="40" name="Rectangle 39">
            <a:extLst>
              <a:ext uri="{FF2B5EF4-FFF2-40B4-BE49-F238E27FC236}">
                <a16:creationId xmlns:a16="http://schemas.microsoft.com/office/drawing/2014/main" id="{EC2B5266-00D6-7185-C746-706DF462BCF5}"/>
              </a:ext>
            </a:extLst>
          </p:cNvPr>
          <p:cNvSpPr/>
          <p:nvPr/>
        </p:nvSpPr>
        <p:spPr>
          <a:xfrm>
            <a:off x="2952075" y="2916236"/>
            <a:ext cx="203190" cy="2769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cxnSp>
        <p:nvCxnSpPr>
          <p:cNvPr id="42" name="Connector: Elbow 41">
            <a:extLst>
              <a:ext uri="{FF2B5EF4-FFF2-40B4-BE49-F238E27FC236}">
                <a16:creationId xmlns:a16="http://schemas.microsoft.com/office/drawing/2014/main" id="{C64D43CD-19BC-B4E7-F81E-9080F842BC93}"/>
              </a:ext>
            </a:extLst>
          </p:cNvPr>
          <p:cNvCxnSpPr>
            <a:cxnSpLocks/>
            <a:stCxn id="38" idx="1"/>
            <a:endCxn id="36" idx="0"/>
          </p:cNvCxnSpPr>
          <p:nvPr/>
        </p:nvCxnSpPr>
        <p:spPr>
          <a:xfrm rot="10800000" flipV="1">
            <a:off x="1533295" y="3054735"/>
            <a:ext cx="923392" cy="462945"/>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3" name="Connector: Elbow 42">
            <a:extLst>
              <a:ext uri="{FF2B5EF4-FFF2-40B4-BE49-F238E27FC236}">
                <a16:creationId xmlns:a16="http://schemas.microsoft.com/office/drawing/2014/main" id="{DAEF2DBC-B83A-3909-6AB0-B7FB82AB1476}"/>
              </a:ext>
            </a:extLst>
          </p:cNvPr>
          <p:cNvCxnSpPr>
            <a:cxnSpLocks/>
            <a:stCxn id="40" idx="2"/>
            <a:endCxn id="39" idx="0"/>
          </p:cNvCxnSpPr>
          <p:nvPr/>
        </p:nvCxnSpPr>
        <p:spPr>
          <a:xfrm rot="16200000" flipH="1">
            <a:off x="3812637" y="2434265"/>
            <a:ext cx="346730" cy="1864665"/>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7" name="Rectangle 46">
            <a:extLst>
              <a:ext uri="{FF2B5EF4-FFF2-40B4-BE49-F238E27FC236}">
                <a16:creationId xmlns:a16="http://schemas.microsoft.com/office/drawing/2014/main" id="{A3B1639D-0BE8-0802-26B3-6C0FD6F316AD}"/>
              </a:ext>
            </a:extLst>
          </p:cNvPr>
          <p:cNvSpPr/>
          <p:nvPr/>
        </p:nvSpPr>
        <p:spPr>
          <a:xfrm>
            <a:off x="3269768" y="2911924"/>
            <a:ext cx="203190" cy="27699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8" name="Rectangle 47">
            <a:extLst>
              <a:ext uri="{FF2B5EF4-FFF2-40B4-BE49-F238E27FC236}">
                <a16:creationId xmlns:a16="http://schemas.microsoft.com/office/drawing/2014/main" id="{D1DF131F-0073-6156-434D-B1580C9E1C03}"/>
              </a:ext>
            </a:extLst>
          </p:cNvPr>
          <p:cNvSpPr/>
          <p:nvPr/>
        </p:nvSpPr>
        <p:spPr>
          <a:xfrm>
            <a:off x="3634676" y="2928639"/>
            <a:ext cx="203190" cy="27699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9" name="TextBox 48">
            <a:extLst>
              <a:ext uri="{FF2B5EF4-FFF2-40B4-BE49-F238E27FC236}">
                <a16:creationId xmlns:a16="http://schemas.microsoft.com/office/drawing/2014/main" id="{71A9D3CB-F78C-5021-3193-422B3EE197AF}"/>
              </a:ext>
            </a:extLst>
          </p:cNvPr>
          <p:cNvSpPr txBox="1"/>
          <p:nvPr/>
        </p:nvSpPr>
        <p:spPr>
          <a:xfrm>
            <a:off x="753424" y="4747516"/>
            <a:ext cx="4600490" cy="707886"/>
          </a:xfrm>
          <a:prstGeom prst="rect">
            <a:avLst/>
          </a:prstGeom>
          <a:noFill/>
          <a:ln>
            <a:noFill/>
          </a:ln>
        </p:spPr>
        <p:txBody>
          <a:bodyPr wrap="square">
            <a:spAutoFit/>
          </a:bodyPr>
          <a:lstStyle/>
          <a:p>
            <a:pPr algn="ctr"/>
            <a:r>
              <a:rPr lang="en-SG" sz="2000" dirty="0">
                <a:latin typeface="CMU Sans Serif" panose="02000603000000000000" pitchFamily="2" charset="0"/>
                <a:ea typeface="CMU Sans Serif" panose="02000603000000000000" pitchFamily="2" charset="0"/>
                <a:cs typeface="CMU Sans Serif" panose="02000603000000000000" pitchFamily="2" charset="0"/>
              </a:rPr>
              <a:t>MCS randomly changes parameters value without following any physical laws</a:t>
            </a:r>
          </a:p>
        </p:txBody>
      </p:sp>
      <p:sp>
        <p:nvSpPr>
          <p:cNvPr id="50" name="Oval 49">
            <a:extLst>
              <a:ext uri="{FF2B5EF4-FFF2-40B4-BE49-F238E27FC236}">
                <a16:creationId xmlns:a16="http://schemas.microsoft.com/office/drawing/2014/main" id="{13E569DB-0E1E-C8A2-FB9D-3FFA04F062A7}"/>
              </a:ext>
            </a:extLst>
          </p:cNvPr>
          <p:cNvSpPr/>
          <p:nvPr/>
        </p:nvSpPr>
        <p:spPr>
          <a:xfrm>
            <a:off x="7458938" y="1989254"/>
            <a:ext cx="3168422" cy="37766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1" name="Oval 50">
            <a:extLst>
              <a:ext uri="{FF2B5EF4-FFF2-40B4-BE49-F238E27FC236}">
                <a16:creationId xmlns:a16="http://schemas.microsoft.com/office/drawing/2014/main" id="{EE36D1DD-B919-865F-201C-381CAF12DE71}"/>
              </a:ext>
            </a:extLst>
          </p:cNvPr>
          <p:cNvSpPr/>
          <p:nvPr/>
        </p:nvSpPr>
        <p:spPr>
          <a:xfrm>
            <a:off x="7984160" y="2212500"/>
            <a:ext cx="277013" cy="277013"/>
          </a:xfrm>
          <a:prstGeom prst="ellipse">
            <a:avLst/>
          </a:prstGeom>
          <a:solidFill>
            <a:schemeClr val="accent2">
              <a:lumMod val="40000"/>
              <a:lumOff val="60000"/>
            </a:schemeClr>
          </a:solidFill>
          <a:ln>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2" name="Oval 51">
            <a:extLst>
              <a:ext uri="{FF2B5EF4-FFF2-40B4-BE49-F238E27FC236}">
                <a16:creationId xmlns:a16="http://schemas.microsoft.com/office/drawing/2014/main" id="{7850EED5-EEE2-6941-43E4-11963FB9BE0D}"/>
              </a:ext>
            </a:extLst>
          </p:cNvPr>
          <p:cNvSpPr/>
          <p:nvPr/>
        </p:nvSpPr>
        <p:spPr>
          <a:xfrm>
            <a:off x="8357540" y="5488903"/>
            <a:ext cx="277013" cy="277013"/>
          </a:xfrm>
          <a:prstGeom prst="ellipse">
            <a:avLst/>
          </a:prstGeom>
          <a:solidFill>
            <a:schemeClr val="accent2">
              <a:lumMod val="40000"/>
              <a:lumOff val="60000"/>
            </a:schemeClr>
          </a:solidFill>
          <a:ln>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3" name="Oval 52">
            <a:extLst>
              <a:ext uri="{FF2B5EF4-FFF2-40B4-BE49-F238E27FC236}">
                <a16:creationId xmlns:a16="http://schemas.microsoft.com/office/drawing/2014/main" id="{964A662C-ABCA-F870-9249-2681DD28DAC7}"/>
              </a:ext>
            </a:extLst>
          </p:cNvPr>
          <p:cNvSpPr/>
          <p:nvPr/>
        </p:nvSpPr>
        <p:spPr>
          <a:xfrm>
            <a:off x="10448572" y="3290493"/>
            <a:ext cx="277013" cy="277013"/>
          </a:xfrm>
          <a:prstGeom prst="ellipse">
            <a:avLst/>
          </a:prstGeom>
          <a:solidFill>
            <a:schemeClr val="accent2">
              <a:lumMod val="40000"/>
              <a:lumOff val="60000"/>
            </a:schemeClr>
          </a:solidFill>
          <a:ln>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4" name="TextBox 53">
            <a:extLst>
              <a:ext uri="{FF2B5EF4-FFF2-40B4-BE49-F238E27FC236}">
                <a16:creationId xmlns:a16="http://schemas.microsoft.com/office/drawing/2014/main" id="{228A519A-52BA-E3D1-3D1D-0E675F665E67}"/>
              </a:ext>
            </a:extLst>
          </p:cNvPr>
          <p:cNvSpPr txBox="1"/>
          <p:nvPr/>
        </p:nvSpPr>
        <p:spPr>
          <a:xfrm>
            <a:off x="7871142" y="3727388"/>
            <a:ext cx="2344014" cy="369332"/>
          </a:xfrm>
          <a:prstGeom prst="rect">
            <a:avLst/>
          </a:prstGeom>
          <a:noFill/>
          <a:ln>
            <a:noFill/>
          </a:ln>
        </p:spPr>
        <p:txBody>
          <a:bodyPr wrap="square">
            <a:spAutoFit/>
          </a:bodyPr>
          <a:lstStyle/>
          <a:p>
            <a:pPr algn="ctr"/>
            <a:r>
              <a:rPr lang="en-SG" dirty="0">
                <a:latin typeface="CMU Sans Serif" panose="02000603000000000000" pitchFamily="2" charset="0"/>
                <a:ea typeface="CMU Sans Serif" panose="02000603000000000000" pitchFamily="2" charset="0"/>
                <a:cs typeface="CMU Sans Serif" panose="02000603000000000000" pitchFamily="2" charset="0"/>
              </a:rPr>
              <a:t>Orbit of a satellite</a:t>
            </a:r>
          </a:p>
        </p:txBody>
      </p:sp>
      <p:sp>
        <p:nvSpPr>
          <p:cNvPr id="55" name="TextBox 54">
            <a:extLst>
              <a:ext uri="{FF2B5EF4-FFF2-40B4-BE49-F238E27FC236}">
                <a16:creationId xmlns:a16="http://schemas.microsoft.com/office/drawing/2014/main" id="{508202D2-CC2B-9545-7B8A-8BC675383D41}"/>
              </a:ext>
            </a:extLst>
          </p:cNvPr>
          <p:cNvSpPr txBox="1"/>
          <p:nvPr/>
        </p:nvSpPr>
        <p:spPr>
          <a:xfrm>
            <a:off x="7048576" y="1996153"/>
            <a:ext cx="997638" cy="369332"/>
          </a:xfrm>
          <a:prstGeom prst="rect">
            <a:avLst/>
          </a:prstGeom>
          <a:noFill/>
          <a:ln>
            <a:noFill/>
          </a:ln>
        </p:spPr>
        <p:txBody>
          <a:bodyPr wrap="square">
            <a:spAutoFit/>
          </a:bodyPr>
          <a:lstStyle/>
          <a:p>
            <a:pPr algn="ctr"/>
            <a:r>
              <a:rPr lang="en-SG" dirty="0">
                <a:latin typeface="CMU Sans Serif" panose="02000603000000000000" pitchFamily="2" charset="0"/>
                <a:ea typeface="CMU Sans Serif" panose="02000603000000000000" pitchFamily="2" charset="0"/>
                <a:cs typeface="CMU Sans Serif" panose="02000603000000000000" pitchFamily="2" charset="0"/>
              </a:rPr>
              <a:t>TLE #1</a:t>
            </a:r>
          </a:p>
        </p:txBody>
      </p:sp>
      <p:sp>
        <p:nvSpPr>
          <p:cNvPr id="56" name="TextBox 55">
            <a:extLst>
              <a:ext uri="{FF2B5EF4-FFF2-40B4-BE49-F238E27FC236}">
                <a16:creationId xmlns:a16="http://schemas.microsoft.com/office/drawing/2014/main" id="{641D5A24-87D0-137F-935C-BFE212344EC1}"/>
              </a:ext>
            </a:extLst>
          </p:cNvPr>
          <p:cNvSpPr txBox="1"/>
          <p:nvPr/>
        </p:nvSpPr>
        <p:spPr>
          <a:xfrm>
            <a:off x="7485341" y="5659993"/>
            <a:ext cx="997638" cy="369332"/>
          </a:xfrm>
          <a:prstGeom prst="rect">
            <a:avLst/>
          </a:prstGeom>
          <a:noFill/>
          <a:ln>
            <a:noFill/>
          </a:ln>
        </p:spPr>
        <p:txBody>
          <a:bodyPr wrap="square">
            <a:spAutoFit/>
          </a:bodyPr>
          <a:lstStyle/>
          <a:p>
            <a:pPr algn="ctr"/>
            <a:r>
              <a:rPr lang="en-SG" dirty="0">
                <a:latin typeface="CMU Sans Serif" panose="02000603000000000000" pitchFamily="2" charset="0"/>
                <a:ea typeface="CMU Sans Serif" panose="02000603000000000000" pitchFamily="2" charset="0"/>
                <a:cs typeface="CMU Sans Serif" panose="02000603000000000000" pitchFamily="2" charset="0"/>
              </a:rPr>
              <a:t>TLE #2</a:t>
            </a:r>
          </a:p>
        </p:txBody>
      </p:sp>
      <p:sp>
        <p:nvSpPr>
          <p:cNvPr id="57" name="TextBox 56">
            <a:extLst>
              <a:ext uri="{FF2B5EF4-FFF2-40B4-BE49-F238E27FC236}">
                <a16:creationId xmlns:a16="http://schemas.microsoft.com/office/drawing/2014/main" id="{0D8F14AC-0AC3-9B6A-05EB-6543D4DF280B}"/>
              </a:ext>
            </a:extLst>
          </p:cNvPr>
          <p:cNvSpPr txBox="1"/>
          <p:nvPr/>
        </p:nvSpPr>
        <p:spPr>
          <a:xfrm>
            <a:off x="10693505" y="3244334"/>
            <a:ext cx="997638" cy="369332"/>
          </a:xfrm>
          <a:prstGeom prst="rect">
            <a:avLst/>
          </a:prstGeom>
          <a:noFill/>
          <a:ln>
            <a:noFill/>
          </a:ln>
        </p:spPr>
        <p:txBody>
          <a:bodyPr wrap="square">
            <a:spAutoFit/>
          </a:bodyPr>
          <a:lstStyle/>
          <a:p>
            <a:pPr algn="ctr"/>
            <a:r>
              <a:rPr lang="en-SG" dirty="0">
                <a:latin typeface="CMU Sans Serif" panose="02000603000000000000" pitchFamily="2" charset="0"/>
                <a:ea typeface="CMU Sans Serif" panose="02000603000000000000" pitchFamily="2" charset="0"/>
                <a:cs typeface="CMU Sans Serif" panose="02000603000000000000" pitchFamily="2" charset="0"/>
              </a:rPr>
              <a:t>TLE #3</a:t>
            </a:r>
          </a:p>
        </p:txBody>
      </p:sp>
      <p:sp>
        <p:nvSpPr>
          <p:cNvPr id="58" name="TextBox 57">
            <a:extLst>
              <a:ext uri="{FF2B5EF4-FFF2-40B4-BE49-F238E27FC236}">
                <a16:creationId xmlns:a16="http://schemas.microsoft.com/office/drawing/2014/main" id="{CA70E24C-B647-A440-A3B1-B368A6662932}"/>
              </a:ext>
            </a:extLst>
          </p:cNvPr>
          <p:cNvSpPr txBox="1"/>
          <p:nvPr/>
        </p:nvSpPr>
        <p:spPr>
          <a:xfrm>
            <a:off x="10226766" y="5290661"/>
            <a:ext cx="997638" cy="369332"/>
          </a:xfrm>
          <a:prstGeom prst="rect">
            <a:avLst/>
          </a:prstGeom>
          <a:noFill/>
          <a:ln>
            <a:noFill/>
          </a:ln>
        </p:spPr>
        <p:txBody>
          <a:bodyPr wrap="square">
            <a:spAutoFit/>
          </a:bodyPr>
          <a:lstStyle/>
          <a:p>
            <a:pPr algn="ctr"/>
            <a:r>
              <a:rPr lang="en-SG" dirty="0">
                <a:latin typeface="CMU Sans Serif" panose="02000603000000000000" pitchFamily="2" charset="0"/>
                <a:ea typeface="CMU Sans Serif" panose="02000603000000000000" pitchFamily="2" charset="0"/>
                <a:cs typeface="CMU Sans Serif" panose="02000603000000000000" pitchFamily="2" charset="0"/>
              </a:rPr>
              <a:t>TLE #4</a:t>
            </a:r>
          </a:p>
        </p:txBody>
      </p:sp>
      <p:sp>
        <p:nvSpPr>
          <p:cNvPr id="59" name="Oval 58">
            <a:extLst>
              <a:ext uri="{FF2B5EF4-FFF2-40B4-BE49-F238E27FC236}">
                <a16:creationId xmlns:a16="http://schemas.microsoft.com/office/drawing/2014/main" id="{F7D28B9D-3474-8ED7-A9C5-A3D2F78C4357}"/>
              </a:ext>
            </a:extLst>
          </p:cNvPr>
          <p:cNvSpPr/>
          <p:nvPr/>
        </p:nvSpPr>
        <p:spPr>
          <a:xfrm>
            <a:off x="10076649" y="5030546"/>
            <a:ext cx="277013" cy="277013"/>
          </a:xfrm>
          <a:prstGeom prst="ellipse">
            <a:avLst/>
          </a:prstGeom>
          <a:solidFill>
            <a:schemeClr val="accent2">
              <a:lumMod val="40000"/>
              <a:lumOff val="60000"/>
            </a:schemeClr>
          </a:solidFill>
          <a:ln>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0" name="Oval 59">
            <a:extLst>
              <a:ext uri="{FF2B5EF4-FFF2-40B4-BE49-F238E27FC236}">
                <a16:creationId xmlns:a16="http://schemas.microsoft.com/office/drawing/2014/main" id="{720C5C87-A0C8-83F2-60DC-48959DB04152}"/>
              </a:ext>
            </a:extLst>
          </p:cNvPr>
          <p:cNvSpPr/>
          <p:nvPr/>
        </p:nvSpPr>
        <p:spPr>
          <a:xfrm>
            <a:off x="7440065" y="4354009"/>
            <a:ext cx="277013" cy="277013"/>
          </a:xfrm>
          <a:prstGeom prst="ellipse">
            <a:avLst/>
          </a:prstGeom>
          <a:solidFill>
            <a:schemeClr val="accent2">
              <a:lumMod val="40000"/>
              <a:lumOff val="60000"/>
            </a:schemeClr>
          </a:solidFill>
          <a:ln>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1" name="TextBox 60">
            <a:extLst>
              <a:ext uri="{FF2B5EF4-FFF2-40B4-BE49-F238E27FC236}">
                <a16:creationId xmlns:a16="http://schemas.microsoft.com/office/drawing/2014/main" id="{8793D6A1-E333-4737-34ED-ECC090B1D33A}"/>
              </a:ext>
            </a:extLst>
          </p:cNvPr>
          <p:cNvSpPr txBox="1"/>
          <p:nvPr/>
        </p:nvSpPr>
        <p:spPr>
          <a:xfrm>
            <a:off x="6442427" y="4446356"/>
            <a:ext cx="997638" cy="369332"/>
          </a:xfrm>
          <a:prstGeom prst="rect">
            <a:avLst/>
          </a:prstGeom>
          <a:noFill/>
          <a:ln>
            <a:noFill/>
          </a:ln>
        </p:spPr>
        <p:txBody>
          <a:bodyPr wrap="square">
            <a:spAutoFit/>
          </a:bodyPr>
          <a:lstStyle/>
          <a:p>
            <a:pPr algn="ctr"/>
            <a:r>
              <a:rPr lang="en-SG" dirty="0">
                <a:latin typeface="CMU Sans Serif" panose="02000603000000000000" pitchFamily="2" charset="0"/>
                <a:ea typeface="CMU Sans Serif" panose="02000603000000000000" pitchFamily="2" charset="0"/>
                <a:cs typeface="CMU Sans Serif" panose="02000603000000000000" pitchFamily="2" charset="0"/>
              </a:rPr>
              <a:t>TLE #5</a:t>
            </a:r>
          </a:p>
        </p:txBody>
      </p:sp>
    </p:spTree>
    <p:extLst>
      <p:ext uri="{BB962C8B-B14F-4D97-AF65-F5344CB8AC3E}">
        <p14:creationId xmlns:p14="http://schemas.microsoft.com/office/powerpoint/2010/main" val="390328867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par>
                                <p:cTn id="17" presetID="10"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1" grpId="0"/>
      <p:bldP spid="36" grpId="0"/>
      <p:bldP spid="38" grpId="0" animBg="1"/>
      <p:bldP spid="39" grpId="0"/>
      <p:bldP spid="40" grpId="0" animBg="1"/>
      <p:bldP spid="47" grpId="0" animBg="1"/>
      <p:bldP spid="4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C535E-ADB8-4516-C2DC-92760A9D790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D43D24-CB88-83AA-7079-04AEA8667B8B}"/>
              </a:ext>
            </a:extLst>
          </p:cNvPr>
          <p:cNvSpPr>
            <a:spLocks noGrp="1"/>
          </p:cNvSpPr>
          <p:nvPr>
            <p:ph type="sldNum" sz="quarter" idx="12"/>
          </p:nvPr>
        </p:nvSpPr>
        <p:spPr/>
        <p:txBody>
          <a:bodyPr/>
          <a:lstStyle/>
          <a:p>
            <a:fld id="{15318E31-E44D-46B9-B4DB-0D58A1756CE8}" type="slidenum">
              <a:rPr lang="en-SG" smtClean="0"/>
              <a:t>20</a:t>
            </a:fld>
            <a:endParaRPr lang="en-SG"/>
          </a:p>
        </p:txBody>
      </p:sp>
      <mc:AlternateContent xmlns:mc="http://schemas.openxmlformats.org/markup-compatibility/2006">
        <mc:Choice xmlns:a14="http://schemas.microsoft.com/office/drawing/2010/main" Requires="a14">
          <p:sp>
            <p:nvSpPr>
              <p:cNvPr id="17" name="Title 5">
                <a:extLst>
                  <a:ext uri="{FF2B5EF4-FFF2-40B4-BE49-F238E27FC236}">
                    <a16:creationId xmlns:a16="http://schemas.microsoft.com/office/drawing/2014/main" id="{2A88B149-44ED-5A61-73B9-5B3E8BB5812C}"/>
                  </a:ext>
                </a:extLst>
              </p:cNvPr>
              <p:cNvSpPr>
                <a:spLocks noGrp="1"/>
              </p:cNvSpPr>
              <p:nvPr>
                <p:ph type="title"/>
              </p:nvPr>
            </p:nvSpPr>
            <p:spPr>
              <a:xfrm>
                <a:off x="505634" y="2849827"/>
                <a:ext cx="10714816" cy="1007780"/>
              </a:xfrm>
            </p:spPr>
            <p:txBody>
              <a:bodyPr anchor="b">
                <a:noAutofit/>
              </a:bodyPr>
              <a:lstStyle/>
              <a:p>
                <a:r>
                  <a:rPr lang="en-SG" sz="5500" b="1"/>
                  <a:t>ML-</a:t>
                </a:r>
                <a14:m>
                  <m:oMath xmlns:m="http://schemas.openxmlformats.org/officeDocument/2006/math">
                    <m:r>
                      <a:rPr lang="en-US" sz="5500" b="1" i="1" smtClean="0">
                        <a:latin typeface="Cambria Math" panose="02040503050406030204" pitchFamily="18" charset="0"/>
                      </a:rPr>
                      <m:t>𝝏</m:t>
                    </m:r>
                  </m:oMath>
                </a14:m>
                <a:r>
                  <a:rPr lang="en-SG" sz="5500" b="1"/>
                  <a:t>SGP4 Model</a:t>
                </a:r>
              </a:p>
            </p:txBody>
          </p:sp>
        </mc:Choice>
        <mc:Fallback>
          <p:sp>
            <p:nvSpPr>
              <p:cNvPr id="17" name="Title 5">
                <a:extLst>
                  <a:ext uri="{FF2B5EF4-FFF2-40B4-BE49-F238E27FC236}">
                    <a16:creationId xmlns:a16="http://schemas.microsoft.com/office/drawing/2014/main" id="{2A88B149-44ED-5A61-73B9-5B3E8BB5812C}"/>
                  </a:ext>
                </a:extLst>
              </p:cNvPr>
              <p:cNvSpPr>
                <a:spLocks noGrp="1" noRot="1" noChangeAspect="1" noMove="1" noResize="1" noEditPoints="1" noAdjustHandles="1" noChangeArrowheads="1" noChangeShapeType="1" noTextEdit="1"/>
              </p:cNvSpPr>
              <p:nvPr>
                <p:ph type="title"/>
              </p:nvPr>
            </p:nvSpPr>
            <p:spPr>
              <a:xfrm>
                <a:off x="505634" y="2849827"/>
                <a:ext cx="10714816" cy="1007780"/>
              </a:xfrm>
              <a:blipFill>
                <a:blip r:embed="rId3"/>
                <a:stretch>
                  <a:fillRect l="-3129" t="-6024" b="-40361"/>
                </a:stretch>
              </a:blipFill>
            </p:spPr>
            <p:txBody>
              <a:bodyPr/>
              <a:lstStyle/>
              <a:p>
                <a:r>
                  <a:rPr lang="en-SG">
                    <a:noFill/>
                  </a:rPr>
                  <a:t> </a:t>
                </a:r>
              </a:p>
            </p:txBody>
          </p:sp>
        </mc:Fallback>
      </mc:AlternateContent>
      <p:sp>
        <p:nvSpPr>
          <p:cNvPr id="19" name="Title 5">
            <a:extLst>
              <a:ext uri="{FF2B5EF4-FFF2-40B4-BE49-F238E27FC236}">
                <a16:creationId xmlns:a16="http://schemas.microsoft.com/office/drawing/2014/main" id="{739B74D5-C528-7B7E-3E82-9BE1BA38E659}"/>
              </a:ext>
            </a:extLst>
          </p:cNvPr>
          <p:cNvSpPr txBox="1">
            <a:spLocks/>
          </p:cNvSpPr>
          <p:nvPr/>
        </p:nvSpPr>
        <p:spPr>
          <a:xfrm>
            <a:off x="505634" y="2530692"/>
            <a:ext cx="3073160" cy="3191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1pPr>
          </a:lstStyle>
          <a:p>
            <a:r>
              <a:rPr lang="en-SG" sz="1800"/>
              <a:t>Section 3</a:t>
            </a:r>
            <a:endParaRPr lang="en-SG" sz="1800" baseline="30000"/>
          </a:p>
        </p:txBody>
      </p:sp>
      <p:cxnSp>
        <p:nvCxnSpPr>
          <p:cNvPr id="21" name="Straight Connector 20">
            <a:extLst>
              <a:ext uri="{FF2B5EF4-FFF2-40B4-BE49-F238E27FC236}">
                <a16:creationId xmlns:a16="http://schemas.microsoft.com/office/drawing/2014/main" id="{92A755EF-AB0A-AF7E-F052-B819AA31F9A3}"/>
              </a:ext>
            </a:extLst>
          </p:cNvPr>
          <p:cNvCxnSpPr>
            <a:cxnSpLocks/>
          </p:cNvCxnSpPr>
          <p:nvPr/>
        </p:nvCxnSpPr>
        <p:spPr>
          <a:xfrm>
            <a:off x="505634" y="2906585"/>
            <a:ext cx="4665632" cy="3593"/>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26" name="Title 5">
            <a:extLst>
              <a:ext uri="{FF2B5EF4-FFF2-40B4-BE49-F238E27FC236}">
                <a16:creationId xmlns:a16="http://schemas.microsoft.com/office/drawing/2014/main" id="{EBD52442-2A14-99FD-FA30-2EF96F4EEEB8}"/>
              </a:ext>
            </a:extLst>
          </p:cNvPr>
          <p:cNvSpPr txBox="1">
            <a:spLocks/>
          </p:cNvSpPr>
          <p:nvPr/>
        </p:nvSpPr>
        <p:spPr>
          <a:xfrm>
            <a:off x="505633" y="3754797"/>
            <a:ext cx="4590241" cy="3191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1pPr>
          </a:lstStyle>
          <a:p>
            <a:r>
              <a:rPr lang="en-SG" sz="2000">
                <a:solidFill>
                  <a:schemeClr val="accent2">
                    <a:lumMod val="75000"/>
                  </a:schemeClr>
                </a:solidFill>
              </a:rPr>
              <a:t>Our implementation and the results</a:t>
            </a:r>
            <a:endParaRPr lang="en-SG" sz="2000" baseline="30000">
              <a:solidFill>
                <a:schemeClr val="accent2">
                  <a:lumMod val="75000"/>
                </a:schemeClr>
              </a:solidFill>
            </a:endParaRPr>
          </a:p>
        </p:txBody>
      </p:sp>
    </p:spTree>
    <p:extLst>
      <p:ext uri="{BB962C8B-B14F-4D97-AF65-F5344CB8AC3E}">
        <p14:creationId xmlns:p14="http://schemas.microsoft.com/office/powerpoint/2010/main" val="343368599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C0F29-A3E6-997D-56C9-9D8E1BA5E10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3220C4-CAB5-DF5C-1255-215BF6D623FD}"/>
              </a:ext>
            </a:extLst>
          </p:cNvPr>
          <p:cNvSpPr>
            <a:spLocks noGrp="1"/>
          </p:cNvSpPr>
          <p:nvPr>
            <p:ph type="sldNum" sz="quarter" idx="12"/>
          </p:nvPr>
        </p:nvSpPr>
        <p:spPr/>
        <p:txBody>
          <a:bodyPr/>
          <a:lstStyle/>
          <a:p>
            <a:fld id="{15318E31-E44D-46B9-B4DB-0D58A1756CE8}" type="slidenum">
              <a:rPr lang="en-SG" smtClean="0"/>
              <a:t>21</a:t>
            </a:fld>
            <a:endParaRPr lang="en-SG"/>
          </a:p>
        </p:txBody>
      </p:sp>
      <p:sp>
        <p:nvSpPr>
          <p:cNvPr id="8" name="TextBox 7">
            <a:extLst>
              <a:ext uri="{FF2B5EF4-FFF2-40B4-BE49-F238E27FC236}">
                <a16:creationId xmlns:a16="http://schemas.microsoft.com/office/drawing/2014/main" id="{0B8BCD3F-EA7D-ACAA-3B14-3B92F063C756}"/>
              </a:ext>
            </a:extLst>
          </p:cNvPr>
          <p:cNvSpPr txBox="1"/>
          <p:nvPr/>
        </p:nvSpPr>
        <p:spPr>
          <a:xfrm>
            <a:off x="2692398" y="2454162"/>
            <a:ext cx="1431850" cy="584775"/>
          </a:xfrm>
          <a:prstGeom prst="rect">
            <a:avLst/>
          </a:prstGeom>
          <a:noFill/>
        </p:spPr>
        <p:txBody>
          <a:bodyPr wrap="square">
            <a:spAutoFit/>
          </a:bodyPr>
          <a:lstStyle/>
          <a:p>
            <a:pPr algn="ctr"/>
            <a:r>
              <a:rPr lang="en-SG" sz="3200" b="1">
                <a:latin typeface="CMU Sans Serif" panose="02000603000000000000" pitchFamily="2" charset="0"/>
                <a:ea typeface="CMU Sans Serif" panose="02000603000000000000" pitchFamily="2" charset="0"/>
                <a:cs typeface="CMU Sans Serif" panose="02000603000000000000" pitchFamily="2" charset="0"/>
              </a:rPr>
              <a:t>SGP4</a:t>
            </a:r>
            <a:endParaRPr lang="en-SG" sz="3200">
              <a:latin typeface="CMU Sans Serif" panose="02000603000000000000" pitchFamily="2" charset="0"/>
              <a:ea typeface="CMU Sans Serif" panose="02000603000000000000" pitchFamily="2" charset="0"/>
              <a:cs typeface="CMU Sans Serif" panose="02000603000000000000" pitchFamily="2" charset="0"/>
            </a:endParaRPr>
          </a:p>
        </p:txBody>
      </p:sp>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CF6228EB-9810-B9D0-FE2F-BEF2FCDA1893}"/>
                  </a:ext>
                </a:extLst>
              </p:cNvPr>
              <p:cNvSpPr txBox="1"/>
              <p:nvPr/>
            </p:nvSpPr>
            <p:spPr>
              <a:xfrm>
                <a:off x="4853162" y="4189858"/>
                <a:ext cx="2485676" cy="584775"/>
              </a:xfrm>
              <a:prstGeom prst="rect">
                <a:avLst/>
              </a:prstGeom>
              <a:noFill/>
            </p:spPr>
            <p:txBody>
              <a:bodyPr wrap="square">
                <a:spAutoFit/>
              </a:bodyPr>
              <a:lstStyle/>
              <a:p>
                <a:pPr algn="ctr"/>
                <a:r>
                  <a:rPr lang="en-US" sz="3200" b="1">
                    <a:latin typeface="CMU Sans Serif" panose="02000603000000000000" pitchFamily="2" charset="0"/>
                    <a:ea typeface="CMU Sans Serif" panose="02000603000000000000" pitchFamily="2" charset="0"/>
                    <a:cs typeface="CMU Sans Serif" panose="02000603000000000000" pitchFamily="2" charset="0"/>
                  </a:rPr>
                  <a:t>ML-</a:t>
                </a:r>
                <a14:m>
                  <m:oMath xmlns:m="http://schemas.openxmlformats.org/officeDocument/2006/math">
                    <m:r>
                      <a:rPr lang="en-US" sz="3200" b="1" i="1" smtClean="0">
                        <a:latin typeface="Cambria Math" panose="02040503050406030204" pitchFamily="18" charset="0"/>
                      </a:rPr>
                      <m:t>𝝏</m:t>
                    </m:r>
                  </m:oMath>
                </a14:m>
                <a:r>
                  <a:rPr lang="en-SG" sz="3200" b="1">
                    <a:latin typeface="CMU Sans Serif" panose="02000603000000000000" pitchFamily="2" charset="0"/>
                    <a:ea typeface="CMU Sans Serif" panose="02000603000000000000" pitchFamily="2" charset="0"/>
                    <a:cs typeface="CMU Sans Serif" panose="02000603000000000000" pitchFamily="2" charset="0"/>
                  </a:rPr>
                  <a:t>SGP4</a:t>
                </a:r>
                <a:endParaRPr lang="en-SG" sz="3200">
                  <a:latin typeface="CMU Sans Serif" panose="02000603000000000000" pitchFamily="2" charset="0"/>
                  <a:ea typeface="CMU Sans Serif" panose="02000603000000000000" pitchFamily="2" charset="0"/>
                  <a:cs typeface="CMU Sans Serif" panose="02000603000000000000" pitchFamily="2" charset="0"/>
                </a:endParaRPr>
              </a:p>
            </p:txBody>
          </p:sp>
        </mc:Choice>
        <mc:Fallback>
          <p:sp>
            <p:nvSpPr>
              <p:cNvPr id="20" name="TextBox 19">
                <a:extLst>
                  <a:ext uri="{FF2B5EF4-FFF2-40B4-BE49-F238E27FC236}">
                    <a16:creationId xmlns:a16="http://schemas.microsoft.com/office/drawing/2014/main" id="{CF6228EB-9810-B9D0-FE2F-BEF2FCDA1893}"/>
                  </a:ext>
                </a:extLst>
              </p:cNvPr>
              <p:cNvSpPr txBox="1">
                <a:spLocks noRot="1" noChangeAspect="1" noMove="1" noResize="1" noEditPoints="1" noAdjustHandles="1" noChangeArrowheads="1" noChangeShapeType="1" noTextEdit="1"/>
              </p:cNvSpPr>
              <p:nvPr/>
            </p:nvSpPr>
            <p:spPr>
              <a:xfrm>
                <a:off x="4853162" y="4189858"/>
                <a:ext cx="2485676" cy="584775"/>
              </a:xfrm>
              <a:prstGeom prst="rect">
                <a:avLst/>
              </a:prstGeom>
              <a:blipFill>
                <a:blip r:embed="rId3"/>
                <a:stretch>
                  <a:fillRect l="-2206" t="-10417" r="-2206" b="-36458"/>
                </a:stretch>
              </a:blipFill>
            </p:spPr>
            <p:txBody>
              <a:bodyPr/>
              <a:lstStyle/>
              <a:p>
                <a:r>
                  <a:rPr lang="en-SG">
                    <a:noFill/>
                  </a:rPr>
                  <a:t> </a:t>
                </a:r>
              </a:p>
            </p:txBody>
          </p:sp>
        </mc:Fallback>
      </mc:AlternateContent>
      <p:sp>
        <p:nvSpPr>
          <p:cNvPr id="29" name="TextBox 28">
            <a:extLst>
              <a:ext uri="{FF2B5EF4-FFF2-40B4-BE49-F238E27FC236}">
                <a16:creationId xmlns:a16="http://schemas.microsoft.com/office/drawing/2014/main" id="{1A308C25-D0AC-CE5D-FF15-3EE913928C15}"/>
              </a:ext>
            </a:extLst>
          </p:cNvPr>
          <p:cNvSpPr txBox="1"/>
          <p:nvPr/>
        </p:nvSpPr>
        <p:spPr>
          <a:xfrm>
            <a:off x="2033850" y="2838882"/>
            <a:ext cx="2748947" cy="400110"/>
          </a:xfrm>
          <a:prstGeom prst="rect">
            <a:avLst/>
          </a:prstGeom>
          <a:noFill/>
        </p:spPr>
        <p:txBody>
          <a:bodyPr wrap="square" rtlCol="0">
            <a:spAutoFit/>
          </a:bodyPr>
          <a:lstStyle/>
          <a:p>
            <a:pPr algn="ctr"/>
            <a:r>
              <a:rPr lang="en-SG" sz="2000" dirty="0">
                <a:latin typeface="CMU Sans Serif" panose="02000603000000000000" pitchFamily="2" charset="0"/>
                <a:ea typeface="CMU Sans Serif" panose="02000603000000000000" pitchFamily="2" charset="0"/>
                <a:cs typeface="CMU Sans Serif" panose="02000603000000000000" pitchFamily="2" charset="0"/>
              </a:rPr>
              <a:t>The original algorithm</a:t>
            </a:r>
          </a:p>
        </p:txBody>
      </p:sp>
      <p:sp>
        <p:nvSpPr>
          <p:cNvPr id="31" name="TextBox 30">
            <a:extLst>
              <a:ext uri="{FF2B5EF4-FFF2-40B4-BE49-F238E27FC236}">
                <a16:creationId xmlns:a16="http://schemas.microsoft.com/office/drawing/2014/main" id="{3D8C1C9D-002D-70AA-D039-A88B7C03305B}"/>
              </a:ext>
            </a:extLst>
          </p:cNvPr>
          <p:cNvSpPr txBox="1"/>
          <p:nvPr/>
        </p:nvSpPr>
        <p:spPr>
          <a:xfrm>
            <a:off x="4093465" y="4691736"/>
            <a:ext cx="4005069" cy="400110"/>
          </a:xfrm>
          <a:prstGeom prst="rect">
            <a:avLst/>
          </a:prstGeom>
          <a:noFill/>
        </p:spPr>
        <p:txBody>
          <a:bodyPr wrap="square" rtlCol="0">
            <a:spAutoFit/>
          </a:bodyPr>
          <a:lstStyle/>
          <a:p>
            <a:pPr algn="ctr"/>
            <a:r>
              <a:rPr lang="en-SG" sz="2000" dirty="0">
                <a:latin typeface="CMU Sans Serif" panose="02000603000000000000" pitchFamily="2" charset="0"/>
                <a:ea typeface="CMU Sans Serif" panose="02000603000000000000" pitchFamily="2" charset="0"/>
                <a:cs typeface="CMU Sans Serif" panose="02000603000000000000" pitchFamily="2" charset="0"/>
              </a:rPr>
              <a:t>SGP4 integrated into an ML model</a:t>
            </a:r>
          </a:p>
        </p:txBody>
      </p:sp>
      <p:sp>
        <p:nvSpPr>
          <p:cNvPr id="5" name="TextBox 4">
            <a:extLst>
              <a:ext uri="{FF2B5EF4-FFF2-40B4-BE49-F238E27FC236}">
                <a16:creationId xmlns:a16="http://schemas.microsoft.com/office/drawing/2014/main" id="{B274089A-187F-613E-1E64-5441190D5101}"/>
              </a:ext>
            </a:extLst>
          </p:cNvPr>
          <p:cNvSpPr txBox="1"/>
          <p:nvPr/>
        </p:nvSpPr>
        <p:spPr>
          <a:xfrm>
            <a:off x="6891144" y="2408011"/>
            <a:ext cx="3728281" cy="584775"/>
          </a:xfrm>
          <a:prstGeom prst="rect">
            <a:avLst/>
          </a:prstGeom>
          <a:noFill/>
        </p:spPr>
        <p:txBody>
          <a:bodyPr wrap="square">
            <a:spAutoFit/>
          </a:bodyPr>
          <a:lstStyle/>
          <a:p>
            <a:pPr algn="ctr"/>
            <a:r>
              <a:rPr lang="en-SG" sz="3200" b="1" dirty="0">
                <a:latin typeface="CMU Sans Serif" panose="02000603000000000000" pitchFamily="2" charset="0"/>
                <a:ea typeface="CMU Sans Serif" panose="02000603000000000000" pitchFamily="2" charset="0"/>
                <a:cs typeface="CMU Sans Serif" panose="02000603000000000000" pitchFamily="2" charset="0"/>
              </a:rPr>
              <a:t>Neural Networks</a:t>
            </a:r>
            <a:endParaRPr lang="en-SG" sz="3200" dirty="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6" name="TextBox 5">
            <a:extLst>
              <a:ext uri="{FF2B5EF4-FFF2-40B4-BE49-F238E27FC236}">
                <a16:creationId xmlns:a16="http://schemas.microsoft.com/office/drawing/2014/main" id="{F8688DBE-A9C6-1363-D42E-C7C8CE82A00A}"/>
              </a:ext>
            </a:extLst>
          </p:cNvPr>
          <p:cNvSpPr txBox="1"/>
          <p:nvPr/>
        </p:nvSpPr>
        <p:spPr>
          <a:xfrm>
            <a:off x="6368961" y="2887760"/>
            <a:ext cx="4772646" cy="400110"/>
          </a:xfrm>
          <a:prstGeom prst="rect">
            <a:avLst/>
          </a:prstGeom>
          <a:noFill/>
        </p:spPr>
        <p:txBody>
          <a:bodyPr wrap="square" rtlCol="0">
            <a:spAutoFit/>
          </a:bodyPr>
          <a:lstStyle/>
          <a:p>
            <a:pPr algn="ctr"/>
            <a:r>
              <a:rPr lang="en-SG" sz="2000" dirty="0">
                <a:latin typeface="CMU Sans Serif" panose="02000603000000000000" pitchFamily="2" charset="0"/>
                <a:ea typeface="CMU Sans Serif" panose="02000603000000000000" pitchFamily="2" charset="0"/>
                <a:cs typeface="CMU Sans Serif" panose="02000603000000000000" pitchFamily="2" charset="0"/>
              </a:rPr>
              <a:t>A common Machine Learning (ML) model</a:t>
            </a:r>
          </a:p>
        </p:txBody>
      </p:sp>
      <mc:AlternateContent xmlns:mc="http://schemas.openxmlformats.org/markup-compatibility/2006">
        <mc:Choice xmlns:a14="http://schemas.microsoft.com/office/drawing/2010/main" Requires="a14">
          <p:sp>
            <p:nvSpPr>
              <p:cNvPr id="25" name="Title 1">
                <a:extLst>
                  <a:ext uri="{FF2B5EF4-FFF2-40B4-BE49-F238E27FC236}">
                    <a16:creationId xmlns:a16="http://schemas.microsoft.com/office/drawing/2014/main" id="{25E343D4-83FF-C72D-91AB-EBD53579D6F5}"/>
                  </a:ext>
                </a:extLst>
              </p:cNvPr>
              <p:cNvSpPr txBox="1">
                <a:spLocks/>
              </p:cNvSpPr>
              <p:nvPr/>
            </p:nvSpPr>
            <p:spPr>
              <a:xfrm>
                <a:off x="838200" y="365125"/>
                <a:ext cx="730673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1pPr>
              </a:lstStyle>
              <a:p>
                <a:r>
                  <a:rPr lang="en-SG" sz="4400"/>
                  <a:t>What is ML-</a:t>
                </a:r>
                <a14:m>
                  <m:oMath xmlns:m="http://schemas.openxmlformats.org/officeDocument/2006/math">
                    <m:r>
                      <a:rPr lang="en-US" sz="4400" i="1">
                        <a:latin typeface="Cambria Math" panose="02040503050406030204" pitchFamily="18" charset="0"/>
                      </a:rPr>
                      <m:t>𝝏</m:t>
                    </m:r>
                  </m:oMath>
                </a14:m>
                <a:r>
                  <a:rPr lang="en-SG" sz="4400"/>
                  <a:t>SGP4?</a:t>
                </a:r>
                <a:endParaRPr lang="en-SG"/>
              </a:p>
            </p:txBody>
          </p:sp>
        </mc:Choice>
        <mc:Fallback>
          <p:sp>
            <p:nvSpPr>
              <p:cNvPr id="25" name="Title 1">
                <a:extLst>
                  <a:ext uri="{FF2B5EF4-FFF2-40B4-BE49-F238E27FC236}">
                    <a16:creationId xmlns:a16="http://schemas.microsoft.com/office/drawing/2014/main" id="{25E343D4-83FF-C72D-91AB-EBD53579D6F5}"/>
                  </a:ext>
                </a:extLst>
              </p:cNvPr>
              <p:cNvSpPr txBox="1">
                <a:spLocks noRot="1" noChangeAspect="1" noMove="1" noResize="1" noEditPoints="1" noAdjustHandles="1" noChangeArrowheads="1" noChangeShapeType="1" noTextEdit="1"/>
              </p:cNvSpPr>
              <p:nvPr/>
            </p:nvSpPr>
            <p:spPr>
              <a:xfrm>
                <a:off x="838200" y="365125"/>
                <a:ext cx="7306733" cy="1325563"/>
              </a:xfrm>
              <a:prstGeom prst="rect">
                <a:avLst/>
              </a:prstGeom>
              <a:blipFill>
                <a:blip r:embed="rId4"/>
                <a:stretch>
                  <a:fillRect l="-3422" b="-922"/>
                </a:stretch>
              </a:blipFill>
            </p:spPr>
            <p:txBody>
              <a:bodyPr/>
              <a:lstStyle/>
              <a:p>
                <a:r>
                  <a:rPr lang="en-SG">
                    <a:noFill/>
                  </a:rPr>
                  <a:t> </a:t>
                </a:r>
              </a:p>
            </p:txBody>
          </p:sp>
        </mc:Fallback>
      </mc:AlternateContent>
      <p:sp>
        <p:nvSpPr>
          <p:cNvPr id="16" name="Rectangle 15">
            <a:extLst>
              <a:ext uri="{FF2B5EF4-FFF2-40B4-BE49-F238E27FC236}">
                <a16:creationId xmlns:a16="http://schemas.microsoft.com/office/drawing/2014/main" id="{C792F37B-02A9-9A6E-C398-AC13C6AAA016}"/>
              </a:ext>
            </a:extLst>
          </p:cNvPr>
          <p:cNvSpPr/>
          <p:nvPr/>
        </p:nvSpPr>
        <p:spPr>
          <a:xfrm>
            <a:off x="2033850" y="2298700"/>
            <a:ext cx="2819312" cy="11303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8" name="Rectangle 17">
            <a:extLst>
              <a:ext uri="{FF2B5EF4-FFF2-40B4-BE49-F238E27FC236}">
                <a16:creationId xmlns:a16="http://schemas.microsoft.com/office/drawing/2014/main" id="{2E96E213-50FA-3B49-20EA-4C6454C9F14B}"/>
              </a:ext>
            </a:extLst>
          </p:cNvPr>
          <p:cNvSpPr/>
          <p:nvPr/>
        </p:nvSpPr>
        <p:spPr>
          <a:xfrm>
            <a:off x="6356259" y="2286000"/>
            <a:ext cx="4772647" cy="11303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9" name="Rectangle 18">
            <a:extLst>
              <a:ext uri="{FF2B5EF4-FFF2-40B4-BE49-F238E27FC236}">
                <a16:creationId xmlns:a16="http://schemas.microsoft.com/office/drawing/2014/main" id="{0A87D835-64AE-A950-DB4C-3CB63735D100}"/>
              </a:ext>
            </a:extLst>
          </p:cNvPr>
          <p:cNvSpPr/>
          <p:nvPr/>
        </p:nvSpPr>
        <p:spPr>
          <a:xfrm>
            <a:off x="4098848" y="4042030"/>
            <a:ext cx="4005068" cy="11303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cxnSp>
        <p:nvCxnSpPr>
          <p:cNvPr id="22" name="Connector: Elbow 21">
            <a:extLst>
              <a:ext uri="{FF2B5EF4-FFF2-40B4-BE49-F238E27FC236}">
                <a16:creationId xmlns:a16="http://schemas.microsoft.com/office/drawing/2014/main" id="{4F1B7364-D2DE-A95F-1A48-8EB0D61125D3}"/>
              </a:ext>
            </a:extLst>
          </p:cNvPr>
          <p:cNvCxnSpPr>
            <a:stCxn id="16" idx="2"/>
            <a:endCxn id="19" idx="1"/>
          </p:cNvCxnSpPr>
          <p:nvPr/>
        </p:nvCxnSpPr>
        <p:spPr>
          <a:xfrm rot="16200000" flipH="1">
            <a:off x="3182087" y="3690419"/>
            <a:ext cx="1178180" cy="655342"/>
          </a:xfrm>
          <a:prstGeom prst="bentConnector2">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Connector: Elbow 22">
            <a:extLst>
              <a:ext uri="{FF2B5EF4-FFF2-40B4-BE49-F238E27FC236}">
                <a16:creationId xmlns:a16="http://schemas.microsoft.com/office/drawing/2014/main" id="{8B3C4D80-A1D2-6356-18F9-57C47E1669BC}"/>
              </a:ext>
            </a:extLst>
          </p:cNvPr>
          <p:cNvCxnSpPr>
            <a:cxnSpLocks/>
            <a:stCxn id="18" idx="2"/>
            <a:endCxn id="19" idx="3"/>
          </p:cNvCxnSpPr>
          <p:nvPr/>
        </p:nvCxnSpPr>
        <p:spPr>
          <a:xfrm rot="5400000">
            <a:off x="7827810" y="3692407"/>
            <a:ext cx="1190880" cy="638667"/>
          </a:xfrm>
          <a:prstGeom prst="bentConnector2">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206242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21195-3756-D864-24B3-76E5953D9D29}"/>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37" name="Table 36">
                <a:extLst>
                  <a:ext uri="{FF2B5EF4-FFF2-40B4-BE49-F238E27FC236}">
                    <a16:creationId xmlns:a16="http://schemas.microsoft.com/office/drawing/2014/main" id="{3CA48098-5871-9F2D-7864-2B92EA360013}"/>
                  </a:ext>
                </a:extLst>
              </p:cNvPr>
              <p:cNvGraphicFramePr>
                <a:graphicFrameLocks noGrp="1"/>
              </p:cNvGraphicFramePr>
              <p:nvPr>
                <p:extLst>
                  <p:ext uri="{D42A27DB-BD31-4B8C-83A1-F6EECF244321}">
                    <p14:modId xmlns:p14="http://schemas.microsoft.com/office/powerpoint/2010/main" val="1620777450"/>
                  </p:ext>
                </p:extLst>
              </p:nvPr>
            </p:nvGraphicFramePr>
            <p:xfrm>
              <a:off x="290915" y="2946677"/>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pPr algn="ctr"/>
                          <a14:m>
                            <m:oMathPara xmlns:m="http://schemas.openxmlformats.org/officeDocument/2006/math">
                              <m:oMathParaPr>
                                <m:jc m:val="center"/>
                              </m:oMathParaPr>
                              <m:oMath xmlns:m="http://schemas.openxmlformats.org/officeDocument/2006/math">
                                <m:r>
                                  <a:rPr lang="en-SG" sz="2400" b="0" i="1" baseline="0" smtClean="0">
                                    <a:latin typeface="Cambria Math" panose="02040503050406030204" pitchFamily="18" charset="0"/>
                                    <a:ea typeface="CMU Sans Serif" panose="02000603000000000000" pitchFamily="2" charset="0"/>
                                    <a:cs typeface="CMU Sans Serif" panose="02000603000000000000" pitchFamily="2" charset="0"/>
                                  </a:rPr>
                                  <m:t>𝑇𝐿𝐸</m:t>
                                </m:r>
                                <m:r>
                                  <a:rPr lang="en-SG" sz="2400" b="0" i="1" baseline="-25000" smtClean="0">
                                    <a:latin typeface="Cambria Math" panose="02040503050406030204" pitchFamily="18" charset="0"/>
                                    <a:ea typeface="CMU Sans Serif" panose="02000603000000000000" pitchFamily="2" charset="0"/>
                                    <a:cs typeface="CMU Sans Serif" panose="02000603000000000000" pitchFamily="2" charset="0"/>
                                  </a:rPr>
                                  <m:t>3</m:t>
                                </m:r>
                              </m:oMath>
                            </m:oMathPara>
                          </a14:m>
                          <a:endParaRPr lang="en-SG" sz="2400" b="0" baseline="-25000">
                            <a:latin typeface="CMU Sans Serif" panose="02000603000000000000" pitchFamily="2" charset="0"/>
                            <a:ea typeface="CMU Sans Serif" panose="02000603000000000000" pitchFamily="2" charset="0"/>
                            <a:cs typeface="CMU Sans Serif" panose="02000603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20000"/>
                        </a:solidFill>
                      </a:tcPr>
                    </a:tc>
                    <a:extLst>
                      <a:ext uri="{0D108BD9-81ED-4DB2-BD59-A6C34878D82A}">
                        <a16:rowId xmlns:a16="http://schemas.microsoft.com/office/drawing/2014/main" val="1066862428"/>
                      </a:ext>
                    </a:extLst>
                  </a:tr>
                </a:tbl>
              </a:graphicData>
            </a:graphic>
          </p:graphicFrame>
        </mc:Choice>
        <mc:Fallback>
          <p:graphicFrame>
            <p:nvGraphicFramePr>
              <p:cNvPr id="37" name="Table 36">
                <a:extLst>
                  <a:ext uri="{FF2B5EF4-FFF2-40B4-BE49-F238E27FC236}">
                    <a16:creationId xmlns:a16="http://schemas.microsoft.com/office/drawing/2014/main" id="{3CA48098-5871-9F2D-7864-2B92EA360013}"/>
                  </a:ext>
                </a:extLst>
              </p:cNvPr>
              <p:cNvGraphicFramePr>
                <a:graphicFrameLocks noGrp="1"/>
              </p:cNvGraphicFramePr>
              <p:nvPr>
                <p:extLst>
                  <p:ext uri="{D42A27DB-BD31-4B8C-83A1-F6EECF244321}">
                    <p14:modId xmlns:p14="http://schemas.microsoft.com/office/powerpoint/2010/main" val="1620777450"/>
                  </p:ext>
                </p:extLst>
              </p:nvPr>
            </p:nvGraphicFramePr>
            <p:xfrm>
              <a:off x="290915" y="2946677"/>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49" t="-1124" r="-1948" b="-2247"/>
                          </a:stretch>
                        </a:blipFill>
                      </a:tcPr>
                    </a:tc>
                    <a:extLst>
                      <a:ext uri="{0D108BD9-81ED-4DB2-BD59-A6C34878D82A}">
                        <a16:rowId xmlns:a16="http://schemas.microsoft.com/office/drawing/2014/main" val="1066862428"/>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34" name="Table 33">
                <a:extLst>
                  <a:ext uri="{FF2B5EF4-FFF2-40B4-BE49-F238E27FC236}">
                    <a16:creationId xmlns:a16="http://schemas.microsoft.com/office/drawing/2014/main" id="{3BC70105-2DDC-1742-8F0A-9693A44CEF09}"/>
                  </a:ext>
                </a:extLst>
              </p:cNvPr>
              <p:cNvGraphicFramePr>
                <a:graphicFrameLocks noGrp="1"/>
              </p:cNvGraphicFramePr>
              <p:nvPr>
                <p:extLst>
                  <p:ext uri="{D42A27DB-BD31-4B8C-83A1-F6EECF244321}">
                    <p14:modId xmlns:p14="http://schemas.microsoft.com/office/powerpoint/2010/main" val="3355189096"/>
                  </p:ext>
                </p:extLst>
              </p:nvPr>
            </p:nvGraphicFramePr>
            <p:xfrm>
              <a:off x="706939" y="3430597"/>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pPr algn="ctr"/>
                          <a14:m>
                            <m:oMath xmlns:m="http://schemas.openxmlformats.org/officeDocument/2006/math">
                              <m:r>
                                <a:rPr lang="en-SG" sz="2400" b="0" i="1" baseline="0" smtClean="0">
                                  <a:latin typeface="Cambria Math" panose="02040503050406030204" pitchFamily="18" charset="0"/>
                                  <a:ea typeface="CMU Sans Serif" panose="02000603000000000000" pitchFamily="2" charset="0"/>
                                  <a:cs typeface="CMU Sans Serif" panose="02000603000000000000" pitchFamily="2" charset="0"/>
                                </a:rPr>
                                <m:t>𝑇𝐿𝐸</m:t>
                              </m:r>
                            </m:oMath>
                          </a14:m>
                          <a:r>
                            <a:rPr lang="en-SG" sz="2400" b="0" baseline="-25000">
                              <a:latin typeface="CMU Sans Serif" panose="02000603000000000000" pitchFamily="2" charset="0"/>
                              <a:ea typeface="CMU Sans Serif" panose="02000603000000000000" pitchFamily="2" charset="0"/>
                              <a:cs typeface="CMU Sans Serif" panose="02000603000000000000" pitchFamily="2"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20000"/>
                        </a:solidFill>
                      </a:tcPr>
                    </a:tc>
                    <a:extLst>
                      <a:ext uri="{0D108BD9-81ED-4DB2-BD59-A6C34878D82A}">
                        <a16:rowId xmlns:a16="http://schemas.microsoft.com/office/drawing/2014/main" val="1066862428"/>
                      </a:ext>
                    </a:extLst>
                  </a:tr>
                </a:tbl>
              </a:graphicData>
            </a:graphic>
          </p:graphicFrame>
        </mc:Choice>
        <mc:Fallback>
          <p:graphicFrame>
            <p:nvGraphicFramePr>
              <p:cNvPr id="34" name="Table 33">
                <a:extLst>
                  <a:ext uri="{FF2B5EF4-FFF2-40B4-BE49-F238E27FC236}">
                    <a16:creationId xmlns:a16="http://schemas.microsoft.com/office/drawing/2014/main" id="{3BC70105-2DDC-1742-8F0A-9693A44CEF09}"/>
                  </a:ext>
                </a:extLst>
              </p:cNvPr>
              <p:cNvGraphicFramePr>
                <a:graphicFrameLocks noGrp="1"/>
              </p:cNvGraphicFramePr>
              <p:nvPr>
                <p:extLst>
                  <p:ext uri="{D42A27DB-BD31-4B8C-83A1-F6EECF244321}">
                    <p14:modId xmlns:p14="http://schemas.microsoft.com/office/powerpoint/2010/main" val="3355189096"/>
                  </p:ext>
                </p:extLst>
              </p:nvPr>
            </p:nvGraphicFramePr>
            <p:xfrm>
              <a:off x="706939" y="3430597"/>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645" t="-1124" r="-1290" b="-11236"/>
                          </a:stretch>
                        </a:blipFill>
                      </a:tcPr>
                    </a:tc>
                    <a:extLst>
                      <a:ext uri="{0D108BD9-81ED-4DB2-BD59-A6C34878D82A}">
                        <a16:rowId xmlns:a16="http://schemas.microsoft.com/office/drawing/2014/main" val="1066862428"/>
                      </a:ext>
                    </a:extLst>
                  </a:tr>
                </a:tbl>
              </a:graphicData>
            </a:graphic>
          </p:graphicFrame>
        </mc:Fallback>
      </mc:AlternateContent>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64C4A5B7-86EF-9366-E187-9A207EE7304B}"/>
                  </a:ext>
                </a:extLst>
              </p:cNvPr>
              <p:cNvSpPr>
                <a:spLocks noGrp="1"/>
              </p:cNvSpPr>
              <p:nvPr>
                <p:ph type="title"/>
              </p:nvPr>
            </p:nvSpPr>
            <p:spPr>
              <a:xfrm>
                <a:off x="838200" y="365125"/>
                <a:ext cx="7306733" cy="1325563"/>
              </a:xfrm>
            </p:spPr>
            <p:txBody>
              <a:bodyPr/>
              <a:lstStyle/>
              <a:p>
                <a:r>
                  <a:rPr lang="en-SG" sz="4400"/>
                  <a:t>ML-</a:t>
                </a:r>
                <a14:m>
                  <m:oMath xmlns:m="http://schemas.openxmlformats.org/officeDocument/2006/math">
                    <m:r>
                      <a:rPr lang="en-US" sz="4400" b="1" i="1" smtClean="0">
                        <a:latin typeface="Cambria Math" panose="02040503050406030204" pitchFamily="18" charset="0"/>
                      </a:rPr>
                      <m:t>𝝏</m:t>
                    </m:r>
                  </m:oMath>
                </a14:m>
                <a:r>
                  <a:rPr lang="en-SG" sz="4400"/>
                  <a:t>SGP4 Architecture</a:t>
                </a:r>
                <a:endParaRPr lang="en-SG"/>
              </a:p>
            </p:txBody>
          </p:sp>
        </mc:Choice>
        <mc:Fallback>
          <p:sp>
            <p:nvSpPr>
              <p:cNvPr id="2" name="Title 1">
                <a:extLst>
                  <a:ext uri="{FF2B5EF4-FFF2-40B4-BE49-F238E27FC236}">
                    <a16:creationId xmlns:a16="http://schemas.microsoft.com/office/drawing/2014/main" id="{64C4A5B7-86EF-9366-E187-9A207EE7304B}"/>
                  </a:ext>
                </a:extLst>
              </p:cNvPr>
              <p:cNvSpPr>
                <a:spLocks noGrp="1" noRot="1" noChangeAspect="1" noMove="1" noResize="1" noEditPoints="1" noAdjustHandles="1" noChangeArrowheads="1" noChangeShapeType="1" noTextEdit="1"/>
              </p:cNvSpPr>
              <p:nvPr>
                <p:ph type="title"/>
              </p:nvPr>
            </p:nvSpPr>
            <p:spPr>
              <a:xfrm>
                <a:off x="838200" y="365125"/>
                <a:ext cx="7306733" cy="1325563"/>
              </a:xfrm>
              <a:blipFill>
                <a:blip r:embed="rId5"/>
                <a:stretch>
                  <a:fillRect l="-3422" b="-922"/>
                </a:stretch>
              </a:blipFill>
            </p:spPr>
            <p:txBody>
              <a:bodyPr/>
              <a:lstStyle/>
              <a:p>
                <a:r>
                  <a:rPr lang="en-SG">
                    <a:noFill/>
                  </a:rPr>
                  <a:t> </a:t>
                </a:r>
              </a:p>
            </p:txBody>
          </p:sp>
        </mc:Fallback>
      </mc:AlternateContent>
      <p:sp>
        <p:nvSpPr>
          <p:cNvPr id="4" name="Slide Number Placeholder 3">
            <a:extLst>
              <a:ext uri="{FF2B5EF4-FFF2-40B4-BE49-F238E27FC236}">
                <a16:creationId xmlns:a16="http://schemas.microsoft.com/office/drawing/2014/main" id="{153757AC-F28C-D902-E14E-88A0DEC93E4B}"/>
              </a:ext>
            </a:extLst>
          </p:cNvPr>
          <p:cNvSpPr>
            <a:spLocks noGrp="1"/>
          </p:cNvSpPr>
          <p:nvPr>
            <p:ph type="sldNum" sz="quarter" idx="12"/>
          </p:nvPr>
        </p:nvSpPr>
        <p:spPr/>
        <p:txBody>
          <a:bodyPr/>
          <a:lstStyle/>
          <a:p>
            <a:fld id="{15318E31-E44D-46B9-B4DB-0D58A1756CE8}" type="slidenum">
              <a:rPr lang="en-SG" smtClean="0"/>
              <a:t>22</a:t>
            </a:fld>
            <a:endParaRPr lang="en-SG"/>
          </a:p>
        </p:txBody>
      </p:sp>
      <p:sp>
        <p:nvSpPr>
          <p:cNvPr id="7" name="Rectangle 6">
            <a:extLst>
              <a:ext uri="{FF2B5EF4-FFF2-40B4-BE49-F238E27FC236}">
                <a16:creationId xmlns:a16="http://schemas.microsoft.com/office/drawing/2014/main" id="{C6060496-23D6-EE0D-6E1C-EB4F5BB085B2}"/>
              </a:ext>
            </a:extLst>
          </p:cNvPr>
          <p:cNvSpPr/>
          <p:nvPr/>
        </p:nvSpPr>
        <p:spPr>
          <a:xfrm>
            <a:off x="3056301" y="3099865"/>
            <a:ext cx="2074157" cy="1186390"/>
          </a:xfrm>
          <a:prstGeom prst="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8" name="Graphic 7">
            <a:extLst>
              <a:ext uri="{FF2B5EF4-FFF2-40B4-BE49-F238E27FC236}">
                <a16:creationId xmlns:a16="http://schemas.microsoft.com/office/drawing/2014/main" id="{194E8BDF-5220-0543-EDA3-FA7F152F5FA3}"/>
              </a:ext>
            </a:extLst>
          </p:cNvPr>
          <p:cNvPicPr>
            <a:picLocks noChangeAspect="1"/>
          </p:cNvPicPr>
          <p:nvPr/>
        </p:nvPicPr>
        <p:blipFill>
          <a:blip r:embed="rId6">
            <a:extLst>
              <a:ext uri="{96DAC541-7B7A-43D3-8B79-37D633B846F1}">
                <asvg:svgBlip xmlns:asvg="http://schemas.microsoft.com/office/drawing/2016/SVG/main" r:embed="rId7"/>
              </a:ext>
            </a:extLst>
          </a:blip>
          <a:srcRect l="44809" t="42151" r="33215" b="46422"/>
          <a:stretch/>
        </p:blipFill>
        <p:spPr>
          <a:xfrm>
            <a:off x="3138795" y="3461275"/>
            <a:ext cx="1873237" cy="451344"/>
          </a:xfrm>
          <a:prstGeom prst="rect">
            <a:avLst/>
          </a:prstGeom>
        </p:spPr>
      </p:pic>
      <p:cxnSp>
        <p:nvCxnSpPr>
          <p:cNvPr id="15" name="Straight Connector 14">
            <a:extLst>
              <a:ext uri="{FF2B5EF4-FFF2-40B4-BE49-F238E27FC236}">
                <a16:creationId xmlns:a16="http://schemas.microsoft.com/office/drawing/2014/main" id="{93B49C46-9834-0C8C-C73F-9B01208D310D}"/>
              </a:ext>
            </a:extLst>
          </p:cNvPr>
          <p:cNvCxnSpPr>
            <a:cxnSpLocks/>
          </p:cNvCxnSpPr>
          <p:nvPr/>
        </p:nvCxnSpPr>
        <p:spPr>
          <a:xfrm>
            <a:off x="11699457" y="3715920"/>
            <a:ext cx="0" cy="7986"/>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6337E2C6-5B49-BFDC-6854-B7A1CBF45F36}"/>
              </a:ext>
            </a:extLst>
          </p:cNvPr>
          <p:cNvSpPr txBox="1"/>
          <p:nvPr/>
        </p:nvSpPr>
        <p:spPr>
          <a:xfrm>
            <a:off x="3043244" y="2734335"/>
            <a:ext cx="2074156" cy="369332"/>
          </a:xfrm>
          <a:prstGeom prst="rect">
            <a:avLst/>
          </a:prstGeom>
          <a:noFill/>
        </p:spPr>
        <p:txBody>
          <a:bodyPr wrap="square" rtlCol="0">
            <a:spAutoFit/>
          </a:bodyPr>
          <a:lstStyle/>
          <a:p>
            <a:pPr algn="ctr"/>
            <a:r>
              <a:rPr lang="en-SG" b="1">
                <a:latin typeface="CMU Sans Serif" panose="02000603000000000000" pitchFamily="2" charset="0"/>
                <a:ea typeface="CMU Sans Serif" panose="02000603000000000000" pitchFamily="2" charset="0"/>
                <a:cs typeface="CMU Sans Serif" panose="02000603000000000000" pitchFamily="2" charset="0"/>
              </a:rPr>
              <a:t>Neural Network 1 </a:t>
            </a:r>
          </a:p>
        </p:txBody>
      </p:sp>
      <mc:AlternateContent xmlns:mc="http://schemas.openxmlformats.org/markup-compatibility/2006">
        <mc:Choice xmlns:a14="http://schemas.microsoft.com/office/drawing/2010/main" Requires="a14">
          <p:graphicFrame>
            <p:nvGraphicFramePr>
              <p:cNvPr id="32" name="Table 31">
                <a:extLst>
                  <a:ext uri="{FF2B5EF4-FFF2-40B4-BE49-F238E27FC236}">
                    <a16:creationId xmlns:a16="http://schemas.microsoft.com/office/drawing/2014/main" id="{4BB766E5-FA83-8C90-F717-DB7E28FEBBC0}"/>
                  </a:ext>
                </a:extLst>
              </p:cNvPr>
              <p:cNvGraphicFramePr>
                <a:graphicFrameLocks noGrp="1"/>
              </p:cNvGraphicFramePr>
              <p:nvPr>
                <p:extLst>
                  <p:ext uri="{D42A27DB-BD31-4B8C-83A1-F6EECF244321}">
                    <p14:modId xmlns:p14="http://schemas.microsoft.com/office/powerpoint/2010/main" val="343245495"/>
                  </p:ext>
                </p:extLst>
              </p:nvPr>
            </p:nvGraphicFramePr>
            <p:xfrm>
              <a:off x="1120729" y="3914517"/>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pPr algn="ctr"/>
                          <a14:m>
                            <m:oMath xmlns:m="http://schemas.openxmlformats.org/officeDocument/2006/math">
                              <m:r>
                                <a:rPr lang="en-SG" sz="2400" b="0" i="1" baseline="0" smtClean="0">
                                  <a:latin typeface="Cambria Math" panose="02040503050406030204" pitchFamily="18" charset="0"/>
                                  <a:ea typeface="CMU Sans Serif" panose="02000603000000000000" pitchFamily="2" charset="0"/>
                                  <a:cs typeface="CMU Sans Serif" panose="02000603000000000000" pitchFamily="2" charset="0"/>
                                </a:rPr>
                                <m:t>𝑇𝐿𝐸</m:t>
                              </m:r>
                            </m:oMath>
                          </a14:m>
                          <a:r>
                            <a:rPr lang="en-SG" sz="2400" b="0" baseline="-25000">
                              <a:latin typeface="CMU Sans Serif" panose="02000603000000000000" pitchFamily="2" charset="0"/>
                              <a:ea typeface="CMU Sans Serif" panose="02000603000000000000" pitchFamily="2" charset="0"/>
                              <a:cs typeface="CMU Sans Serif" panose="02000603000000000000" pitchFamily="2"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20000"/>
                        </a:solidFill>
                      </a:tcPr>
                    </a:tc>
                    <a:extLst>
                      <a:ext uri="{0D108BD9-81ED-4DB2-BD59-A6C34878D82A}">
                        <a16:rowId xmlns:a16="http://schemas.microsoft.com/office/drawing/2014/main" val="1066862428"/>
                      </a:ext>
                    </a:extLst>
                  </a:tr>
                </a:tbl>
              </a:graphicData>
            </a:graphic>
          </p:graphicFrame>
        </mc:Choice>
        <mc:Fallback>
          <p:graphicFrame>
            <p:nvGraphicFramePr>
              <p:cNvPr id="32" name="Table 31">
                <a:extLst>
                  <a:ext uri="{FF2B5EF4-FFF2-40B4-BE49-F238E27FC236}">
                    <a16:creationId xmlns:a16="http://schemas.microsoft.com/office/drawing/2014/main" id="{4BB766E5-FA83-8C90-F717-DB7E28FEBBC0}"/>
                  </a:ext>
                </a:extLst>
              </p:cNvPr>
              <p:cNvGraphicFramePr>
                <a:graphicFrameLocks noGrp="1"/>
              </p:cNvGraphicFramePr>
              <p:nvPr>
                <p:extLst>
                  <p:ext uri="{D42A27DB-BD31-4B8C-83A1-F6EECF244321}">
                    <p14:modId xmlns:p14="http://schemas.microsoft.com/office/powerpoint/2010/main" val="343245495"/>
                  </p:ext>
                </p:extLst>
              </p:nvPr>
            </p:nvGraphicFramePr>
            <p:xfrm>
              <a:off x="1120729" y="3914517"/>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645" t="-1136" r="-1290" b="-11364"/>
                          </a:stretch>
                        </a:blipFill>
                      </a:tcPr>
                    </a:tc>
                    <a:extLst>
                      <a:ext uri="{0D108BD9-81ED-4DB2-BD59-A6C34878D82A}">
                        <a16:rowId xmlns:a16="http://schemas.microsoft.com/office/drawing/2014/main" val="1066862428"/>
                      </a:ext>
                    </a:extLst>
                  </a:tr>
                </a:tbl>
              </a:graphicData>
            </a:graphic>
          </p:graphicFrame>
        </mc:Fallback>
      </mc:AlternateContent>
      <p:sp>
        <p:nvSpPr>
          <p:cNvPr id="42" name="Rectangle 41">
            <a:extLst>
              <a:ext uri="{FF2B5EF4-FFF2-40B4-BE49-F238E27FC236}">
                <a16:creationId xmlns:a16="http://schemas.microsoft.com/office/drawing/2014/main" id="{49D97BD8-1632-7695-11ED-B6C414E05A15}"/>
              </a:ext>
            </a:extLst>
          </p:cNvPr>
          <p:cNvSpPr/>
          <p:nvPr/>
        </p:nvSpPr>
        <p:spPr>
          <a:xfrm>
            <a:off x="92096" y="2784206"/>
            <a:ext cx="2102416" cy="1817708"/>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8" name="TextBox 47">
            <a:extLst>
              <a:ext uri="{FF2B5EF4-FFF2-40B4-BE49-F238E27FC236}">
                <a16:creationId xmlns:a16="http://schemas.microsoft.com/office/drawing/2014/main" id="{D135B05E-C66A-6942-9A43-67E785A35B02}"/>
              </a:ext>
            </a:extLst>
          </p:cNvPr>
          <p:cNvSpPr txBox="1"/>
          <p:nvPr/>
        </p:nvSpPr>
        <p:spPr>
          <a:xfrm>
            <a:off x="106226" y="2405646"/>
            <a:ext cx="2074156" cy="369332"/>
          </a:xfrm>
          <a:prstGeom prst="rect">
            <a:avLst/>
          </a:prstGeom>
          <a:noFill/>
        </p:spPr>
        <p:txBody>
          <a:bodyPr wrap="square" rtlCol="0">
            <a:spAutoFit/>
          </a:bodyPr>
          <a:lstStyle/>
          <a:p>
            <a:pPr algn="ctr"/>
            <a:r>
              <a:rPr lang="en-SG" b="1" dirty="0">
                <a:latin typeface="CMU Sans Serif" panose="02000603000000000000" pitchFamily="2" charset="0"/>
                <a:ea typeface="CMU Sans Serif" panose="02000603000000000000" pitchFamily="2" charset="0"/>
                <a:cs typeface="CMU Sans Serif" panose="02000603000000000000" pitchFamily="2" charset="0"/>
              </a:rPr>
              <a:t>Raw TLEs</a:t>
            </a:r>
          </a:p>
        </p:txBody>
      </p:sp>
      <mc:AlternateContent xmlns:mc="http://schemas.openxmlformats.org/markup-compatibility/2006">
        <mc:Choice xmlns:a14="http://schemas.microsoft.com/office/drawing/2010/main" Requires="a14">
          <p:graphicFrame>
            <p:nvGraphicFramePr>
              <p:cNvPr id="50" name="Table 49">
                <a:extLst>
                  <a:ext uri="{FF2B5EF4-FFF2-40B4-BE49-F238E27FC236}">
                    <a16:creationId xmlns:a16="http://schemas.microsoft.com/office/drawing/2014/main" id="{D4A69667-090E-9365-4BD4-96104CA4FB59}"/>
                  </a:ext>
                </a:extLst>
              </p:cNvPr>
              <p:cNvGraphicFramePr>
                <a:graphicFrameLocks noGrp="1"/>
              </p:cNvGraphicFramePr>
              <p:nvPr>
                <p:extLst>
                  <p:ext uri="{D42A27DB-BD31-4B8C-83A1-F6EECF244321}">
                    <p14:modId xmlns:p14="http://schemas.microsoft.com/office/powerpoint/2010/main" val="2666530499"/>
                  </p:ext>
                </p:extLst>
              </p:nvPr>
            </p:nvGraphicFramePr>
            <p:xfrm>
              <a:off x="10045694" y="3000522"/>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pPr algn="ctr"/>
                          <a14:m>
                            <m:oMath xmlns:m="http://schemas.openxmlformats.org/officeDocument/2006/math">
                              <m:r>
                                <a:rPr lang="en-SG" sz="2400" b="0" i="1" baseline="0" smtClean="0">
                                  <a:solidFill>
                                    <a:schemeClr val="tx1"/>
                                  </a:solidFill>
                                  <a:latin typeface="Cambria Math" panose="02040503050406030204" pitchFamily="18" charset="0"/>
                                  <a:ea typeface="CMU Sans Serif" panose="02000603000000000000" pitchFamily="2" charset="0"/>
                                  <a:cs typeface="CMU Sans Serif" panose="02000603000000000000" pitchFamily="2" charset="0"/>
                                </a:rPr>
                                <m:t>𝑇𝐿𝐸</m:t>
                              </m:r>
                            </m:oMath>
                          </a14:m>
                          <a:r>
                            <a:rPr lang="en-SG" sz="2400" b="0" baseline="-250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66862428"/>
                      </a:ext>
                    </a:extLst>
                  </a:tr>
                </a:tbl>
              </a:graphicData>
            </a:graphic>
          </p:graphicFrame>
        </mc:Choice>
        <mc:Fallback>
          <p:graphicFrame>
            <p:nvGraphicFramePr>
              <p:cNvPr id="50" name="Table 49">
                <a:extLst>
                  <a:ext uri="{FF2B5EF4-FFF2-40B4-BE49-F238E27FC236}">
                    <a16:creationId xmlns:a16="http://schemas.microsoft.com/office/drawing/2014/main" id="{D4A69667-090E-9365-4BD4-96104CA4FB59}"/>
                  </a:ext>
                </a:extLst>
              </p:cNvPr>
              <p:cNvGraphicFramePr>
                <a:graphicFrameLocks noGrp="1"/>
              </p:cNvGraphicFramePr>
              <p:nvPr>
                <p:extLst>
                  <p:ext uri="{D42A27DB-BD31-4B8C-83A1-F6EECF244321}">
                    <p14:modId xmlns:p14="http://schemas.microsoft.com/office/powerpoint/2010/main" val="2666530499"/>
                  </p:ext>
                </p:extLst>
              </p:nvPr>
            </p:nvGraphicFramePr>
            <p:xfrm>
              <a:off x="10045694" y="3000522"/>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9"/>
                          <a:stretch>
                            <a:fillRect l="-645" t="-1124" r="-1290" b="-10112"/>
                          </a:stretch>
                        </a:blipFill>
                      </a:tcPr>
                    </a:tc>
                    <a:extLst>
                      <a:ext uri="{0D108BD9-81ED-4DB2-BD59-A6C34878D82A}">
                        <a16:rowId xmlns:a16="http://schemas.microsoft.com/office/drawing/2014/main" val="1066862428"/>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51" name="Table 50">
                <a:extLst>
                  <a:ext uri="{FF2B5EF4-FFF2-40B4-BE49-F238E27FC236}">
                    <a16:creationId xmlns:a16="http://schemas.microsoft.com/office/drawing/2014/main" id="{BA9B5D7D-EB32-533A-0467-1C01F0B27005}"/>
                  </a:ext>
                </a:extLst>
              </p:cNvPr>
              <p:cNvGraphicFramePr>
                <a:graphicFrameLocks noGrp="1"/>
              </p:cNvGraphicFramePr>
              <p:nvPr>
                <p:extLst>
                  <p:ext uri="{D42A27DB-BD31-4B8C-83A1-F6EECF244321}">
                    <p14:modId xmlns:p14="http://schemas.microsoft.com/office/powerpoint/2010/main" val="1800179799"/>
                  </p:ext>
                </p:extLst>
              </p:nvPr>
            </p:nvGraphicFramePr>
            <p:xfrm>
              <a:off x="10461718" y="3484442"/>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pPr algn="ctr"/>
                          <a14:m>
                            <m:oMath xmlns:m="http://schemas.openxmlformats.org/officeDocument/2006/math">
                              <m:r>
                                <a:rPr lang="en-SG" sz="2400" b="0" i="1" baseline="0" smtClean="0">
                                  <a:solidFill>
                                    <a:schemeClr val="tx1"/>
                                  </a:solidFill>
                                  <a:latin typeface="Cambria Math" panose="02040503050406030204" pitchFamily="18" charset="0"/>
                                  <a:ea typeface="CMU Sans Serif" panose="02000603000000000000" pitchFamily="2" charset="0"/>
                                  <a:cs typeface="CMU Sans Serif" panose="02000603000000000000" pitchFamily="2" charset="0"/>
                                </a:rPr>
                                <m:t>𝑇𝐿𝐸</m:t>
                              </m:r>
                            </m:oMath>
                          </a14:m>
                          <a:r>
                            <a:rPr lang="en-SG" sz="2400" b="0" baseline="-250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66862428"/>
                      </a:ext>
                    </a:extLst>
                  </a:tr>
                </a:tbl>
              </a:graphicData>
            </a:graphic>
          </p:graphicFrame>
        </mc:Choice>
        <mc:Fallback>
          <p:graphicFrame>
            <p:nvGraphicFramePr>
              <p:cNvPr id="51" name="Table 50">
                <a:extLst>
                  <a:ext uri="{FF2B5EF4-FFF2-40B4-BE49-F238E27FC236}">
                    <a16:creationId xmlns:a16="http://schemas.microsoft.com/office/drawing/2014/main" id="{BA9B5D7D-EB32-533A-0467-1C01F0B27005}"/>
                  </a:ext>
                </a:extLst>
              </p:cNvPr>
              <p:cNvGraphicFramePr>
                <a:graphicFrameLocks noGrp="1"/>
              </p:cNvGraphicFramePr>
              <p:nvPr>
                <p:extLst>
                  <p:ext uri="{D42A27DB-BD31-4B8C-83A1-F6EECF244321}">
                    <p14:modId xmlns:p14="http://schemas.microsoft.com/office/powerpoint/2010/main" val="1800179799"/>
                  </p:ext>
                </p:extLst>
              </p:nvPr>
            </p:nvGraphicFramePr>
            <p:xfrm>
              <a:off x="10461718" y="3484442"/>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0"/>
                          <a:stretch>
                            <a:fillRect l="-649" t="-1124" r="-1299" b="-11236"/>
                          </a:stretch>
                        </a:blipFill>
                      </a:tcPr>
                    </a:tc>
                    <a:extLst>
                      <a:ext uri="{0D108BD9-81ED-4DB2-BD59-A6C34878D82A}">
                        <a16:rowId xmlns:a16="http://schemas.microsoft.com/office/drawing/2014/main" val="1066862428"/>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52" name="Table 51">
                <a:extLst>
                  <a:ext uri="{FF2B5EF4-FFF2-40B4-BE49-F238E27FC236}">
                    <a16:creationId xmlns:a16="http://schemas.microsoft.com/office/drawing/2014/main" id="{3198C34F-2095-6F06-7273-D9B19BDE71AE}"/>
                  </a:ext>
                </a:extLst>
              </p:cNvPr>
              <p:cNvGraphicFramePr>
                <a:graphicFrameLocks noGrp="1"/>
              </p:cNvGraphicFramePr>
              <p:nvPr>
                <p:extLst>
                  <p:ext uri="{D42A27DB-BD31-4B8C-83A1-F6EECF244321}">
                    <p14:modId xmlns:p14="http://schemas.microsoft.com/office/powerpoint/2010/main" val="2075888706"/>
                  </p:ext>
                </p:extLst>
              </p:nvPr>
            </p:nvGraphicFramePr>
            <p:xfrm>
              <a:off x="10875508" y="3968362"/>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pPr algn="ctr"/>
                          <a14:m>
                            <m:oMath xmlns:m="http://schemas.openxmlformats.org/officeDocument/2006/math">
                              <m:r>
                                <a:rPr lang="en-SG" sz="2400" b="0" i="1" baseline="0" smtClean="0">
                                  <a:solidFill>
                                    <a:schemeClr val="tx1"/>
                                  </a:solidFill>
                                  <a:latin typeface="Cambria Math" panose="02040503050406030204" pitchFamily="18" charset="0"/>
                                  <a:ea typeface="CMU Sans Serif" panose="02000603000000000000" pitchFamily="2" charset="0"/>
                                  <a:cs typeface="CMU Sans Serif" panose="02000603000000000000" pitchFamily="2" charset="0"/>
                                </a:rPr>
                                <m:t>𝑇𝐿𝐸</m:t>
                              </m:r>
                            </m:oMath>
                          </a14:m>
                          <a:r>
                            <a:rPr lang="en-SG" sz="2400" b="0" baseline="-250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66862428"/>
                      </a:ext>
                    </a:extLst>
                  </a:tr>
                </a:tbl>
              </a:graphicData>
            </a:graphic>
          </p:graphicFrame>
        </mc:Choice>
        <mc:Fallback>
          <p:graphicFrame>
            <p:nvGraphicFramePr>
              <p:cNvPr id="52" name="Table 51">
                <a:extLst>
                  <a:ext uri="{FF2B5EF4-FFF2-40B4-BE49-F238E27FC236}">
                    <a16:creationId xmlns:a16="http://schemas.microsoft.com/office/drawing/2014/main" id="{3198C34F-2095-6F06-7273-D9B19BDE71AE}"/>
                  </a:ext>
                </a:extLst>
              </p:cNvPr>
              <p:cNvGraphicFramePr>
                <a:graphicFrameLocks noGrp="1"/>
              </p:cNvGraphicFramePr>
              <p:nvPr>
                <p:extLst>
                  <p:ext uri="{D42A27DB-BD31-4B8C-83A1-F6EECF244321}">
                    <p14:modId xmlns:p14="http://schemas.microsoft.com/office/powerpoint/2010/main" val="2075888706"/>
                  </p:ext>
                </p:extLst>
              </p:nvPr>
            </p:nvGraphicFramePr>
            <p:xfrm>
              <a:off x="10875508" y="3968362"/>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1"/>
                          <a:stretch>
                            <a:fillRect l="-1299" t="-1124" r="-1299" b="-11236"/>
                          </a:stretch>
                        </a:blipFill>
                      </a:tcPr>
                    </a:tc>
                    <a:extLst>
                      <a:ext uri="{0D108BD9-81ED-4DB2-BD59-A6C34878D82A}">
                        <a16:rowId xmlns:a16="http://schemas.microsoft.com/office/drawing/2014/main" val="1066862428"/>
                      </a:ext>
                    </a:extLst>
                  </a:tr>
                </a:tbl>
              </a:graphicData>
            </a:graphic>
          </p:graphicFrame>
        </mc:Fallback>
      </mc:AlternateContent>
      <p:sp>
        <p:nvSpPr>
          <p:cNvPr id="53" name="Rectangle 52">
            <a:extLst>
              <a:ext uri="{FF2B5EF4-FFF2-40B4-BE49-F238E27FC236}">
                <a16:creationId xmlns:a16="http://schemas.microsoft.com/office/drawing/2014/main" id="{5DB91FA4-364B-7391-0A63-6FAC4D899466}"/>
              </a:ext>
            </a:extLst>
          </p:cNvPr>
          <p:cNvSpPr/>
          <p:nvPr/>
        </p:nvSpPr>
        <p:spPr>
          <a:xfrm>
            <a:off x="9877582" y="2807066"/>
            <a:ext cx="2102416" cy="1817708"/>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0" name="TextBox 59">
            <a:extLst>
              <a:ext uri="{FF2B5EF4-FFF2-40B4-BE49-F238E27FC236}">
                <a16:creationId xmlns:a16="http://schemas.microsoft.com/office/drawing/2014/main" id="{F9F366E0-4F58-B8E2-37B5-1A861A12590A}"/>
              </a:ext>
            </a:extLst>
          </p:cNvPr>
          <p:cNvSpPr txBox="1"/>
          <p:nvPr/>
        </p:nvSpPr>
        <p:spPr>
          <a:xfrm>
            <a:off x="9876603" y="2428506"/>
            <a:ext cx="2074156" cy="369332"/>
          </a:xfrm>
          <a:prstGeom prst="rect">
            <a:avLst/>
          </a:prstGeom>
          <a:noFill/>
        </p:spPr>
        <p:txBody>
          <a:bodyPr wrap="square" rtlCol="0">
            <a:spAutoFit/>
          </a:bodyPr>
          <a:lstStyle/>
          <a:p>
            <a:pPr algn="ctr"/>
            <a:r>
              <a:rPr lang="en-SG" b="1">
                <a:latin typeface="CMU Sans Serif" panose="02000603000000000000" pitchFamily="2" charset="0"/>
                <a:ea typeface="CMU Sans Serif" panose="02000603000000000000" pitchFamily="2" charset="0"/>
                <a:cs typeface="CMU Sans Serif" panose="02000603000000000000" pitchFamily="2" charset="0"/>
              </a:rPr>
              <a:t>Optimised TLEs</a:t>
            </a:r>
          </a:p>
        </p:txBody>
      </p:sp>
      <p:sp>
        <p:nvSpPr>
          <p:cNvPr id="61" name="TextBox 60">
            <a:extLst>
              <a:ext uri="{FF2B5EF4-FFF2-40B4-BE49-F238E27FC236}">
                <a16:creationId xmlns:a16="http://schemas.microsoft.com/office/drawing/2014/main" id="{5FB9706D-7BCA-4E05-ED20-BF1E5A0256EF}"/>
              </a:ext>
            </a:extLst>
          </p:cNvPr>
          <p:cNvSpPr txBox="1"/>
          <p:nvPr/>
        </p:nvSpPr>
        <p:spPr>
          <a:xfrm>
            <a:off x="2194512" y="3195207"/>
            <a:ext cx="695005" cy="369332"/>
          </a:xfrm>
          <a:prstGeom prst="rect">
            <a:avLst/>
          </a:prstGeom>
          <a:noFill/>
        </p:spPr>
        <p:txBody>
          <a:bodyPr wrap="square" rtlCol="0">
            <a:spAutoFit/>
          </a:bodyPr>
          <a:lstStyle/>
          <a:p>
            <a:r>
              <a:rPr lang="en-SG" dirty="0">
                <a:latin typeface="CMU Sans Serif" panose="02000603000000000000" pitchFamily="2" charset="0"/>
                <a:ea typeface="CMU Sans Serif" panose="02000603000000000000" pitchFamily="2" charset="0"/>
                <a:cs typeface="CMU Sans Serif" panose="02000603000000000000" pitchFamily="2" charset="0"/>
              </a:rPr>
              <a:t>Input</a:t>
            </a:r>
          </a:p>
        </p:txBody>
      </p:sp>
      <p:sp>
        <p:nvSpPr>
          <p:cNvPr id="63" name="TextBox 62">
            <a:extLst>
              <a:ext uri="{FF2B5EF4-FFF2-40B4-BE49-F238E27FC236}">
                <a16:creationId xmlns:a16="http://schemas.microsoft.com/office/drawing/2014/main" id="{D97F56A7-843F-DC09-6A90-2FA4D500D656}"/>
              </a:ext>
            </a:extLst>
          </p:cNvPr>
          <p:cNvSpPr txBox="1"/>
          <p:nvPr/>
        </p:nvSpPr>
        <p:spPr>
          <a:xfrm>
            <a:off x="5130458" y="3166427"/>
            <a:ext cx="897866" cy="369332"/>
          </a:xfrm>
          <a:prstGeom prst="rect">
            <a:avLst/>
          </a:prstGeom>
          <a:noFill/>
        </p:spPr>
        <p:txBody>
          <a:bodyPr wrap="square" rtlCol="0">
            <a:spAutoFit/>
          </a:bodyPr>
          <a:lstStyle/>
          <a:p>
            <a:r>
              <a:rPr lang="en-SG">
                <a:latin typeface="CMU Sans Serif" panose="02000603000000000000" pitchFamily="2" charset="0"/>
                <a:ea typeface="CMU Sans Serif" panose="02000603000000000000" pitchFamily="2" charset="0"/>
                <a:cs typeface="CMU Sans Serif" panose="02000603000000000000" pitchFamily="2" charset="0"/>
              </a:rPr>
              <a:t>Output</a:t>
            </a:r>
          </a:p>
        </p:txBody>
      </p:sp>
      <mc:AlternateContent xmlns:mc="http://schemas.openxmlformats.org/markup-compatibility/2006">
        <mc:Choice xmlns:a14="http://schemas.microsoft.com/office/drawing/2010/main" Requires="a14">
          <p:graphicFrame>
            <p:nvGraphicFramePr>
              <p:cNvPr id="67" name="Table 66">
                <a:extLst>
                  <a:ext uri="{FF2B5EF4-FFF2-40B4-BE49-F238E27FC236}">
                    <a16:creationId xmlns:a16="http://schemas.microsoft.com/office/drawing/2014/main" id="{8FE605EB-B2C2-57A8-B0D0-E1133A6AECAC}"/>
                  </a:ext>
                </a:extLst>
              </p:cNvPr>
              <p:cNvGraphicFramePr>
                <a:graphicFrameLocks noGrp="1"/>
              </p:cNvGraphicFramePr>
              <p:nvPr>
                <p:extLst>
                  <p:ext uri="{D42A27DB-BD31-4B8C-83A1-F6EECF244321}">
                    <p14:modId xmlns:p14="http://schemas.microsoft.com/office/powerpoint/2010/main" val="3951179858"/>
                  </p:ext>
                </p:extLst>
              </p:nvPr>
            </p:nvGraphicFramePr>
            <p:xfrm>
              <a:off x="6036161" y="2664103"/>
              <a:ext cx="1093288" cy="1914365"/>
            </p:xfrm>
            <a:graphic>
              <a:graphicData uri="http://schemas.openxmlformats.org/drawingml/2006/table">
                <a:tbl>
                  <a:tblPr firstRow="1" bandRow="1">
                    <a:tableStyleId>{5C22544A-7EE6-4342-B048-85BDC9FD1C3A}</a:tableStyleId>
                  </a:tblPr>
                  <a:tblGrid>
                    <a:gridCol w="1093288">
                      <a:extLst>
                        <a:ext uri="{9D8B030D-6E8A-4147-A177-3AD203B41FA5}">
                          <a16:colId xmlns:a16="http://schemas.microsoft.com/office/drawing/2014/main" val="3590240290"/>
                        </a:ext>
                      </a:extLst>
                    </a:gridCol>
                  </a:tblGrid>
                  <a:tr h="681575">
                    <a:tc>
                      <a:txBody>
                        <a:bodyPr/>
                        <a:lstStyle/>
                        <a:p>
                          <a:pPr algn="ctr"/>
                          <a:r>
                            <a:rPr lang="en-SG" sz="2400" b="0" baseline="-25000">
                              <a:latin typeface="Calibri" panose="020F0502020204030204" pitchFamily="34" charset="0"/>
                              <a:ea typeface="Calibri" panose="020F0502020204030204" pitchFamily="34" charset="0"/>
                              <a:cs typeface="Calibri" panose="020F0502020204030204" pitchFamily="34" charset="0"/>
                            </a:rPr>
                            <a:t>Correction Factors</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374642866"/>
                      </a:ext>
                    </a:extLst>
                  </a:tr>
                  <a:tr h="423636">
                    <a:tc>
                      <a:txBody>
                        <a:bodyPr/>
                        <a:lstStyle/>
                        <a:p>
                          <a:pPr algn="ctr"/>
                          <a14:m>
                            <m:oMathPara xmlns:m="http://schemas.openxmlformats.org/officeDocument/2006/math">
                              <m:oMathParaPr>
                                <m:jc m:val="centerGroup"/>
                              </m:oMathParaPr>
                              <m:oMath xmlns:m="http://schemas.openxmlformats.org/officeDocument/2006/math">
                                <m:r>
                                  <a:rPr lang="en-SG" sz="2400" b="0" i="1" smtClean="0">
                                    <a:latin typeface="Cambria Math" panose="02040503050406030204" pitchFamily="18" charset="0"/>
                                  </a:rPr>
                                  <m:t>𝑐</m:t>
                                </m:r>
                                <m:r>
                                  <a:rPr lang="en-SG" sz="2400" b="0" i="1" baseline="-25000" smtClean="0">
                                    <a:latin typeface="Cambria Math" panose="02040503050406030204" pitchFamily="18" charset="0"/>
                                  </a:rPr>
                                  <m:t>1</m:t>
                                </m:r>
                              </m:oMath>
                            </m:oMathPara>
                          </a14:m>
                          <a:endParaRPr lang="en-SG" sz="2400" baseline="-25000">
                            <a:latin typeface="Brush Script MT" panose="03060802040406070304" pitchFamily="66" charset="0"/>
                            <a:ea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solidFill>
                          <a:schemeClr val="accent4">
                            <a:lumMod val="60000"/>
                            <a:lumOff val="40000"/>
                          </a:schemeClr>
                        </a:solidFill>
                      </a:tcPr>
                    </a:tc>
                    <a:extLst>
                      <a:ext uri="{0D108BD9-81ED-4DB2-BD59-A6C34878D82A}">
                        <a16:rowId xmlns:a16="http://schemas.microsoft.com/office/drawing/2014/main" val="3582768198"/>
                      </a:ext>
                    </a:extLst>
                  </a:tr>
                  <a:tr h="3209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2400" baseline="-25000">
                              <a:latin typeface="Brush Script MT" panose="03060802040406070304" pitchFamily="66" charset="0"/>
                              <a:ea typeface="Calibri" panose="020F0502020204030204" pitchFamily="34" charset="0"/>
                              <a:cs typeface="Calibri" panose="020F0502020204030204" pitchFamily="34" charset="0"/>
                            </a:rPr>
                            <a:t>…</a:t>
                          </a:r>
                        </a:p>
                      </a:txBody>
                      <a:tcPr>
                        <a:lnL w="12700" cap="flat" cmpd="sng" algn="ctr">
                          <a:noFill/>
                          <a:prstDash val="solid"/>
                          <a:round/>
                          <a:headEnd type="none" w="med" len="med"/>
                          <a:tailEnd type="none" w="med" len="med"/>
                        </a:lnL>
                        <a:solidFill>
                          <a:schemeClr val="accent4">
                            <a:lumMod val="60000"/>
                            <a:lumOff val="40000"/>
                          </a:schemeClr>
                        </a:solidFill>
                      </a:tcPr>
                    </a:tc>
                    <a:extLst>
                      <a:ext uri="{0D108BD9-81ED-4DB2-BD59-A6C34878D82A}">
                        <a16:rowId xmlns:a16="http://schemas.microsoft.com/office/drawing/2014/main" val="2874745447"/>
                      </a:ext>
                    </a:extLst>
                  </a:tr>
                  <a:tr h="4236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SG" sz="2400" b="0" i="1" smtClean="0">
                                    <a:latin typeface="Cambria Math" panose="02040503050406030204" pitchFamily="18" charset="0"/>
                                  </a:rPr>
                                  <m:t>𝑐</m:t>
                                </m:r>
                                <m:r>
                                  <a:rPr lang="en-SG" sz="2400" b="0" i="1" baseline="-25000" smtClean="0">
                                    <a:latin typeface="Cambria Math" panose="02040503050406030204" pitchFamily="18" charset="0"/>
                                  </a:rPr>
                                  <m:t>6</m:t>
                                </m:r>
                              </m:oMath>
                            </m:oMathPara>
                          </a14:m>
                          <a:endParaRPr lang="en-SG" sz="2400" baseline="-25000">
                            <a:latin typeface="Brush Script MT" panose="03060802040406070304" pitchFamily="66" charset="0"/>
                            <a:ea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solidFill>
                          <a:schemeClr val="accent4">
                            <a:lumMod val="60000"/>
                            <a:lumOff val="40000"/>
                          </a:schemeClr>
                        </a:solidFill>
                      </a:tcPr>
                    </a:tc>
                    <a:extLst>
                      <a:ext uri="{0D108BD9-81ED-4DB2-BD59-A6C34878D82A}">
                        <a16:rowId xmlns:a16="http://schemas.microsoft.com/office/drawing/2014/main" val="760253695"/>
                      </a:ext>
                    </a:extLst>
                  </a:tr>
                </a:tbl>
              </a:graphicData>
            </a:graphic>
          </p:graphicFrame>
        </mc:Choice>
        <mc:Fallback>
          <p:graphicFrame>
            <p:nvGraphicFramePr>
              <p:cNvPr id="67" name="Table 66">
                <a:extLst>
                  <a:ext uri="{FF2B5EF4-FFF2-40B4-BE49-F238E27FC236}">
                    <a16:creationId xmlns:a16="http://schemas.microsoft.com/office/drawing/2014/main" id="{8FE605EB-B2C2-57A8-B0D0-E1133A6AECAC}"/>
                  </a:ext>
                </a:extLst>
              </p:cNvPr>
              <p:cNvGraphicFramePr>
                <a:graphicFrameLocks noGrp="1"/>
              </p:cNvGraphicFramePr>
              <p:nvPr>
                <p:extLst>
                  <p:ext uri="{D42A27DB-BD31-4B8C-83A1-F6EECF244321}">
                    <p14:modId xmlns:p14="http://schemas.microsoft.com/office/powerpoint/2010/main" val="3951179858"/>
                  </p:ext>
                </p:extLst>
              </p:nvPr>
            </p:nvGraphicFramePr>
            <p:xfrm>
              <a:off x="6036161" y="2664103"/>
              <a:ext cx="1093288" cy="1914365"/>
            </p:xfrm>
            <a:graphic>
              <a:graphicData uri="http://schemas.openxmlformats.org/drawingml/2006/table">
                <a:tbl>
                  <a:tblPr firstRow="1" bandRow="1">
                    <a:tableStyleId>{5C22544A-7EE6-4342-B048-85BDC9FD1C3A}</a:tableStyleId>
                  </a:tblPr>
                  <a:tblGrid>
                    <a:gridCol w="1093288">
                      <a:extLst>
                        <a:ext uri="{9D8B030D-6E8A-4147-A177-3AD203B41FA5}">
                          <a16:colId xmlns:a16="http://schemas.microsoft.com/office/drawing/2014/main" val="3590240290"/>
                        </a:ext>
                      </a:extLst>
                    </a:gridCol>
                  </a:tblGrid>
                  <a:tr h="681575">
                    <a:tc>
                      <a:txBody>
                        <a:bodyPr/>
                        <a:lstStyle/>
                        <a:p>
                          <a:pPr algn="ctr"/>
                          <a:r>
                            <a:rPr lang="en-SG" sz="2400" b="0" baseline="-25000">
                              <a:latin typeface="Calibri" panose="020F0502020204030204" pitchFamily="34" charset="0"/>
                              <a:ea typeface="Calibri" panose="020F0502020204030204" pitchFamily="34" charset="0"/>
                              <a:cs typeface="Calibri" panose="020F0502020204030204" pitchFamily="34" charset="0"/>
                            </a:rPr>
                            <a:t>Correction Factors</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374642866"/>
                      </a:ext>
                    </a:extLst>
                  </a:tr>
                  <a:tr h="448755">
                    <a:tc>
                      <a:txBody>
                        <a:bodyPr/>
                        <a:lstStyle/>
                        <a:p>
                          <a:endParaRPr lang="en-US"/>
                        </a:p>
                      </a:txBody>
                      <a:tcPr>
                        <a:lnL w="12700" cap="flat" cmpd="sng" algn="ctr">
                          <a:noFill/>
                          <a:prstDash val="solid"/>
                          <a:round/>
                          <a:headEnd type="none" w="med" len="med"/>
                          <a:tailEnd type="none" w="med" len="med"/>
                        </a:lnL>
                        <a:blipFill>
                          <a:blip r:embed="rId12"/>
                          <a:stretch>
                            <a:fillRect t="-154054" r="-2222" b="-179730"/>
                          </a:stretch>
                        </a:blipFill>
                      </a:tcPr>
                    </a:tc>
                    <a:extLst>
                      <a:ext uri="{0D108BD9-81ED-4DB2-BD59-A6C34878D82A}">
                        <a16:rowId xmlns:a16="http://schemas.microsoft.com/office/drawing/2014/main" val="3582768198"/>
                      </a:ext>
                    </a:extLst>
                  </a:tr>
                  <a:tr h="3352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2400" baseline="-25000">
                              <a:latin typeface="Brush Script MT" panose="03060802040406070304" pitchFamily="66" charset="0"/>
                              <a:ea typeface="Calibri" panose="020F0502020204030204" pitchFamily="34" charset="0"/>
                              <a:cs typeface="Calibri" panose="020F0502020204030204" pitchFamily="34" charset="0"/>
                            </a:rPr>
                            <a:t>…</a:t>
                          </a:r>
                        </a:p>
                      </a:txBody>
                      <a:tcPr>
                        <a:lnL w="12700" cap="flat" cmpd="sng" algn="ctr">
                          <a:noFill/>
                          <a:prstDash val="solid"/>
                          <a:round/>
                          <a:headEnd type="none" w="med" len="med"/>
                          <a:tailEnd type="none" w="med" len="med"/>
                        </a:lnL>
                        <a:solidFill>
                          <a:schemeClr val="accent4">
                            <a:lumMod val="60000"/>
                            <a:lumOff val="40000"/>
                          </a:schemeClr>
                        </a:solidFill>
                      </a:tcPr>
                    </a:tc>
                    <a:extLst>
                      <a:ext uri="{0D108BD9-81ED-4DB2-BD59-A6C34878D82A}">
                        <a16:rowId xmlns:a16="http://schemas.microsoft.com/office/drawing/2014/main" val="2874745447"/>
                      </a:ext>
                    </a:extLst>
                  </a:tr>
                  <a:tr h="448755">
                    <a:tc>
                      <a:txBody>
                        <a:bodyPr/>
                        <a:lstStyle/>
                        <a:p>
                          <a:endParaRPr lang="en-US"/>
                        </a:p>
                      </a:txBody>
                      <a:tcPr>
                        <a:lnL w="12700" cap="flat" cmpd="sng" algn="ctr">
                          <a:noFill/>
                          <a:prstDash val="solid"/>
                          <a:round/>
                          <a:headEnd type="none" w="med" len="med"/>
                          <a:tailEnd type="none" w="med" len="med"/>
                        </a:lnL>
                        <a:blipFill>
                          <a:blip r:embed="rId12"/>
                          <a:stretch>
                            <a:fillRect t="-328378" r="-2222" b="-5405"/>
                          </a:stretch>
                        </a:blipFill>
                      </a:tcPr>
                    </a:tc>
                    <a:extLst>
                      <a:ext uri="{0D108BD9-81ED-4DB2-BD59-A6C34878D82A}">
                        <a16:rowId xmlns:a16="http://schemas.microsoft.com/office/drawing/2014/main" val="760253695"/>
                      </a:ext>
                    </a:extLst>
                  </a:tr>
                </a:tbl>
              </a:graphicData>
            </a:graphic>
          </p:graphicFrame>
        </mc:Fallback>
      </mc:AlternateContent>
      <p:sp>
        <p:nvSpPr>
          <p:cNvPr id="70" name="TextBox 69">
            <a:extLst>
              <a:ext uri="{FF2B5EF4-FFF2-40B4-BE49-F238E27FC236}">
                <a16:creationId xmlns:a16="http://schemas.microsoft.com/office/drawing/2014/main" id="{3F730379-5E56-27DF-572A-65F835ABBD91}"/>
              </a:ext>
            </a:extLst>
          </p:cNvPr>
          <p:cNvSpPr txBox="1"/>
          <p:nvPr/>
        </p:nvSpPr>
        <p:spPr>
          <a:xfrm>
            <a:off x="7646088" y="3116504"/>
            <a:ext cx="1637406" cy="646331"/>
          </a:xfrm>
          <a:prstGeom prst="rect">
            <a:avLst/>
          </a:prstGeom>
          <a:noFill/>
        </p:spPr>
        <p:txBody>
          <a:bodyPr wrap="square" rtlCol="0">
            <a:spAutoFit/>
          </a:bodyPr>
          <a:lstStyle/>
          <a:p>
            <a:pPr algn="ctr"/>
            <a:r>
              <a:rPr lang="en-SG" dirty="0">
                <a:latin typeface="CMU Sans Serif" panose="02000603000000000000" pitchFamily="2" charset="0"/>
                <a:ea typeface="CMU Sans Serif" panose="02000603000000000000" pitchFamily="2" charset="0"/>
                <a:cs typeface="CMU Sans Serif" panose="02000603000000000000" pitchFamily="2" charset="0"/>
              </a:rPr>
              <a:t>Applied to TLE elements</a:t>
            </a:r>
          </a:p>
        </p:txBody>
      </p:sp>
      <p:sp>
        <p:nvSpPr>
          <p:cNvPr id="3" name="Rectangle 2">
            <a:extLst>
              <a:ext uri="{FF2B5EF4-FFF2-40B4-BE49-F238E27FC236}">
                <a16:creationId xmlns:a16="http://schemas.microsoft.com/office/drawing/2014/main" id="{28D023CF-0E86-79DB-23D2-02D037B41594}"/>
              </a:ext>
            </a:extLst>
          </p:cNvPr>
          <p:cNvSpPr/>
          <p:nvPr/>
        </p:nvSpPr>
        <p:spPr>
          <a:xfrm>
            <a:off x="2924463" y="2101687"/>
            <a:ext cx="4338165" cy="2523088"/>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 name="TextBox 4">
            <a:extLst>
              <a:ext uri="{FF2B5EF4-FFF2-40B4-BE49-F238E27FC236}">
                <a16:creationId xmlns:a16="http://schemas.microsoft.com/office/drawing/2014/main" id="{C5B61D5F-CDAE-A120-1EB5-B7722B64D70C}"/>
              </a:ext>
            </a:extLst>
          </p:cNvPr>
          <p:cNvSpPr txBox="1"/>
          <p:nvPr/>
        </p:nvSpPr>
        <p:spPr>
          <a:xfrm>
            <a:off x="2896817" y="2101687"/>
            <a:ext cx="2807339" cy="369332"/>
          </a:xfrm>
          <a:prstGeom prst="rect">
            <a:avLst/>
          </a:prstGeom>
          <a:noFill/>
        </p:spPr>
        <p:txBody>
          <a:bodyPr wrap="square" rtlCol="0">
            <a:spAutoFit/>
          </a:bodyPr>
          <a:lstStyle/>
          <a:p>
            <a:r>
              <a:rPr lang="en-SG" b="1">
                <a:latin typeface="CMU Sans Serif" panose="02000603000000000000" pitchFamily="2" charset="0"/>
                <a:ea typeface="CMU Sans Serif" panose="02000603000000000000" pitchFamily="2" charset="0"/>
                <a:cs typeface="CMU Sans Serif" panose="02000603000000000000" pitchFamily="2" charset="0"/>
              </a:rPr>
              <a:t>TLE Correction Module</a:t>
            </a:r>
          </a:p>
        </p:txBody>
      </p:sp>
      <p:cxnSp>
        <p:nvCxnSpPr>
          <p:cNvPr id="10" name="Straight Connector 9">
            <a:extLst>
              <a:ext uri="{FF2B5EF4-FFF2-40B4-BE49-F238E27FC236}">
                <a16:creationId xmlns:a16="http://schemas.microsoft.com/office/drawing/2014/main" id="{693B2BAE-79C2-A660-2B9E-3F8EAAD9D973}"/>
              </a:ext>
            </a:extLst>
          </p:cNvPr>
          <p:cNvCxnSpPr>
            <a:cxnSpLocks/>
          </p:cNvCxnSpPr>
          <p:nvPr/>
        </p:nvCxnSpPr>
        <p:spPr>
          <a:xfrm>
            <a:off x="16827023" y="3720245"/>
            <a:ext cx="0" cy="7986"/>
          </a:xfrm>
          <a:prstGeom prst="line">
            <a:avLst/>
          </a:prstGeom>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graphicFrame>
            <p:nvGraphicFramePr>
              <p:cNvPr id="11" name="Table 10">
                <a:extLst>
                  <a:ext uri="{FF2B5EF4-FFF2-40B4-BE49-F238E27FC236}">
                    <a16:creationId xmlns:a16="http://schemas.microsoft.com/office/drawing/2014/main" id="{33C43F75-C9A2-3188-2C69-51C8FAB80C0A}"/>
                  </a:ext>
                </a:extLst>
              </p:cNvPr>
              <p:cNvGraphicFramePr>
                <a:graphicFrameLocks noGrp="1"/>
              </p:cNvGraphicFramePr>
              <p:nvPr>
                <p:extLst>
                  <p:ext uri="{D42A27DB-BD31-4B8C-83A1-F6EECF244321}">
                    <p14:modId xmlns:p14="http://schemas.microsoft.com/office/powerpoint/2010/main" val="3802289425"/>
                  </p:ext>
                </p:extLst>
              </p:nvPr>
            </p:nvGraphicFramePr>
            <p:xfrm>
              <a:off x="15173260" y="3004847"/>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pPr algn="ctr"/>
                          <a14:m>
                            <m:oMathPara xmlns:m="http://schemas.openxmlformats.org/officeDocument/2006/math">
                              <m:oMathParaPr>
                                <m:jc m:val="center"/>
                              </m:oMathParaPr>
                              <m:oMath xmlns:m="http://schemas.openxmlformats.org/officeDocument/2006/math">
                                <m:r>
                                  <a:rPr lang="en-SG" sz="2400" b="0" i="1" baseline="0" smtClean="0">
                                    <a:solidFill>
                                      <a:schemeClr val="bg1"/>
                                    </a:solidFill>
                                    <a:latin typeface="Cambria Math" panose="02040503050406030204" pitchFamily="18" charset="0"/>
                                    <a:ea typeface="CMU Sans Serif" panose="02000603000000000000" pitchFamily="2" charset="0"/>
                                    <a:cs typeface="CMU Sans Serif" panose="02000603000000000000" pitchFamily="2" charset="0"/>
                                  </a:rPr>
                                  <m:t>𝑆</m:t>
                                </m:r>
                                <m:r>
                                  <a:rPr lang="en-SG" sz="2400" b="0" i="1" baseline="-25000" smtClean="0">
                                    <a:solidFill>
                                      <a:schemeClr val="bg1"/>
                                    </a:solidFill>
                                    <a:latin typeface="Cambria Math" panose="02040503050406030204" pitchFamily="18" charset="0"/>
                                    <a:ea typeface="CMU Sans Serif" panose="02000603000000000000" pitchFamily="2" charset="0"/>
                                    <a:cs typeface="CMU Sans Serif" panose="02000603000000000000" pitchFamily="2" charset="0"/>
                                  </a:rPr>
                                  <m:t>3</m:t>
                                </m:r>
                              </m:oMath>
                            </m:oMathPara>
                          </a14:m>
                          <a:endParaRPr lang="en-SG" sz="2400" b="0" baseline="-25000">
                            <a:solidFill>
                              <a:schemeClr val="tx1"/>
                            </a:solidFill>
                            <a:latin typeface="CMU Sans Serif" panose="02000603000000000000" pitchFamily="2" charset="0"/>
                            <a:ea typeface="CMU Sans Serif" panose="02000603000000000000" pitchFamily="2" charset="0"/>
                            <a:cs typeface="CMU Sans Serif" panose="02000603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20000"/>
                        </a:solidFill>
                      </a:tcPr>
                    </a:tc>
                    <a:extLst>
                      <a:ext uri="{0D108BD9-81ED-4DB2-BD59-A6C34878D82A}">
                        <a16:rowId xmlns:a16="http://schemas.microsoft.com/office/drawing/2014/main" val="1066862428"/>
                      </a:ext>
                    </a:extLst>
                  </a:tr>
                </a:tbl>
              </a:graphicData>
            </a:graphic>
          </p:graphicFrame>
        </mc:Choice>
        <mc:Fallback>
          <p:graphicFrame>
            <p:nvGraphicFramePr>
              <p:cNvPr id="11" name="Table 10">
                <a:extLst>
                  <a:ext uri="{FF2B5EF4-FFF2-40B4-BE49-F238E27FC236}">
                    <a16:creationId xmlns:a16="http://schemas.microsoft.com/office/drawing/2014/main" id="{33C43F75-C9A2-3188-2C69-51C8FAB80C0A}"/>
                  </a:ext>
                </a:extLst>
              </p:cNvPr>
              <p:cNvGraphicFramePr>
                <a:graphicFrameLocks noGrp="1"/>
              </p:cNvGraphicFramePr>
              <p:nvPr>
                <p:extLst>
                  <p:ext uri="{D42A27DB-BD31-4B8C-83A1-F6EECF244321}">
                    <p14:modId xmlns:p14="http://schemas.microsoft.com/office/powerpoint/2010/main" val="3802289425"/>
                  </p:ext>
                </p:extLst>
              </p:nvPr>
            </p:nvGraphicFramePr>
            <p:xfrm>
              <a:off x="15173260" y="3004847"/>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3"/>
                          <a:stretch>
                            <a:fillRect l="-649" t="-1124" r="-1299" b="-2247"/>
                          </a:stretch>
                        </a:blipFill>
                      </a:tcPr>
                    </a:tc>
                    <a:extLst>
                      <a:ext uri="{0D108BD9-81ED-4DB2-BD59-A6C34878D82A}">
                        <a16:rowId xmlns:a16="http://schemas.microsoft.com/office/drawing/2014/main" val="1066862428"/>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12" name="Table 11">
                <a:extLst>
                  <a:ext uri="{FF2B5EF4-FFF2-40B4-BE49-F238E27FC236}">
                    <a16:creationId xmlns:a16="http://schemas.microsoft.com/office/drawing/2014/main" id="{636C330C-BA63-6819-4F6F-7DE75B248019}"/>
                  </a:ext>
                </a:extLst>
              </p:cNvPr>
              <p:cNvGraphicFramePr>
                <a:graphicFrameLocks noGrp="1"/>
              </p:cNvGraphicFramePr>
              <p:nvPr>
                <p:extLst>
                  <p:ext uri="{D42A27DB-BD31-4B8C-83A1-F6EECF244321}">
                    <p14:modId xmlns:p14="http://schemas.microsoft.com/office/powerpoint/2010/main" val="3983249421"/>
                  </p:ext>
                </p:extLst>
              </p:nvPr>
            </p:nvGraphicFramePr>
            <p:xfrm>
              <a:off x="15589284" y="3488767"/>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pPr algn="ctr"/>
                          <a14:m>
                            <m:oMathPara xmlns:m="http://schemas.openxmlformats.org/officeDocument/2006/math">
                              <m:oMathParaPr>
                                <m:jc m:val="center"/>
                              </m:oMathParaPr>
                              <m:oMath xmlns:m="http://schemas.openxmlformats.org/officeDocument/2006/math">
                                <m:r>
                                  <a:rPr lang="en-SG" sz="2400" b="0" i="1" baseline="0" smtClean="0">
                                    <a:solidFill>
                                      <a:schemeClr val="bg1"/>
                                    </a:solidFill>
                                    <a:latin typeface="Cambria Math" panose="02040503050406030204" pitchFamily="18" charset="0"/>
                                    <a:ea typeface="CMU Sans Serif" panose="02000603000000000000" pitchFamily="2" charset="0"/>
                                    <a:cs typeface="CMU Sans Serif" panose="02000603000000000000" pitchFamily="2" charset="0"/>
                                  </a:rPr>
                                  <m:t>𝑆</m:t>
                                </m:r>
                                <m:r>
                                  <a:rPr lang="en-SG" sz="2400" b="0" i="1" baseline="-25000" smtClean="0">
                                    <a:solidFill>
                                      <a:schemeClr val="bg1"/>
                                    </a:solidFill>
                                    <a:latin typeface="Cambria Math" panose="02040503050406030204" pitchFamily="18" charset="0"/>
                                    <a:ea typeface="CMU Sans Serif" panose="02000603000000000000" pitchFamily="2" charset="0"/>
                                    <a:cs typeface="CMU Sans Serif" panose="02000603000000000000" pitchFamily="2" charset="0"/>
                                  </a:rPr>
                                  <m:t>2</m:t>
                                </m:r>
                              </m:oMath>
                            </m:oMathPara>
                          </a14:m>
                          <a:endParaRPr lang="en-SG" sz="2400" b="0" baseline="-25000">
                            <a:solidFill>
                              <a:schemeClr val="tx1"/>
                            </a:solidFill>
                            <a:latin typeface="CMU Sans Serif" panose="02000603000000000000" pitchFamily="2" charset="0"/>
                            <a:ea typeface="CMU Sans Serif" panose="02000603000000000000" pitchFamily="2" charset="0"/>
                            <a:cs typeface="CMU Sans Serif" panose="02000603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20000"/>
                        </a:solidFill>
                      </a:tcPr>
                    </a:tc>
                    <a:extLst>
                      <a:ext uri="{0D108BD9-81ED-4DB2-BD59-A6C34878D82A}">
                        <a16:rowId xmlns:a16="http://schemas.microsoft.com/office/drawing/2014/main" val="1066862428"/>
                      </a:ext>
                    </a:extLst>
                  </a:tr>
                </a:tbl>
              </a:graphicData>
            </a:graphic>
          </p:graphicFrame>
        </mc:Choice>
        <mc:Fallback>
          <p:graphicFrame>
            <p:nvGraphicFramePr>
              <p:cNvPr id="12" name="Table 11">
                <a:extLst>
                  <a:ext uri="{FF2B5EF4-FFF2-40B4-BE49-F238E27FC236}">
                    <a16:creationId xmlns:a16="http://schemas.microsoft.com/office/drawing/2014/main" id="{636C330C-BA63-6819-4F6F-7DE75B248019}"/>
                  </a:ext>
                </a:extLst>
              </p:cNvPr>
              <p:cNvGraphicFramePr>
                <a:graphicFrameLocks noGrp="1"/>
              </p:cNvGraphicFramePr>
              <p:nvPr>
                <p:extLst>
                  <p:ext uri="{D42A27DB-BD31-4B8C-83A1-F6EECF244321}">
                    <p14:modId xmlns:p14="http://schemas.microsoft.com/office/powerpoint/2010/main" val="3983249421"/>
                  </p:ext>
                </p:extLst>
              </p:nvPr>
            </p:nvGraphicFramePr>
            <p:xfrm>
              <a:off x="15589284" y="3488767"/>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4"/>
                          <a:stretch>
                            <a:fillRect l="-649" t="-1124" r="-1299" b="-2247"/>
                          </a:stretch>
                        </a:blipFill>
                      </a:tcPr>
                    </a:tc>
                    <a:extLst>
                      <a:ext uri="{0D108BD9-81ED-4DB2-BD59-A6C34878D82A}">
                        <a16:rowId xmlns:a16="http://schemas.microsoft.com/office/drawing/2014/main" val="1066862428"/>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13" name="Table 12">
                <a:extLst>
                  <a:ext uri="{FF2B5EF4-FFF2-40B4-BE49-F238E27FC236}">
                    <a16:creationId xmlns:a16="http://schemas.microsoft.com/office/drawing/2014/main" id="{61EF48D7-BCA3-4CA5-58ED-24E9FDA987C6}"/>
                  </a:ext>
                </a:extLst>
              </p:cNvPr>
              <p:cNvGraphicFramePr>
                <a:graphicFrameLocks noGrp="1"/>
              </p:cNvGraphicFramePr>
              <p:nvPr>
                <p:extLst>
                  <p:ext uri="{D42A27DB-BD31-4B8C-83A1-F6EECF244321}">
                    <p14:modId xmlns:p14="http://schemas.microsoft.com/office/powerpoint/2010/main" val="202076854"/>
                  </p:ext>
                </p:extLst>
              </p:nvPr>
            </p:nvGraphicFramePr>
            <p:xfrm>
              <a:off x="16003074" y="3972687"/>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pPr algn="ctr"/>
                          <a14:m>
                            <m:oMath xmlns:m="http://schemas.openxmlformats.org/officeDocument/2006/math">
                              <m:r>
                                <a:rPr lang="en-SG" sz="2400" b="0" i="1" baseline="0" smtClean="0">
                                  <a:solidFill>
                                    <a:schemeClr val="bg1"/>
                                  </a:solidFill>
                                  <a:latin typeface="Cambria Math" panose="02040503050406030204" pitchFamily="18" charset="0"/>
                                  <a:ea typeface="CMU Sans Serif" panose="02000603000000000000" pitchFamily="2" charset="0"/>
                                  <a:cs typeface="CMU Sans Serif" panose="02000603000000000000" pitchFamily="2" charset="0"/>
                                </a:rPr>
                                <m:t>𝑆</m:t>
                              </m:r>
                            </m:oMath>
                          </a14:m>
                          <a:r>
                            <a:rPr lang="en-SG" sz="2400" b="0" baseline="-25000">
                              <a:solidFill>
                                <a:srgbClr val="FEFAF8"/>
                              </a:solidFill>
                              <a:latin typeface="CMU Sans Serif" panose="02000603000000000000" pitchFamily="2" charset="0"/>
                              <a:ea typeface="CMU Sans Serif" panose="02000603000000000000" pitchFamily="2" charset="0"/>
                              <a:cs typeface="CMU Sans Serif" panose="02000603000000000000" pitchFamily="2"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20000"/>
                        </a:solidFill>
                      </a:tcPr>
                    </a:tc>
                    <a:extLst>
                      <a:ext uri="{0D108BD9-81ED-4DB2-BD59-A6C34878D82A}">
                        <a16:rowId xmlns:a16="http://schemas.microsoft.com/office/drawing/2014/main" val="1066862428"/>
                      </a:ext>
                    </a:extLst>
                  </a:tr>
                </a:tbl>
              </a:graphicData>
            </a:graphic>
          </p:graphicFrame>
        </mc:Choice>
        <mc:Fallback>
          <p:graphicFrame>
            <p:nvGraphicFramePr>
              <p:cNvPr id="13" name="Table 12">
                <a:extLst>
                  <a:ext uri="{FF2B5EF4-FFF2-40B4-BE49-F238E27FC236}">
                    <a16:creationId xmlns:a16="http://schemas.microsoft.com/office/drawing/2014/main" id="{61EF48D7-BCA3-4CA5-58ED-24E9FDA987C6}"/>
                  </a:ext>
                </a:extLst>
              </p:cNvPr>
              <p:cNvGraphicFramePr>
                <a:graphicFrameLocks noGrp="1"/>
              </p:cNvGraphicFramePr>
              <p:nvPr>
                <p:extLst>
                  <p:ext uri="{D42A27DB-BD31-4B8C-83A1-F6EECF244321}">
                    <p14:modId xmlns:p14="http://schemas.microsoft.com/office/powerpoint/2010/main" val="202076854"/>
                  </p:ext>
                </p:extLst>
              </p:nvPr>
            </p:nvGraphicFramePr>
            <p:xfrm>
              <a:off x="16003074" y="3972687"/>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5"/>
                          <a:stretch>
                            <a:fillRect l="-649" t="-1124" r="-1299" b="-11236"/>
                          </a:stretch>
                        </a:blipFill>
                      </a:tcPr>
                    </a:tc>
                    <a:extLst>
                      <a:ext uri="{0D108BD9-81ED-4DB2-BD59-A6C34878D82A}">
                        <a16:rowId xmlns:a16="http://schemas.microsoft.com/office/drawing/2014/main" val="1066862428"/>
                      </a:ext>
                    </a:extLst>
                  </a:tr>
                </a:tbl>
              </a:graphicData>
            </a:graphic>
          </p:graphicFrame>
        </mc:Fallback>
      </mc:AlternateContent>
      <p:sp>
        <p:nvSpPr>
          <p:cNvPr id="14" name="Rectangle 13">
            <a:extLst>
              <a:ext uri="{FF2B5EF4-FFF2-40B4-BE49-F238E27FC236}">
                <a16:creationId xmlns:a16="http://schemas.microsoft.com/office/drawing/2014/main" id="{2788E372-DA1C-D48B-D1B1-E14CEADBA8A6}"/>
              </a:ext>
            </a:extLst>
          </p:cNvPr>
          <p:cNvSpPr/>
          <p:nvPr/>
        </p:nvSpPr>
        <p:spPr>
          <a:xfrm>
            <a:off x="15005148" y="2811391"/>
            <a:ext cx="2102416" cy="1817708"/>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7" name="TextBox 16">
            <a:extLst>
              <a:ext uri="{FF2B5EF4-FFF2-40B4-BE49-F238E27FC236}">
                <a16:creationId xmlns:a16="http://schemas.microsoft.com/office/drawing/2014/main" id="{224C22D9-DFEE-A650-CA14-04F5F815C4B4}"/>
              </a:ext>
            </a:extLst>
          </p:cNvPr>
          <p:cNvSpPr txBox="1"/>
          <p:nvPr/>
        </p:nvSpPr>
        <p:spPr>
          <a:xfrm>
            <a:off x="14965996" y="2134527"/>
            <a:ext cx="2074156" cy="646331"/>
          </a:xfrm>
          <a:prstGeom prst="rect">
            <a:avLst/>
          </a:prstGeom>
          <a:noFill/>
        </p:spPr>
        <p:txBody>
          <a:bodyPr wrap="square" rtlCol="0">
            <a:spAutoFit/>
          </a:bodyPr>
          <a:lstStyle/>
          <a:p>
            <a:pPr algn="ctr"/>
            <a:r>
              <a:rPr lang="en-SG" b="1">
                <a:latin typeface="CMU Sans Serif" panose="02000603000000000000" pitchFamily="2" charset="0"/>
                <a:ea typeface="CMU Sans Serif" panose="02000603000000000000" pitchFamily="2" charset="0"/>
                <a:cs typeface="CMU Sans Serif" panose="02000603000000000000" pitchFamily="2" charset="0"/>
              </a:rPr>
              <a:t>Unoptimized State vectors (S</a:t>
            </a:r>
            <a:r>
              <a:rPr lang="en-SG" b="1" baseline="-25000">
                <a:latin typeface="CMU Sans Serif" panose="02000603000000000000" pitchFamily="2" charset="0"/>
                <a:ea typeface="CMU Sans Serif" panose="02000603000000000000" pitchFamily="2" charset="0"/>
                <a:cs typeface="CMU Sans Serif" panose="02000603000000000000" pitchFamily="2" charset="0"/>
              </a:rPr>
              <a:t>i</a:t>
            </a:r>
            <a:r>
              <a:rPr lang="en-SG" b="1">
                <a:latin typeface="CMU Sans Serif" panose="02000603000000000000" pitchFamily="2" charset="0"/>
                <a:ea typeface="CMU Sans Serif" panose="02000603000000000000" pitchFamily="2" charset="0"/>
                <a:cs typeface="CMU Sans Serif" panose="02000603000000000000" pitchFamily="2" charset="0"/>
              </a:rPr>
              <a:t>)</a:t>
            </a:r>
          </a:p>
        </p:txBody>
      </p:sp>
      <p:cxnSp>
        <p:nvCxnSpPr>
          <p:cNvPr id="18" name="Straight Arrow Connector 17">
            <a:extLst>
              <a:ext uri="{FF2B5EF4-FFF2-40B4-BE49-F238E27FC236}">
                <a16:creationId xmlns:a16="http://schemas.microsoft.com/office/drawing/2014/main" id="{3A86AFD5-5D04-CAE2-D8BD-2FAC361D20E6}"/>
              </a:ext>
            </a:extLst>
          </p:cNvPr>
          <p:cNvCxnSpPr>
            <a:cxnSpLocks/>
            <a:stCxn id="53" idx="3"/>
            <a:endCxn id="19" idx="1"/>
          </p:cNvCxnSpPr>
          <p:nvPr/>
        </p:nvCxnSpPr>
        <p:spPr>
          <a:xfrm flipV="1">
            <a:off x="11979998" y="3710889"/>
            <a:ext cx="929923" cy="503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88CB21ED-6E5C-0C3B-EEFD-3283D6752B0D}"/>
                  </a:ext>
                </a:extLst>
              </p:cNvPr>
              <p:cNvSpPr txBox="1"/>
              <p:nvPr/>
            </p:nvSpPr>
            <p:spPr>
              <a:xfrm>
                <a:off x="12909921" y="3480056"/>
                <a:ext cx="1191037" cy="461665"/>
              </a:xfrm>
              <a:prstGeom prst="rect">
                <a:avLst/>
              </a:prstGeom>
              <a:solidFill>
                <a:schemeClr val="tx2">
                  <a:lumMod val="25000"/>
                  <a:lumOff val="75000"/>
                </a:schemeClr>
              </a:solidFill>
              <a:ln w="12700">
                <a:solidFill>
                  <a:schemeClr val="tx1"/>
                </a:solidFill>
              </a:ln>
            </p:spPr>
            <p:txBody>
              <a:bodyPr wrap="square" anchor="b">
                <a:spAutoFit/>
              </a:bodyPr>
              <a:lstStyle/>
              <a:p>
                <a14:m>
                  <m:oMath xmlns:m="http://schemas.openxmlformats.org/officeDocument/2006/math">
                    <m:r>
                      <a:rPr lang="en-US" sz="2400" b="1" i="1" smtClean="0">
                        <a:latin typeface="Cambria Math" panose="02040503050406030204" pitchFamily="18" charset="0"/>
                      </a:rPr>
                      <m:t>𝝏</m:t>
                    </m:r>
                  </m:oMath>
                </a14:m>
                <a:r>
                  <a:rPr lang="en-SG" sz="2400" b="1">
                    <a:latin typeface="CMU Sans Serif" panose="02000603000000000000" pitchFamily="2" charset="0"/>
                    <a:ea typeface="CMU Sans Serif" panose="02000603000000000000" pitchFamily="2" charset="0"/>
                    <a:cs typeface="CMU Sans Serif" panose="02000603000000000000" pitchFamily="2" charset="0"/>
                  </a:rPr>
                  <a:t>SGP4</a:t>
                </a:r>
                <a:endParaRPr lang="en-SG" sz="2400"/>
              </a:p>
            </p:txBody>
          </p:sp>
        </mc:Choice>
        <mc:Fallback>
          <p:sp>
            <p:nvSpPr>
              <p:cNvPr id="19" name="TextBox 18">
                <a:extLst>
                  <a:ext uri="{FF2B5EF4-FFF2-40B4-BE49-F238E27FC236}">
                    <a16:creationId xmlns:a16="http://schemas.microsoft.com/office/drawing/2014/main" id="{88CB21ED-6E5C-0C3B-EEFD-3283D6752B0D}"/>
                  </a:ext>
                </a:extLst>
              </p:cNvPr>
              <p:cNvSpPr txBox="1">
                <a:spLocks noRot="1" noChangeAspect="1" noMove="1" noResize="1" noEditPoints="1" noAdjustHandles="1" noChangeArrowheads="1" noChangeShapeType="1" noTextEdit="1"/>
              </p:cNvSpPr>
              <p:nvPr/>
            </p:nvSpPr>
            <p:spPr>
              <a:xfrm>
                <a:off x="12909921" y="3480056"/>
                <a:ext cx="1191037" cy="461665"/>
              </a:xfrm>
              <a:prstGeom prst="rect">
                <a:avLst/>
              </a:prstGeom>
              <a:blipFill>
                <a:blip r:embed="rId16"/>
                <a:stretch>
                  <a:fillRect l="-1015" t="-5128" r="-4569" b="-30769"/>
                </a:stretch>
              </a:blipFill>
              <a:ln w="12700">
                <a:solidFill>
                  <a:schemeClr val="tx1"/>
                </a:solidFill>
              </a:ln>
            </p:spPr>
            <p:txBody>
              <a:bodyPr/>
              <a:lstStyle/>
              <a:p>
                <a:r>
                  <a:rPr lang="en-SG">
                    <a:noFill/>
                  </a:rPr>
                  <a:t> </a:t>
                </a:r>
              </a:p>
            </p:txBody>
          </p:sp>
        </mc:Fallback>
      </mc:AlternateContent>
      <p:cxnSp>
        <p:nvCxnSpPr>
          <p:cNvPr id="20" name="Straight Arrow Connector 19">
            <a:extLst>
              <a:ext uri="{FF2B5EF4-FFF2-40B4-BE49-F238E27FC236}">
                <a16:creationId xmlns:a16="http://schemas.microsoft.com/office/drawing/2014/main" id="{C88C8DCC-CCC6-316F-0447-5D6610960727}"/>
              </a:ext>
            </a:extLst>
          </p:cNvPr>
          <p:cNvCxnSpPr>
            <a:cxnSpLocks/>
            <a:endCxn id="14" idx="1"/>
          </p:cNvCxnSpPr>
          <p:nvPr/>
        </p:nvCxnSpPr>
        <p:spPr>
          <a:xfrm>
            <a:off x="14084085" y="3717159"/>
            <a:ext cx="921063" cy="30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0E54958D-16B7-BB70-0F7B-AD7FB8F04BD8}"/>
              </a:ext>
            </a:extLst>
          </p:cNvPr>
          <p:cNvCxnSpPr>
            <a:cxnSpLocks/>
            <a:stCxn id="42" idx="3"/>
          </p:cNvCxnSpPr>
          <p:nvPr/>
        </p:nvCxnSpPr>
        <p:spPr>
          <a:xfrm>
            <a:off x="2194512" y="3693060"/>
            <a:ext cx="69500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21538E3C-BF58-1C9A-7930-28CD904E2086}"/>
              </a:ext>
            </a:extLst>
          </p:cNvPr>
          <p:cNvCxnSpPr>
            <a:cxnSpLocks/>
            <a:stCxn id="7" idx="3"/>
          </p:cNvCxnSpPr>
          <p:nvPr/>
        </p:nvCxnSpPr>
        <p:spPr>
          <a:xfrm>
            <a:off x="5130458" y="3693060"/>
            <a:ext cx="83881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D79D0155-579E-8EC6-CA6E-D0DDEE775111}"/>
              </a:ext>
            </a:extLst>
          </p:cNvPr>
          <p:cNvCxnSpPr>
            <a:cxnSpLocks/>
          </p:cNvCxnSpPr>
          <p:nvPr/>
        </p:nvCxnSpPr>
        <p:spPr>
          <a:xfrm>
            <a:off x="7113878" y="3693060"/>
            <a:ext cx="270642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909A3625-E6EE-5211-C13D-90A83AC737A8}"/>
              </a:ext>
            </a:extLst>
          </p:cNvPr>
          <p:cNvSpPr/>
          <p:nvPr/>
        </p:nvSpPr>
        <p:spPr>
          <a:xfrm>
            <a:off x="20541728" y="3206925"/>
            <a:ext cx="2074157" cy="1186390"/>
          </a:xfrm>
          <a:prstGeom prst="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22" name="Graphic 21">
            <a:extLst>
              <a:ext uri="{FF2B5EF4-FFF2-40B4-BE49-F238E27FC236}">
                <a16:creationId xmlns:a16="http://schemas.microsoft.com/office/drawing/2014/main" id="{139B1311-27A2-A784-A965-4053E10B0000}"/>
              </a:ext>
            </a:extLst>
          </p:cNvPr>
          <p:cNvPicPr>
            <a:picLocks noChangeAspect="1"/>
          </p:cNvPicPr>
          <p:nvPr/>
        </p:nvPicPr>
        <p:blipFill>
          <a:blip r:embed="rId6">
            <a:extLst>
              <a:ext uri="{96DAC541-7B7A-43D3-8B79-37D633B846F1}">
                <asvg:svgBlip xmlns:asvg="http://schemas.microsoft.com/office/drawing/2016/SVG/main" r:embed="rId7"/>
              </a:ext>
            </a:extLst>
          </a:blip>
          <a:srcRect l="44809" t="42151" r="33215" b="46422"/>
          <a:stretch/>
        </p:blipFill>
        <p:spPr>
          <a:xfrm>
            <a:off x="20624222" y="3568335"/>
            <a:ext cx="1873237" cy="451344"/>
          </a:xfrm>
          <a:prstGeom prst="rect">
            <a:avLst/>
          </a:prstGeom>
        </p:spPr>
      </p:pic>
      <p:sp>
        <p:nvSpPr>
          <p:cNvPr id="23" name="TextBox 22">
            <a:extLst>
              <a:ext uri="{FF2B5EF4-FFF2-40B4-BE49-F238E27FC236}">
                <a16:creationId xmlns:a16="http://schemas.microsoft.com/office/drawing/2014/main" id="{3F972AD9-F4FE-8DA3-B6F4-CF22DA825ED2}"/>
              </a:ext>
            </a:extLst>
          </p:cNvPr>
          <p:cNvSpPr txBox="1"/>
          <p:nvPr/>
        </p:nvSpPr>
        <p:spPr>
          <a:xfrm>
            <a:off x="20528671" y="2841395"/>
            <a:ext cx="2074156" cy="369332"/>
          </a:xfrm>
          <a:prstGeom prst="rect">
            <a:avLst/>
          </a:prstGeom>
          <a:noFill/>
        </p:spPr>
        <p:txBody>
          <a:bodyPr wrap="square" rtlCol="0">
            <a:spAutoFit/>
          </a:bodyP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Neural Network 2 </a:t>
            </a:r>
          </a:p>
        </p:txBody>
      </p:sp>
      <p:sp>
        <p:nvSpPr>
          <p:cNvPr id="24" name="Rectangle 23">
            <a:extLst>
              <a:ext uri="{FF2B5EF4-FFF2-40B4-BE49-F238E27FC236}">
                <a16:creationId xmlns:a16="http://schemas.microsoft.com/office/drawing/2014/main" id="{ED4E8632-DFE9-3DDD-1889-B64F2FFF9DA6}"/>
              </a:ext>
            </a:extLst>
          </p:cNvPr>
          <p:cNvSpPr/>
          <p:nvPr/>
        </p:nvSpPr>
        <p:spPr>
          <a:xfrm>
            <a:off x="26315259" y="2914126"/>
            <a:ext cx="2102416" cy="1817708"/>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7" name="TextBox 26">
            <a:extLst>
              <a:ext uri="{FF2B5EF4-FFF2-40B4-BE49-F238E27FC236}">
                <a16:creationId xmlns:a16="http://schemas.microsoft.com/office/drawing/2014/main" id="{7B1C9686-FA08-50D7-52AE-D2685D13B688}"/>
              </a:ext>
            </a:extLst>
          </p:cNvPr>
          <p:cNvSpPr txBox="1"/>
          <p:nvPr/>
        </p:nvSpPr>
        <p:spPr>
          <a:xfrm>
            <a:off x="26314280" y="2268866"/>
            <a:ext cx="2074156" cy="646331"/>
          </a:xfrm>
          <a:prstGeom prst="rect">
            <a:avLst/>
          </a:prstGeom>
          <a:noFill/>
        </p:spPr>
        <p:txBody>
          <a:bodyPr wrap="square" rtlCol="0">
            <a:spAutoFit/>
          </a:bodyPr>
          <a:lstStyle/>
          <a:p>
            <a:pPr algn="ctr"/>
            <a:r>
              <a:rPr lang="en-SG" b="1">
                <a:latin typeface="CMU Sans Serif" panose="02000603000000000000" pitchFamily="2" charset="0"/>
                <a:ea typeface="CMU Sans Serif" panose="02000603000000000000" pitchFamily="2" charset="0"/>
                <a:cs typeface="CMU Sans Serif" panose="02000603000000000000" pitchFamily="2" charset="0"/>
              </a:rPr>
              <a:t>Optimised State Vectors</a:t>
            </a:r>
          </a:p>
        </p:txBody>
      </p:sp>
      <p:sp>
        <p:nvSpPr>
          <p:cNvPr id="28" name="TextBox 27">
            <a:extLst>
              <a:ext uri="{FF2B5EF4-FFF2-40B4-BE49-F238E27FC236}">
                <a16:creationId xmlns:a16="http://schemas.microsoft.com/office/drawing/2014/main" id="{62185128-11EC-6CDF-5BBF-5E330A1D4A3A}"/>
              </a:ext>
            </a:extLst>
          </p:cNvPr>
          <p:cNvSpPr txBox="1"/>
          <p:nvPr/>
        </p:nvSpPr>
        <p:spPr>
          <a:xfrm>
            <a:off x="19705774" y="3286246"/>
            <a:ext cx="695005" cy="369332"/>
          </a:xfrm>
          <a:prstGeom prst="rect">
            <a:avLst/>
          </a:prstGeom>
          <a:noFill/>
        </p:spPr>
        <p:txBody>
          <a:bodyPr wrap="square" rtlCol="0">
            <a:spAutoFit/>
          </a:bodyPr>
          <a:lstStyle/>
          <a:p>
            <a:r>
              <a:rPr lang="en-SG">
                <a:latin typeface="CMU Sans Serif" panose="02000603000000000000" pitchFamily="2" charset="0"/>
                <a:ea typeface="CMU Sans Serif" panose="02000603000000000000" pitchFamily="2" charset="0"/>
                <a:cs typeface="CMU Sans Serif" panose="02000603000000000000" pitchFamily="2" charset="0"/>
              </a:rPr>
              <a:t>Input</a:t>
            </a:r>
          </a:p>
        </p:txBody>
      </p:sp>
      <p:sp>
        <p:nvSpPr>
          <p:cNvPr id="29" name="TextBox 28">
            <a:extLst>
              <a:ext uri="{FF2B5EF4-FFF2-40B4-BE49-F238E27FC236}">
                <a16:creationId xmlns:a16="http://schemas.microsoft.com/office/drawing/2014/main" id="{744409A0-DBDC-8045-228B-CBE2A328D675}"/>
              </a:ext>
            </a:extLst>
          </p:cNvPr>
          <p:cNvSpPr txBox="1"/>
          <p:nvPr/>
        </p:nvSpPr>
        <p:spPr>
          <a:xfrm>
            <a:off x="22615885" y="3273487"/>
            <a:ext cx="897866" cy="369332"/>
          </a:xfrm>
          <a:prstGeom prst="rect">
            <a:avLst/>
          </a:prstGeom>
          <a:noFill/>
        </p:spPr>
        <p:txBody>
          <a:bodyPr wrap="square" rtlCol="0">
            <a:spAutoFit/>
          </a:bodyPr>
          <a:lstStyle/>
          <a:p>
            <a:r>
              <a:rPr lang="en-SG">
                <a:latin typeface="CMU Sans Serif" panose="02000603000000000000" pitchFamily="2" charset="0"/>
                <a:ea typeface="CMU Sans Serif" panose="02000603000000000000" pitchFamily="2" charset="0"/>
                <a:cs typeface="CMU Sans Serif" panose="02000603000000000000" pitchFamily="2" charset="0"/>
              </a:rPr>
              <a:t>Output</a:t>
            </a:r>
          </a:p>
        </p:txBody>
      </p:sp>
      <mc:AlternateContent xmlns:mc="http://schemas.openxmlformats.org/markup-compatibility/2006">
        <mc:Choice xmlns:a14="http://schemas.microsoft.com/office/drawing/2010/main" Requires="a14">
          <p:graphicFrame>
            <p:nvGraphicFramePr>
              <p:cNvPr id="30" name="Table 29">
                <a:extLst>
                  <a:ext uri="{FF2B5EF4-FFF2-40B4-BE49-F238E27FC236}">
                    <a16:creationId xmlns:a16="http://schemas.microsoft.com/office/drawing/2014/main" id="{8BF6AC54-0335-AF79-F221-BC222B59C89B}"/>
                  </a:ext>
                </a:extLst>
              </p:cNvPr>
              <p:cNvGraphicFramePr>
                <a:graphicFrameLocks noGrp="1"/>
              </p:cNvGraphicFramePr>
              <p:nvPr>
                <p:extLst>
                  <p:ext uri="{D42A27DB-BD31-4B8C-83A1-F6EECF244321}">
                    <p14:modId xmlns:p14="http://schemas.microsoft.com/office/powerpoint/2010/main" val="471877623"/>
                  </p:ext>
                </p:extLst>
              </p:nvPr>
            </p:nvGraphicFramePr>
            <p:xfrm>
              <a:off x="23521588" y="2771163"/>
              <a:ext cx="1093288" cy="1914365"/>
            </p:xfrm>
            <a:graphic>
              <a:graphicData uri="http://schemas.openxmlformats.org/drawingml/2006/table">
                <a:tbl>
                  <a:tblPr firstRow="1" bandRow="1">
                    <a:tableStyleId>{5C22544A-7EE6-4342-B048-85BDC9FD1C3A}</a:tableStyleId>
                  </a:tblPr>
                  <a:tblGrid>
                    <a:gridCol w="1093288">
                      <a:extLst>
                        <a:ext uri="{9D8B030D-6E8A-4147-A177-3AD203B41FA5}">
                          <a16:colId xmlns:a16="http://schemas.microsoft.com/office/drawing/2014/main" val="3590240290"/>
                        </a:ext>
                      </a:extLst>
                    </a:gridCol>
                  </a:tblGrid>
                  <a:tr h="681575">
                    <a:tc>
                      <a:txBody>
                        <a:bodyPr/>
                        <a:lstStyle/>
                        <a:p>
                          <a:pPr algn="ctr"/>
                          <a:r>
                            <a:rPr lang="en-SG" sz="2400" b="0" baseline="-25000">
                              <a:latin typeface="CMU Sans Serif" panose="02000603000000000000" pitchFamily="2" charset="0"/>
                              <a:ea typeface="CMU Sans Serif" panose="02000603000000000000" pitchFamily="2" charset="0"/>
                              <a:cs typeface="CMU Sans Serif" panose="02000603000000000000" pitchFamily="2" charset="0"/>
                            </a:rPr>
                            <a:t>Correction Factors</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374642866"/>
                      </a:ext>
                    </a:extLst>
                  </a:tr>
                  <a:tr h="423636">
                    <a:tc>
                      <a:txBody>
                        <a:bodyPr/>
                        <a:lstStyle/>
                        <a:p>
                          <a:pPr algn="ctr"/>
                          <a14:m>
                            <m:oMathPara xmlns:m="http://schemas.openxmlformats.org/officeDocument/2006/math">
                              <m:oMathParaPr>
                                <m:jc m:val="centerGroup"/>
                              </m:oMathParaPr>
                              <m:oMath xmlns:m="http://schemas.openxmlformats.org/officeDocument/2006/math">
                                <m:r>
                                  <a:rPr lang="en-SG" sz="2400" b="0" i="1" smtClean="0">
                                    <a:latin typeface="Cambria Math" panose="02040503050406030204" pitchFamily="18" charset="0"/>
                                  </a:rPr>
                                  <m:t>𝑐</m:t>
                                </m:r>
                                <m:r>
                                  <a:rPr lang="en-SG" sz="2400" b="0" i="1" baseline="-25000" smtClean="0">
                                    <a:latin typeface="Cambria Math" panose="02040503050406030204" pitchFamily="18" charset="0"/>
                                  </a:rPr>
                                  <m:t>1</m:t>
                                </m:r>
                              </m:oMath>
                            </m:oMathPara>
                          </a14:m>
                          <a:endParaRPr lang="en-SG" sz="2400" baseline="-25000">
                            <a:latin typeface="Brush Script MT" panose="03060802040406070304" pitchFamily="66" charset="0"/>
                            <a:ea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solidFill>
                          <a:schemeClr val="accent4">
                            <a:lumMod val="60000"/>
                            <a:lumOff val="40000"/>
                          </a:schemeClr>
                        </a:solidFill>
                      </a:tcPr>
                    </a:tc>
                    <a:extLst>
                      <a:ext uri="{0D108BD9-81ED-4DB2-BD59-A6C34878D82A}">
                        <a16:rowId xmlns:a16="http://schemas.microsoft.com/office/drawing/2014/main" val="3582768198"/>
                      </a:ext>
                    </a:extLst>
                  </a:tr>
                  <a:tr h="3209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2400" baseline="-25000">
                              <a:latin typeface="Brush Script MT" panose="03060802040406070304" pitchFamily="66" charset="0"/>
                              <a:ea typeface="Calibri" panose="020F0502020204030204" pitchFamily="34" charset="0"/>
                              <a:cs typeface="Calibri" panose="020F0502020204030204" pitchFamily="34" charset="0"/>
                            </a:rPr>
                            <a:t>…</a:t>
                          </a:r>
                        </a:p>
                      </a:txBody>
                      <a:tcPr>
                        <a:lnL w="12700" cap="flat" cmpd="sng" algn="ctr">
                          <a:noFill/>
                          <a:prstDash val="solid"/>
                          <a:round/>
                          <a:headEnd type="none" w="med" len="med"/>
                          <a:tailEnd type="none" w="med" len="med"/>
                        </a:lnL>
                        <a:solidFill>
                          <a:schemeClr val="accent4">
                            <a:lumMod val="60000"/>
                            <a:lumOff val="40000"/>
                          </a:schemeClr>
                        </a:solidFill>
                      </a:tcPr>
                    </a:tc>
                    <a:extLst>
                      <a:ext uri="{0D108BD9-81ED-4DB2-BD59-A6C34878D82A}">
                        <a16:rowId xmlns:a16="http://schemas.microsoft.com/office/drawing/2014/main" val="2874745447"/>
                      </a:ext>
                    </a:extLst>
                  </a:tr>
                  <a:tr h="4236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SG" sz="2400" b="0" i="1" smtClean="0">
                                    <a:latin typeface="Cambria Math" panose="02040503050406030204" pitchFamily="18" charset="0"/>
                                  </a:rPr>
                                  <m:t>𝑐</m:t>
                                </m:r>
                                <m:r>
                                  <a:rPr lang="en-SG" sz="2400" b="0" i="1" baseline="-25000" smtClean="0">
                                    <a:latin typeface="Cambria Math" panose="02040503050406030204" pitchFamily="18" charset="0"/>
                                  </a:rPr>
                                  <m:t>6</m:t>
                                </m:r>
                              </m:oMath>
                            </m:oMathPara>
                          </a14:m>
                          <a:endParaRPr lang="en-SG" sz="2400" baseline="-25000">
                            <a:latin typeface="Brush Script MT" panose="03060802040406070304" pitchFamily="66" charset="0"/>
                            <a:ea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solidFill>
                          <a:schemeClr val="accent4">
                            <a:lumMod val="60000"/>
                            <a:lumOff val="40000"/>
                          </a:schemeClr>
                        </a:solidFill>
                      </a:tcPr>
                    </a:tc>
                    <a:extLst>
                      <a:ext uri="{0D108BD9-81ED-4DB2-BD59-A6C34878D82A}">
                        <a16:rowId xmlns:a16="http://schemas.microsoft.com/office/drawing/2014/main" val="760253695"/>
                      </a:ext>
                    </a:extLst>
                  </a:tr>
                </a:tbl>
              </a:graphicData>
            </a:graphic>
          </p:graphicFrame>
        </mc:Choice>
        <mc:Fallback>
          <p:graphicFrame>
            <p:nvGraphicFramePr>
              <p:cNvPr id="30" name="Table 29">
                <a:extLst>
                  <a:ext uri="{FF2B5EF4-FFF2-40B4-BE49-F238E27FC236}">
                    <a16:creationId xmlns:a16="http://schemas.microsoft.com/office/drawing/2014/main" id="{8BF6AC54-0335-AF79-F221-BC222B59C89B}"/>
                  </a:ext>
                </a:extLst>
              </p:cNvPr>
              <p:cNvGraphicFramePr>
                <a:graphicFrameLocks noGrp="1"/>
              </p:cNvGraphicFramePr>
              <p:nvPr>
                <p:extLst>
                  <p:ext uri="{D42A27DB-BD31-4B8C-83A1-F6EECF244321}">
                    <p14:modId xmlns:p14="http://schemas.microsoft.com/office/powerpoint/2010/main" val="471877623"/>
                  </p:ext>
                </p:extLst>
              </p:nvPr>
            </p:nvGraphicFramePr>
            <p:xfrm>
              <a:off x="23521588" y="2771163"/>
              <a:ext cx="1093288" cy="1914365"/>
            </p:xfrm>
            <a:graphic>
              <a:graphicData uri="http://schemas.openxmlformats.org/drawingml/2006/table">
                <a:tbl>
                  <a:tblPr firstRow="1" bandRow="1">
                    <a:tableStyleId>{5C22544A-7EE6-4342-B048-85BDC9FD1C3A}</a:tableStyleId>
                  </a:tblPr>
                  <a:tblGrid>
                    <a:gridCol w="1093288">
                      <a:extLst>
                        <a:ext uri="{9D8B030D-6E8A-4147-A177-3AD203B41FA5}">
                          <a16:colId xmlns:a16="http://schemas.microsoft.com/office/drawing/2014/main" val="3590240290"/>
                        </a:ext>
                      </a:extLst>
                    </a:gridCol>
                  </a:tblGrid>
                  <a:tr h="681575">
                    <a:tc>
                      <a:txBody>
                        <a:bodyPr/>
                        <a:lstStyle/>
                        <a:p>
                          <a:pPr algn="ctr"/>
                          <a:r>
                            <a:rPr lang="en-SG" sz="2400" b="0" baseline="-25000">
                              <a:latin typeface="CMU Sans Serif" panose="02000603000000000000" pitchFamily="2" charset="0"/>
                              <a:ea typeface="CMU Sans Serif" panose="02000603000000000000" pitchFamily="2" charset="0"/>
                              <a:cs typeface="CMU Sans Serif" panose="02000603000000000000" pitchFamily="2" charset="0"/>
                            </a:rPr>
                            <a:t>Correction Factors</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374642866"/>
                      </a:ext>
                    </a:extLst>
                  </a:tr>
                  <a:tr h="448755">
                    <a:tc>
                      <a:txBody>
                        <a:bodyPr/>
                        <a:lstStyle/>
                        <a:p>
                          <a:endParaRPr lang="en-US"/>
                        </a:p>
                      </a:txBody>
                      <a:tcPr>
                        <a:lnL w="12700" cap="flat" cmpd="sng" algn="ctr">
                          <a:noFill/>
                          <a:prstDash val="solid"/>
                          <a:round/>
                          <a:headEnd type="none" w="med" len="med"/>
                          <a:tailEnd type="none" w="med" len="med"/>
                        </a:lnL>
                        <a:blipFill>
                          <a:blip r:embed="rId17"/>
                          <a:stretch>
                            <a:fillRect t="-152703" r="-2778" b="-181081"/>
                          </a:stretch>
                        </a:blipFill>
                      </a:tcPr>
                    </a:tc>
                    <a:extLst>
                      <a:ext uri="{0D108BD9-81ED-4DB2-BD59-A6C34878D82A}">
                        <a16:rowId xmlns:a16="http://schemas.microsoft.com/office/drawing/2014/main" val="3582768198"/>
                      </a:ext>
                    </a:extLst>
                  </a:tr>
                  <a:tr h="3352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2400" baseline="-25000">
                              <a:latin typeface="Brush Script MT" panose="03060802040406070304" pitchFamily="66" charset="0"/>
                              <a:ea typeface="Calibri" panose="020F0502020204030204" pitchFamily="34" charset="0"/>
                              <a:cs typeface="Calibri" panose="020F0502020204030204" pitchFamily="34" charset="0"/>
                            </a:rPr>
                            <a:t>…</a:t>
                          </a:r>
                        </a:p>
                      </a:txBody>
                      <a:tcPr>
                        <a:lnL w="12700" cap="flat" cmpd="sng" algn="ctr">
                          <a:noFill/>
                          <a:prstDash val="solid"/>
                          <a:round/>
                          <a:headEnd type="none" w="med" len="med"/>
                          <a:tailEnd type="none" w="med" len="med"/>
                        </a:lnL>
                        <a:solidFill>
                          <a:schemeClr val="accent4">
                            <a:lumMod val="60000"/>
                            <a:lumOff val="40000"/>
                          </a:schemeClr>
                        </a:solidFill>
                      </a:tcPr>
                    </a:tc>
                    <a:extLst>
                      <a:ext uri="{0D108BD9-81ED-4DB2-BD59-A6C34878D82A}">
                        <a16:rowId xmlns:a16="http://schemas.microsoft.com/office/drawing/2014/main" val="2874745447"/>
                      </a:ext>
                    </a:extLst>
                  </a:tr>
                  <a:tr h="448755">
                    <a:tc>
                      <a:txBody>
                        <a:bodyPr/>
                        <a:lstStyle/>
                        <a:p>
                          <a:endParaRPr lang="en-US"/>
                        </a:p>
                      </a:txBody>
                      <a:tcPr>
                        <a:lnL w="12700" cap="flat" cmpd="sng" algn="ctr">
                          <a:noFill/>
                          <a:prstDash val="solid"/>
                          <a:round/>
                          <a:headEnd type="none" w="med" len="med"/>
                          <a:tailEnd type="none" w="med" len="med"/>
                        </a:lnL>
                        <a:blipFill>
                          <a:blip r:embed="rId17"/>
                          <a:stretch>
                            <a:fillRect t="-327027" r="-2778" b="-6757"/>
                          </a:stretch>
                        </a:blipFill>
                      </a:tcPr>
                    </a:tc>
                    <a:extLst>
                      <a:ext uri="{0D108BD9-81ED-4DB2-BD59-A6C34878D82A}">
                        <a16:rowId xmlns:a16="http://schemas.microsoft.com/office/drawing/2014/main" val="760253695"/>
                      </a:ext>
                    </a:extLst>
                  </a:tr>
                </a:tbl>
              </a:graphicData>
            </a:graphic>
          </p:graphicFrame>
        </mc:Fallback>
      </mc:AlternateContent>
      <p:sp>
        <p:nvSpPr>
          <p:cNvPr id="33" name="TextBox 32">
            <a:extLst>
              <a:ext uri="{FF2B5EF4-FFF2-40B4-BE49-F238E27FC236}">
                <a16:creationId xmlns:a16="http://schemas.microsoft.com/office/drawing/2014/main" id="{3F015FD7-0194-1F5D-844E-6F2C442B0E6D}"/>
              </a:ext>
            </a:extLst>
          </p:cNvPr>
          <p:cNvSpPr txBox="1"/>
          <p:nvPr/>
        </p:nvSpPr>
        <p:spPr>
          <a:xfrm>
            <a:off x="24622713" y="3093636"/>
            <a:ext cx="1637406" cy="646331"/>
          </a:xfrm>
          <a:prstGeom prst="rect">
            <a:avLst/>
          </a:prstGeom>
          <a:noFill/>
        </p:spPr>
        <p:txBody>
          <a:bodyPr wrap="square" rtlCol="0">
            <a:spAutoFit/>
          </a:bodyP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Applied to S</a:t>
            </a:r>
            <a:r>
              <a:rPr lang="en-SG" baseline="-25000">
                <a:latin typeface="CMU Sans Serif" panose="02000603000000000000" pitchFamily="2" charset="0"/>
                <a:ea typeface="CMU Sans Serif" panose="02000603000000000000" pitchFamily="2" charset="0"/>
                <a:cs typeface="CMU Sans Serif" panose="02000603000000000000" pitchFamily="2" charset="0"/>
              </a:rPr>
              <a:t>i</a:t>
            </a:r>
            <a:r>
              <a:rPr lang="en-SG">
                <a:latin typeface="CMU Sans Serif" panose="02000603000000000000" pitchFamily="2" charset="0"/>
                <a:ea typeface="CMU Sans Serif" panose="02000603000000000000" pitchFamily="2" charset="0"/>
                <a:cs typeface="CMU Sans Serif" panose="02000603000000000000" pitchFamily="2" charset="0"/>
              </a:rPr>
              <a:t>’s elements</a:t>
            </a:r>
          </a:p>
        </p:txBody>
      </p:sp>
      <p:cxnSp>
        <p:nvCxnSpPr>
          <p:cNvPr id="35" name="Straight Connector 34">
            <a:extLst>
              <a:ext uri="{FF2B5EF4-FFF2-40B4-BE49-F238E27FC236}">
                <a16:creationId xmlns:a16="http://schemas.microsoft.com/office/drawing/2014/main" id="{4F66500C-408D-D3DF-FDB0-679367986F28}"/>
              </a:ext>
            </a:extLst>
          </p:cNvPr>
          <p:cNvCxnSpPr>
            <a:cxnSpLocks/>
          </p:cNvCxnSpPr>
          <p:nvPr/>
        </p:nvCxnSpPr>
        <p:spPr>
          <a:xfrm>
            <a:off x="28131874" y="3801627"/>
            <a:ext cx="0" cy="7986"/>
          </a:xfrm>
          <a:prstGeom prst="line">
            <a:avLst/>
          </a:prstGeom>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graphicFrame>
            <p:nvGraphicFramePr>
              <p:cNvPr id="36" name="Table 35">
                <a:extLst>
                  <a:ext uri="{FF2B5EF4-FFF2-40B4-BE49-F238E27FC236}">
                    <a16:creationId xmlns:a16="http://schemas.microsoft.com/office/drawing/2014/main" id="{6C91D66A-6CC2-CD14-7080-94B8CFE1A303}"/>
                  </a:ext>
                </a:extLst>
              </p:cNvPr>
              <p:cNvGraphicFramePr>
                <a:graphicFrameLocks noGrp="1"/>
              </p:cNvGraphicFramePr>
              <p:nvPr>
                <p:extLst>
                  <p:ext uri="{D42A27DB-BD31-4B8C-83A1-F6EECF244321}">
                    <p14:modId xmlns:p14="http://schemas.microsoft.com/office/powerpoint/2010/main" val="3505916736"/>
                  </p:ext>
                </p:extLst>
              </p:nvPr>
            </p:nvGraphicFramePr>
            <p:xfrm>
              <a:off x="26493351" y="3086229"/>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pPr algn="ctr"/>
                          <a14:m>
                            <m:oMathPara xmlns:m="http://schemas.openxmlformats.org/officeDocument/2006/math">
                              <m:oMathParaPr>
                                <m:jc m:val="center"/>
                              </m:oMathParaPr>
                              <m:oMath xmlns:m="http://schemas.openxmlformats.org/officeDocument/2006/math">
                                <m:r>
                                  <a:rPr lang="en-SG" sz="2400" b="0" i="1" baseline="0" smtClean="0">
                                    <a:solidFill>
                                      <a:schemeClr val="tx1"/>
                                    </a:solidFill>
                                    <a:latin typeface="Cambria Math" panose="02040503050406030204" pitchFamily="18" charset="0"/>
                                    <a:ea typeface="CMU Sans Serif" panose="02000603000000000000" pitchFamily="2" charset="0"/>
                                    <a:cs typeface="CMU Sans Serif" panose="02000603000000000000" pitchFamily="2" charset="0"/>
                                  </a:rPr>
                                  <m:t>𝑆</m:t>
                                </m:r>
                                <m:r>
                                  <a:rPr lang="en-SG" sz="2400" b="0" i="1" baseline="-25000" smtClean="0">
                                    <a:solidFill>
                                      <a:schemeClr val="tx1"/>
                                    </a:solidFill>
                                    <a:latin typeface="Cambria Math" panose="02040503050406030204" pitchFamily="18" charset="0"/>
                                    <a:ea typeface="CMU Sans Serif" panose="02000603000000000000" pitchFamily="2" charset="0"/>
                                    <a:cs typeface="CMU Sans Serif" panose="02000603000000000000" pitchFamily="2" charset="0"/>
                                  </a:rPr>
                                  <m:t>3</m:t>
                                </m:r>
                              </m:oMath>
                            </m:oMathPara>
                          </a14:m>
                          <a:endParaRPr lang="en-SG" sz="2400" b="0" baseline="-25000">
                            <a:solidFill>
                              <a:schemeClr val="tx1"/>
                            </a:solidFill>
                            <a:latin typeface="CMU Sans Serif" panose="02000603000000000000" pitchFamily="2" charset="0"/>
                            <a:ea typeface="CMU Sans Serif" panose="02000603000000000000" pitchFamily="2" charset="0"/>
                            <a:cs typeface="CMU Sans Serif" panose="02000603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66862428"/>
                      </a:ext>
                    </a:extLst>
                  </a:tr>
                </a:tbl>
              </a:graphicData>
            </a:graphic>
          </p:graphicFrame>
        </mc:Choice>
        <mc:Fallback>
          <p:graphicFrame>
            <p:nvGraphicFramePr>
              <p:cNvPr id="36" name="Table 35">
                <a:extLst>
                  <a:ext uri="{FF2B5EF4-FFF2-40B4-BE49-F238E27FC236}">
                    <a16:creationId xmlns:a16="http://schemas.microsoft.com/office/drawing/2014/main" id="{6C91D66A-6CC2-CD14-7080-94B8CFE1A303}"/>
                  </a:ext>
                </a:extLst>
              </p:cNvPr>
              <p:cNvGraphicFramePr>
                <a:graphicFrameLocks noGrp="1"/>
              </p:cNvGraphicFramePr>
              <p:nvPr>
                <p:extLst>
                  <p:ext uri="{D42A27DB-BD31-4B8C-83A1-F6EECF244321}">
                    <p14:modId xmlns:p14="http://schemas.microsoft.com/office/powerpoint/2010/main" val="3505916736"/>
                  </p:ext>
                </p:extLst>
              </p:nvPr>
            </p:nvGraphicFramePr>
            <p:xfrm>
              <a:off x="26493351" y="3086229"/>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8"/>
                          <a:stretch>
                            <a:fillRect l="-1299" t="-1124" r="-1299" b="-2247"/>
                          </a:stretch>
                        </a:blipFill>
                      </a:tcPr>
                    </a:tc>
                    <a:extLst>
                      <a:ext uri="{0D108BD9-81ED-4DB2-BD59-A6C34878D82A}">
                        <a16:rowId xmlns:a16="http://schemas.microsoft.com/office/drawing/2014/main" val="1066862428"/>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38" name="Table 37">
                <a:extLst>
                  <a:ext uri="{FF2B5EF4-FFF2-40B4-BE49-F238E27FC236}">
                    <a16:creationId xmlns:a16="http://schemas.microsoft.com/office/drawing/2014/main" id="{9A44A184-A14F-9B98-BB6C-BC07E0A25629}"/>
                  </a:ext>
                </a:extLst>
              </p:cNvPr>
              <p:cNvGraphicFramePr>
                <a:graphicFrameLocks noGrp="1"/>
              </p:cNvGraphicFramePr>
              <p:nvPr>
                <p:extLst>
                  <p:ext uri="{D42A27DB-BD31-4B8C-83A1-F6EECF244321}">
                    <p14:modId xmlns:p14="http://schemas.microsoft.com/office/powerpoint/2010/main" val="3193192840"/>
                  </p:ext>
                </p:extLst>
              </p:nvPr>
            </p:nvGraphicFramePr>
            <p:xfrm>
              <a:off x="26909375" y="3570149"/>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pPr algn="ctr"/>
                          <a14:m>
                            <m:oMath xmlns:m="http://schemas.openxmlformats.org/officeDocument/2006/math">
                              <m:r>
                                <a:rPr lang="en-SG" sz="2400" b="0" i="1" baseline="0" smtClean="0">
                                  <a:solidFill>
                                    <a:schemeClr val="tx1"/>
                                  </a:solidFill>
                                  <a:latin typeface="Cambria Math" panose="02040503050406030204" pitchFamily="18" charset="0"/>
                                  <a:ea typeface="CMU Sans Serif" panose="02000603000000000000" pitchFamily="2" charset="0"/>
                                  <a:cs typeface="CMU Sans Serif" panose="02000603000000000000" pitchFamily="2" charset="0"/>
                                </a:rPr>
                                <m:t>𝑆</m:t>
                              </m:r>
                            </m:oMath>
                          </a14:m>
                          <a:r>
                            <a:rPr lang="en-SG" sz="2400" b="0" baseline="-250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66862428"/>
                      </a:ext>
                    </a:extLst>
                  </a:tr>
                </a:tbl>
              </a:graphicData>
            </a:graphic>
          </p:graphicFrame>
        </mc:Choice>
        <mc:Fallback>
          <p:graphicFrame>
            <p:nvGraphicFramePr>
              <p:cNvPr id="38" name="Table 37">
                <a:extLst>
                  <a:ext uri="{FF2B5EF4-FFF2-40B4-BE49-F238E27FC236}">
                    <a16:creationId xmlns:a16="http://schemas.microsoft.com/office/drawing/2014/main" id="{9A44A184-A14F-9B98-BB6C-BC07E0A25629}"/>
                  </a:ext>
                </a:extLst>
              </p:cNvPr>
              <p:cNvGraphicFramePr>
                <a:graphicFrameLocks noGrp="1"/>
              </p:cNvGraphicFramePr>
              <p:nvPr>
                <p:extLst>
                  <p:ext uri="{D42A27DB-BD31-4B8C-83A1-F6EECF244321}">
                    <p14:modId xmlns:p14="http://schemas.microsoft.com/office/powerpoint/2010/main" val="3193192840"/>
                  </p:ext>
                </p:extLst>
              </p:nvPr>
            </p:nvGraphicFramePr>
            <p:xfrm>
              <a:off x="26909375" y="3570149"/>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9"/>
                          <a:stretch>
                            <a:fillRect l="-649" t="-1124" r="-1299" b="-11236"/>
                          </a:stretch>
                        </a:blipFill>
                      </a:tcPr>
                    </a:tc>
                    <a:extLst>
                      <a:ext uri="{0D108BD9-81ED-4DB2-BD59-A6C34878D82A}">
                        <a16:rowId xmlns:a16="http://schemas.microsoft.com/office/drawing/2014/main" val="1066862428"/>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39" name="Table 38">
                <a:extLst>
                  <a:ext uri="{FF2B5EF4-FFF2-40B4-BE49-F238E27FC236}">
                    <a16:creationId xmlns:a16="http://schemas.microsoft.com/office/drawing/2014/main" id="{763208F7-7C88-7C02-43C1-773303217E03}"/>
                  </a:ext>
                </a:extLst>
              </p:cNvPr>
              <p:cNvGraphicFramePr>
                <a:graphicFrameLocks noGrp="1"/>
              </p:cNvGraphicFramePr>
              <p:nvPr>
                <p:extLst>
                  <p:ext uri="{D42A27DB-BD31-4B8C-83A1-F6EECF244321}">
                    <p14:modId xmlns:p14="http://schemas.microsoft.com/office/powerpoint/2010/main" val="3886938086"/>
                  </p:ext>
                </p:extLst>
              </p:nvPr>
            </p:nvGraphicFramePr>
            <p:xfrm>
              <a:off x="27323165" y="4054069"/>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pPr algn="ctr"/>
                          <a14:m>
                            <m:oMath xmlns:m="http://schemas.openxmlformats.org/officeDocument/2006/math">
                              <m:r>
                                <a:rPr lang="en-SG" sz="2400" b="0" i="1" baseline="0" smtClean="0">
                                  <a:solidFill>
                                    <a:schemeClr val="tx1"/>
                                  </a:solidFill>
                                  <a:latin typeface="Cambria Math" panose="02040503050406030204" pitchFamily="18" charset="0"/>
                                  <a:ea typeface="CMU Sans Serif" panose="02000603000000000000" pitchFamily="2" charset="0"/>
                                  <a:cs typeface="CMU Sans Serif" panose="02000603000000000000" pitchFamily="2" charset="0"/>
                                </a:rPr>
                                <m:t>𝑆</m:t>
                              </m:r>
                            </m:oMath>
                          </a14:m>
                          <a:r>
                            <a:rPr lang="en-SG" sz="2400" b="0" baseline="-250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66862428"/>
                      </a:ext>
                    </a:extLst>
                  </a:tr>
                </a:tbl>
              </a:graphicData>
            </a:graphic>
          </p:graphicFrame>
        </mc:Choice>
        <mc:Fallback>
          <p:graphicFrame>
            <p:nvGraphicFramePr>
              <p:cNvPr id="39" name="Table 38">
                <a:extLst>
                  <a:ext uri="{FF2B5EF4-FFF2-40B4-BE49-F238E27FC236}">
                    <a16:creationId xmlns:a16="http://schemas.microsoft.com/office/drawing/2014/main" id="{763208F7-7C88-7C02-43C1-773303217E03}"/>
                  </a:ext>
                </a:extLst>
              </p:cNvPr>
              <p:cNvGraphicFramePr>
                <a:graphicFrameLocks noGrp="1"/>
              </p:cNvGraphicFramePr>
              <p:nvPr>
                <p:extLst>
                  <p:ext uri="{D42A27DB-BD31-4B8C-83A1-F6EECF244321}">
                    <p14:modId xmlns:p14="http://schemas.microsoft.com/office/powerpoint/2010/main" val="3886938086"/>
                  </p:ext>
                </p:extLst>
              </p:nvPr>
            </p:nvGraphicFramePr>
            <p:xfrm>
              <a:off x="27323165" y="4054069"/>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0"/>
                          <a:stretch>
                            <a:fillRect l="-649" t="-2273" r="-1299" b="-11364"/>
                          </a:stretch>
                        </a:blipFill>
                      </a:tcPr>
                    </a:tc>
                    <a:extLst>
                      <a:ext uri="{0D108BD9-81ED-4DB2-BD59-A6C34878D82A}">
                        <a16:rowId xmlns:a16="http://schemas.microsoft.com/office/drawing/2014/main" val="1066862428"/>
                      </a:ext>
                    </a:extLst>
                  </a:tr>
                </a:tbl>
              </a:graphicData>
            </a:graphic>
          </p:graphicFrame>
        </mc:Fallback>
      </mc:AlternateContent>
      <p:sp>
        <p:nvSpPr>
          <p:cNvPr id="40" name="Rectangle 39">
            <a:extLst>
              <a:ext uri="{FF2B5EF4-FFF2-40B4-BE49-F238E27FC236}">
                <a16:creationId xmlns:a16="http://schemas.microsoft.com/office/drawing/2014/main" id="{9F7F5CB8-F618-814D-118F-E716BA7500A5}"/>
              </a:ext>
            </a:extLst>
          </p:cNvPr>
          <p:cNvSpPr/>
          <p:nvPr/>
        </p:nvSpPr>
        <p:spPr>
          <a:xfrm>
            <a:off x="20406114" y="2194233"/>
            <a:ext cx="4298399" cy="2523088"/>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1" name="TextBox 40">
            <a:extLst>
              <a:ext uri="{FF2B5EF4-FFF2-40B4-BE49-F238E27FC236}">
                <a16:creationId xmlns:a16="http://schemas.microsoft.com/office/drawing/2014/main" id="{A8D816C8-11F4-209F-12B7-289703C8EEAA}"/>
              </a:ext>
            </a:extLst>
          </p:cNvPr>
          <p:cNvSpPr txBox="1"/>
          <p:nvPr/>
        </p:nvSpPr>
        <p:spPr>
          <a:xfrm>
            <a:off x="20338701" y="2194233"/>
            <a:ext cx="3093249" cy="369332"/>
          </a:xfrm>
          <a:prstGeom prst="rect">
            <a:avLst/>
          </a:prstGeom>
          <a:noFill/>
        </p:spPr>
        <p:txBody>
          <a:bodyPr wrap="square" rtlCol="0">
            <a:spAutoFit/>
          </a:bodyPr>
          <a:lstStyle/>
          <a:p>
            <a:r>
              <a:rPr lang="en-SG" b="1">
                <a:latin typeface="CMU Sans Serif" panose="02000603000000000000" pitchFamily="2" charset="0"/>
                <a:ea typeface="CMU Sans Serif" panose="02000603000000000000" pitchFamily="2" charset="0"/>
                <a:cs typeface="CMU Sans Serif" panose="02000603000000000000" pitchFamily="2" charset="0"/>
              </a:rPr>
              <a:t>dSGP4 Correction Module</a:t>
            </a:r>
          </a:p>
        </p:txBody>
      </p:sp>
      <p:cxnSp>
        <p:nvCxnSpPr>
          <p:cNvPr id="43" name="Straight Arrow Connector 42">
            <a:extLst>
              <a:ext uri="{FF2B5EF4-FFF2-40B4-BE49-F238E27FC236}">
                <a16:creationId xmlns:a16="http://schemas.microsoft.com/office/drawing/2014/main" id="{08F3EDED-33E0-094C-31CC-BE067C3BE745}"/>
              </a:ext>
            </a:extLst>
          </p:cNvPr>
          <p:cNvCxnSpPr>
            <a:cxnSpLocks/>
          </p:cNvCxnSpPr>
          <p:nvPr/>
        </p:nvCxnSpPr>
        <p:spPr>
          <a:xfrm flipV="1">
            <a:off x="17107564" y="3801627"/>
            <a:ext cx="3293215" cy="213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DC1118F0-1E47-7BDE-0662-C4E0C0F852F3}"/>
              </a:ext>
            </a:extLst>
          </p:cNvPr>
          <p:cNvCxnSpPr>
            <a:cxnSpLocks/>
          </p:cNvCxnSpPr>
          <p:nvPr/>
        </p:nvCxnSpPr>
        <p:spPr>
          <a:xfrm>
            <a:off x="22609171" y="3809613"/>
            <a:ext cx="90458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DB4DF5B7-D1E8-091A-4031-CEF441C3F108}"/>
              </a:ext>
            </a:extLst>
          </p:cNvPr>
          <p:cNvCxnSpPr>
            <a:cxnSpLocks/>
            <a:endCxn id="24" idx="1"/>
          </p:cNvCxnSpPr>
          <p:nvPr/>
        </p:nvCxnSpPr>
        <p:spPr>
          <a:xfrm>
            <a:off x="24704513" y="3822980"/>
            <a:ext cx="161074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607B2C0E-254E-E9D2-B293-45A8BA3D2BD2}"/>
              </a:ext>
            </a:extLst>
          </p:cNvPr>
          <p:cNvSpPr txBox="1"/>
          <p:nvPr/>
        </p:nvSpPr>
        <p:spPr>
          <a:xfrm>
            <a:off x="4710179" y="6555876"/>
            <a:ext cx="2787586" cy="338554"/>
          </a:xfrm>
          <a:prstGeom prst="rect">
            <a:avLst/>
          </a:prstGeom>
          <a:noFill/>
        </p:spPr>
        <p:txBody>
          <a:bodyPr wrap="square">
            <a:spAutoFit/>
          </a:bodyPr>
          <a:lstStyle/>
          <a:p>
            <a:pPr algn="ctr"/>
            <a:r>
              <a:rPr lang="en-SG" sz="1600" dirty="0">
                <a:solidFill>
                  <a:schemeClr val="tx1">
                    <a:lumMod val="65000"/>
                    <a:lumOff val="35000"/>
                  </a:schemeClr>
                </a:solidFill>
                <a:latin typeface="CMU Sans Serif" panose="02000603000000000000" pitchFamily="2" charset="0"/>
                <a:ea typeface="CMU Sans Serif" panose="02000603000000000000" pitchFamily="2" charset="0"/>
                <a:cs typeface="CMU Sans Serif" panose="02000603000000000000" pitchFamily="2" charset="0"/>
              </a:rPr>
              <a:t>(</a:t>
            </a:r>
            <a:r>
              <a:rPr lang="en-SG" sz="1600" dirty="0" err="1">
                <a:solidFill>
                  <a:schemeClr val="tx1">
                    <a:lumMod val="65000"/>
                    <a:lumOff val="35000"/>
                  </a:schemeClr>
                </a:solidFill>
                <a:latin typeface="CMU Sans Serif" panose="02000603000000000000" pitchFamily="2" charset="0"/>
                <a:ea typeface="CMU Sans Serif" panose="02000603000000000000" pitchFamily="2" charset="0"/>
                <a:cs typeface="CMU Sans Serif" panose="02000603000000000000" pitchFamily="2" charset="0"/>
              </a:rPr>
              <a:t>Acciarini</a:t>
            </a:r>
            <a:r>
              <a:rPr lang="en-SG" sz="1600" dirty="0">
                <a:solidFill>
                  <a:schemeClr val="tx1">
                    <a:lumMod val="65000"/>
                    <a:lumOff val="35000"/>
                  </a:schemeClr>
                </a:solidFill>
                <a:latin typeface="CMU Sans Serif" panose="02000603000000000000" pitchFamily="2" charset="0"/>
                <a:ea typeface="CMU Sans Serif" panose="02000603000000000000" pitchFamily="2" charset="0"/>
                <a:cs typeface="CMU Sans Serif" panose="02000603000000000000" pitchFamily="2" charset="0"/>
              </a:rPr>
              <a:t> et al., 2025)</a:t>
            </a:r>
          </a:p>
        </p:txBody>
      </p:sp>
    </p:spTree>
    <p:extLst>
      <p:ext uri="{BB962C8B-B14F-4D97-AF65-F5344CB8AC3E}">
        <p14:creationId xmlns:p14="http://schemas.microsoft.com/office/powerpoint/2010/main" val="115023104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F0310-8EF4-1274-BA97-9FDFD92F11EC}"/>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37" name="Table 36">
                <a:extLst>
                  <a:ext uri="{FF2B5EF4-FFF2-40B4-BE49-F238E27FC236}">
                    <a16:creationId xmlns:a16="http://schemas.microsoft.com/office/drawing/2014/main" id="{C9530836-AB6E-C6DD-7706-1857D40617A0}"/>
                  </a:ext>
                </a:extLst>
              </p:cNvPr>
              <p:cNvGraphicFramePr>
                <a:graphicFrameLocks noGrp="1"/>
              </p:cNvGraphicFramePr>
              <p:nvPr/>
            </p:nvGraphicFramePr>
            <p:xfrm>
              <a:off x="-7083291" y="2946677"/>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pPr algn="ctr"/>
                          <a14:m>
                            <m:oMathPara xmlns:m="http://schemas.openxmlformats.org/officeDocument/2006/math">
                              <m:oMathParaPr>
                                <m:jc m:val="center"/>
                              </m:oMathParaPr>
                              <m:oMath xmlns:m="http://schemas.openxmlformats.org/officeDocument/2006/math">
                                <m:r>
                                  <a:rPr lang="en-SG" sz="2400" b="0" i="1" baseline="0" smtClean="0">
                                    <a:latin typeface="Cambria Math" panose="02040503050406030204" pitchFamily="18" charset="0"/>
                                    <a:ea typeface="CMU Sans Serif" panose="02000603000000000000" pitchFamily="2" charset="0"/>
                                    <a:cs typeface="CMU Sans Serif" panose="02000603000000000000" pitchFamily="2" charset="0"/>
                                  </a:rPr>
                                  <m:t>𝑇𝐿𝐸</m:t>
                                </m:r>
                                <m:r>
                                  <a:rPr lang="en-SG" sz="2400" b="0" i="1" baseline="-25000" smtClean="0">
                                    <a:latin typeface="Cambria Math" panose="02040503050406030204" pitchFamily="18" charset="0"/>
                                    <a:ea typeface="CMU Sans Serif" panose="02000603000000000000" pitchFamily="2" charset="0"/>
                                    <a:cs typeface="CMU Sans Serif" panose="02000603000000000000" pitchFamily="2" charset="0"/>
                                  </a:rPr>
                                  <m:t>3</m:t>
                                </m:r>
                              </m:oMath>
                            </m:oMathPara>
                          </a14:m>
                          <a:endParaRPr lang="en-SG" sz="2400" b="0" baseline="-25000">
                            <a:latin typeface="CMU Sans Serif" panose="02000603000000000000" pitchFamily="2" charset="0"/>
                            <a:ea typeface="CMU Sans Serif" panose="02000603000000000000" pitchFamily="2" charset="0"/>
                            <a:cs typeface="CMU Sans Serif" panose="02000603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20000"/>
                        </a:solidFill>
                      </a:tcPr>
                    </a:tc>
                    <a:extLst>
                      <a:ext uri="{0D108BD9-81ED-4DB2-BD59-A6C34878D82A}">
                        <a16:rowId xmlns:a16="http://schemas.microsoft.com/office/drawing/2014/main" val="1066862428"/>
                      </a:ext>
                    </a:extLst>
                  </a:tr>
                </a:tbl>
              </a:graphicData>
            </a:graphic>
          </p:graphicFrame>
        </mc:Choice>
        <mc:Fallback>
          <p:graphicFrame>
            <p:nvGraphicFramePr>
              <p:cNvPr id="37" name="Table 36">
                <a:extLst>
                  <a:ext uri="{FF2B5EF4-FFF2-40B4-BE49-F238E27FC236}">
                    <a16:creationId xmlns:a16="http://schemas.microsoft.com/office/drawing/2014/main" id="{C9530836-AB6E-C6DD-7706-1857D40617A0}"/>
                  </a:ext>
                </a:extLst>
              </p:cNvPr>
              <p:cNvGraphicFramePr>
                <a:graphicFrameLocks noGrp="1"/>
              </p:cNvGraphicFramePr>
              <p:nvPr/>
            </p:nvGraphicFramePr>
            <p:xfrm>
              <a:off x="-7083291" y="2946677"/>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49" t="-1124" r="-1299" b="-2247"/>
                          </a:stretch>
                        </a:blipFill>
                      </a:tcPr>
                    </a:tc>
                    <a:extLst>
                      <a:ext uri="{0D108BD9-81ED-4DB2-BD59-A6C34878D82A}">
                        <a16:rowId xmlns:a16="http://schemas.microsoft.com/office/drawing/2014/main" val="1066862428"/>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34" name="Table 33">
                <a:extLst>
                  <a:ext uri="{FF2B5EF4-FFF2-40B4-BE49-F238E27FC236}">
                    <a16:creationId xmlns:a16="http://schemas.microsoft.com/office/drawing/2014/main" id="{3E8674FD-FD59-90E8-CC51-9B4BDFA35126}"/>
                  </a:ext>
                </a:extLst>
              </p:cNvPr>
              <p:cNvGraphicFramePr>
                <a:graphicFrameLocks noGrp="1"/>
              </p:cNvGraphicFramePr>
              <p:nvPr/>
            </p:nvGraphicFramePr>
            <p:xfrm>
              <a:off x="-6667267" y="3430597"/>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pPr algn="ctr"/>
                          <a14:m>
                            <m:oMath xmlns:m="http://schemas.openxmlformats.org/officeDocument/2006/math">
                              <m:r>
                                <a:rPr lang="en-SG" sz="2400" b="0" i="1" baseline="0" smtClean="0">
                                  <a:latin typeface="Cambria Math" panose="02040503050406030204" pitchFamily="18" charset="0"/>
                                  <a:ea typeface="CMU Sans Serif" panose="02000603000000000000" pitchFamily="2" charset="0"/>
                                  <a:cs typeface="CMU Sans Serif" panose="02000603000000000000" pitchFamily="2" charset="0"/>
                                </a:rPr>
                                <m:t>𝑇𝐿𝐸</m:t>
                              </m:r>
                            </m:oMath>
                          </a14:m>
                          <a:r>
                            <a:rPr lang="en-SG" sz="2400" b="0" baseline="-25000">
                              <a:latin typeface="CMU Sans Serif" panose="02000603000000000000" pitchFamily="2" charset="0"/>
                              <a:ea typeface="CMU Sans Serif" panose="02000603000000000000" pitchFamily="2" charset="0"/>
                              <a:cs typeface="CMU Sans Serif" panose="02000603000000000000" pitchFamily="2"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20000"/>
                        </a:solidFill>
                      </a:tcPr>
                    </a:tc>
                    <a:extLst>
                      <a:ext uri="{0D108BD9-81ED-4DB2-BD59-A6C34878D82A}">
                        <a16:rowId xmlns:a16="http://schemas.microsoft.com/office/drawing/2014/main" val="1066862428"/>
                      </a:ext>
                    </a:extLst>
                  </a:tr>
                </a:tbl>
              </a:graphicData>
            </a:graphic>
          </p:graphicFrame>
        </mc:Choice>
        <mc:Fallback>
          <p:graphicFrame>
            <p:nvGraphicFramePr>
              <p:cNvPr id="34" name="Table 33">
                <a:extLst>
                  <a:ext uri="{FF2B5EF4-FFF2-40B4-BE49-F238E27FC236}">
                    <a16:creationId xmlns:a16="http://schemas.microsoft.com/office/drawing/2014/main" id="{3E8674FD-FD59-90E8-CC51-9B4BDFA35126}"/>
                  </a:ext>
                </a:extLst>
              </p:cNvPr>
              <p:cNvGraphicFramePr>
                <a:graphicFrameLocks noGrp="1"/>
              </p:cNvGraphicFramePr>
              <p:nvPr/>
            </p:nvGraphicFramePr>
            <p:xfrm>
              <a:off x="-6667267" y="3430597"/>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649" t="-1124" r="-1299" b="-11236"/>
                          </a:stretch>
                        </a:blipFill>
                      </a:tcPr>
                    </a:tc>
                    <a:extLst>
                      <a:ext uri="{0D108BD9-81ED-4DB2-BD59-A6C34878D82A}">
                        <a16:rowId xmlns:a16="http://schemas.microsoft.com/office/drawing/2014/main" val="1066862428"/>
                      </a:ext>
                    </a:extLst>
                  </a:tr>
                </a:tbl>
              </a:graphicData>
            </a:graphic>
          </p:graphicFrame>
        </mc:Fallback>
      </mc:AlternateContent>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FE1AEBB3-D62C-1761-DCA7-7F0BC4775FF0}"/>
                  </a:ext>
                </a:extLst>
              </p:cNvPr>
              <p:cNvSpPr>
                <a:spLocks noGrp="1"/>
              </p:cNvSpPr>
              <p:nvPr>
                <p:ph type="title"/>
              </p:nvPr>
            </p:nvSpPr>
            <p:spPr>
              <a:xfrm>
                <a:off x="838200" y="365125"/>
                <a:ext cx="7306733" cy="1325563"/>
              </a:xfrm>
            </p:spPr>
            <p:txBody>
              <a:bodyPr/>
              <a:lstStyle/>
              <a:p>
                <a:r>
                  <a:rPr lang="en-SG" sz="4400"/>
                  <a:t>ML-</a:t>
                </a:r>
                <a14:m>
                  <m:oMath xmlns:m="http://schemas.openxmlformats.org/officeDocument/2006/math">
                    <m:r>
                      <a:rPr lang="en-US" sz="4400" b="1" i="1" smtClean="0">
                        <a:latin typeface="Cambria Math" panose="02040503050406030204" pitchFamily="18" charset="0"/>
                      </a:rPr>
                      <m:t>𝝏</m:t>
                    </m:r>
                  </m:oMath>
                </a14:m>
                <a:r>
                  <a:rPr lang="en-SG" sz="4400"/>
                  <a:t>SGP4 Architecture</a:t>
                </a:r>
                <a:endParaRPr lang="en-SG"/>
              </a:p>
            </p:txBody>
          </p:sp>
        </mc:Choice>
        <mc:Fallback>
          <p:sp>
            <p:nvSpPr>
              <p:cNvPr id="2" name="Title 1">
                <a:extLst>
                  <a:ext uri="{FF2B5EF4-FFF2-40B4-BE49-F238E27FC236}">
                    <a16:creationId xmlns:a16="http://schemas.microsoft.com/office/drawing/2014/main" id="{FE1AEBB3-D62C-1761-DCA7-7F0BC4775FF0}"/>
                  </a:ext>
                </a:extLst>
              </p:cNvPr>
              <p:cNvSpPr>
                <a:spLocks noGrp="1" noRot="1" noChangeAspect="1" noMove="1" noResize="1" noEditPoints="1" noAdjustHandles="1" noChangeArrowheads="1" noChangeShapeType="1" noTextEdit="1"/>
              </p:cNvSpPr>
              <p:nvPr>
                <p:ph type="title"/>
              </p:nvPr>
            </p:nvSpPr>
            <p:spPr>
              <a:xfrm>
                <a:off x="838200" y="365125"/>
                <a:ext cx="7306733" cy="1325563"/>
              </a:xfrm>
              <a:blipFill>
                <a:blip r:embed="rId5"/>
                <a:stretch>
                  <a:fillRect l="-3422" b="-922"/>
                </a:stretch>
              </a:blipFill>
            </p:spPr>
            <p:txBody>
              <a:bodyPr/>
              <a:lstStyle/>
              <a:p>
                <a:r>
                  <a:rPr lang="en-SG">
                    <a:noFill/>
                  </a:rPr>
                  <a:t> </a:t>
                </a:r>
              </a:p>
            </p:txBody>
          </p:sp>
        </mc:Fallback>
      </mc:AlternateContent>
      <p:sp>
        <p:nvSpPr>
          <p:cNvPr id="4" name="Slide Number Placeholder 3">
            <a:extLst>
              <a:ext uri="{FF2B5EF4-FFF2-40B4-BE49-F238E27FC236}">
                <a16:creationId xmlns:a16="http://schemas.microsoft.com/office/drawing/2014/main" id="{4D35A735-6F6F-19D7-A4CC-579A9C563E67}"/>
              </a:ext>
            </a:extLst>
          </p:cNvPr>
          <p:cNvSpPr>
            <a:spLocks noGrp="1"/>
          </p:cNvSpPr>
          <p:nvPr>
            <p:ph type="sldNum" sz="quarter" idx="12"/>
          </p:nvPr>
        </p:nvSpPr>
        <p:spPr/>
        <p:txBody>
          <a:bodyPr/>
          <a:lstStyle/>
          <a:p>
            <a:fld id="{15318E31-E44D-46B9-B4DB-0D58A1756CE8}" type="slidenum">
              <a:rPr lang="en-SG" smtClean="0"/>
              <a:t>23</a:t>
            </a:fld>
            <a:endParaRPr lang="en-SG"/>
          </a:p>
        </p:txBody>
      </p:sp>
      <p:sp>
        <p:nvSpPr>
          <p:cNvPr id="7" name="Rectangle 6">
            <a:extLst>
              <a:ext uri="{FF2B5EF4-FFF2-40B4-BE49-F238E27FC236}">
                <a16:creationId xmlns:a16="http://schemas.microsoft.com/office/drawing/2014/main" id="{FCD56D5D-D84A-46B0-67B4-F8A573C08BEA}"/>
              </a:ext>
            </a:extLst>
          </p:cNvPr>
          <p:cNvSpPr/>
          <p:nvPr/>
        </p:nvSpPr>
        <p:spPr>
          <a:xfrm>
            <a:off x="-4317905" y="3099865"/>
            <a:ext cx="2074157" cy="1186390"/>
          </a:xfrm>
          <a:prstGeom prst="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8" name="Graphic 7">
            <a:extLst>
              <a:ext uri="{FF2B5EF4-FFF2-40B4-BE49-F238E27FC236}">
                <a16:creationId xmlns:a16="http://schemas.microsoft.com/office/drawing/2014/main" id="{03B752D1-CBD1-8EBE-0415-5ED443187282}"/>
              </a:ext>
            </a:extLst>
          </p:cNvPr>
          <p:cNvPicPr>
            <a:picLocks noChangeAspect="1"/>
          </p:cNvPicPr>
          <p:nvPr/>
        </p:nvPicPr>
        <p:blipFill>
          <a:blip r:embed="rId6">
            <a:extLst>
              <a:ext uri="{96DAC541-7B7A-43D3-8B79-37D633B846F1}">
                <asvg:svgBlip xmlns:asvg="http://schemas.microsoft.com/office/drawing/2016/SVG/main" r:embed="rId7"/>
              </a:ext>
            </a:extLst>
          </a:blip>
          <a:srcRect l="44809" t="42151" r="33215" b="46422"/>
          <a:stretch/>
        </p:blipFill>
        <p:spPr>
          <a:xfrm>
            <a:off x="-4235411" y="3461275"/>
            <a:ext cx="1873237" cy="451344"/>
          </a:xfrm>
          <a:prstGeom prst="rect">
            <a:avLst/>
          </a:prstGeom>
        </p:spPr>
      </p:pic>
      <p:cxnSp>
        <p:nvCxnSpPr>
          <p:cNvPr id="15" name="Straight Connector 14">
            <a:extLst>
              <a:ext uri="{FF2B5EF4-FFF2-40B4-BE49-F238E27FC236}">
                <a16:creationId xmlns:a16="http://schemas.microsoft.com/office/drawing/2014/main" id="{E23920E3-6618-8747-1967-4E5BDAE434BC}"/>
              </a:ext>
            </a:extLst>
          </p:cNvPr>
          <p:cNvCxnSpPr>
            <a:cxnSpLocks/>
          </p:cNvCxnSpPr>
          <p:nvPr/>
        </p:nvCxnSpPr>
        <p:spPr>
          <a:xfrm>
            <a:off x="4325251" y="3715920"/>
            <a:ext cx="0" cy="7986"/>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50EDB7AE-8730-01A5-0DF7-F426F78D8788}"/>
              </a:ext>
            </a:extLst>
          </p:cNvPr>
          <p:cNvSpPr txBox="1"/>
          <p:nvPr/>
        </p:nvSpPr>
        <p:spPr>
          <a:xfrm>
            <a:off x="-4330962" y="2734335"/>
            <a:ext cx="2074156" cy="369332"/>
          </a:xfrm>
          <a:prstGeom prst="rect">
            <a:avLst/>
          </a:prstGeom>
          <a:noFill/>
        </p:spPr>
        <p:txBody>
          <a:bodyPr wrap="square" rtlCol="0">
            <a:spAutoFit/>
          </a:bodyPr>
          <a:lstStyle/>
          <a:p>
            <a:pPr algn="ctr"/>
            <a:r>
              <a:rPr lang="en-SG" b="1">
                <a:latin typeface="CMU Sans Serif" panose="02000603000000000000" pitchFamily="2" charset="0"/>
                <a:ea typeface="CMU Sans Serif" panose="02000603000000000000" pitchFamily="2" charset="0"/>
                <a:cs typeface="CMU Sans Serif" panose="02000603000000000000" pitchFamily="2" charset="0"/>
              </a:rPr>
              <a:t>Neural Network 1 </a:t>
            </a:r>
          </a:p>
        </p:txBody>
      </p:sp>
      <mc:AlternateContent xmlns:mc="http://schemas.openxmlformats.org/markup-compatibility/2006">
        <mc:Choice xmlns:a14="http://schemas.microsoft.com/office/drawing/2010/main" Requires="a14">
          <p:graphicFrame>
            <p:nvGraphicFramePr>
              <p:cNvPr id="32" name="Table 31">
                <a:extLst>
                  <a:ext uri="{FF2B5EF4-FFF2-40B4-BE49-F238E27FC236}">
                    <a16:creationId xmlns:a16="http://schemas.microsoft.com/office/drawing/2014/main" id="{637BFA51-9383-2AFD-70DC-19AD8894E22B}"/>
                  </a:ext>
                </a:extLst>
              </p:cNvPr>
              <p:cNvGraphicFramePr>
                <a:graphicFrameLocks noGrp="1"/>
              </p:cNvGraphicFramePr>
              <p:nvPr/>
            </p:nvGraphicFramePr>
            <p:xfrm>
              <a:off x="-6253477" y="3914517"/>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pPr algn="ctr"/>
                          <a14:m>
                            <m:oMath xmlns:m="http://schemas.openxmlformats.org/officeDocument/2006/math">
                              <m:r>
                                <a:rPr lang="en-SG" sz="2400" b="0" i="1" baseline="0" smtClean="0">
                                  <a:latin typeface="Cambria Math" panose="02040503050406030204" pitchFamily="18" charset="0"/>
                                  <a:ea typeface="CMU Sans Serif" panose="02000603000000000000" pitchFamily="2" charset="0"/>
                                  <a:cs typeface="CMU Sans Serif" panose="02000603000000000000" pitchFamily="2" charset="0"/>
                                </a:rPr>
                                <m:t>𝑇𝐿𝐸</m:t>
                              </m:r>
                            </m:oMath>
                          </a14:m>
                          <a:r>
                            <a:rPr lang="en-SG" sz="2400" b="0" baseline="-25000">
                              <a:latin typeface="CMU Sans Serif" panose="02000603000000000000" pitchFamily="2" charset="0"/>
                              <a:ea typeface="CMU Sans Serif" panose="02000603000000000000" pitchFamily="2" charset="0"/>
                              <a:cs typeface="CMU Sans Serif" panose="02000603000000000000" pitchFamily="2"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20000"/>
                        </a:solidFill>
                      </a:tcPr>
                    </a:tc>
                    <a:extLst>
                      <a:ext uri="{0D108BD9-81ED-4DB2-BD59-A6C34878D82A}">
                        <a16:rowId xmlns:a16="http://schemas.microsoft.com/office/drawing/2014/main" val="1066862428"/>
                      </a:ext>
                    </a:extLst>
                  </a:tr>
                </a:tbl>
              </a:graphicData>
            </a:graphic>
          </p:graphicFrame>
        </mc:Choice>
        <mc:Fallback>
          <p:graphicFrame>
            <p:nvGraphicFramePr>
              <p:cNvPr id="32" name="Table 31">
                <a:extLst>
                  <a:ext uri="{FF2B5EF4-FFF2-40B4-BE49-F238E27FC236}">
                    <a16:creationId xmlns:a16="http://schemas.microsoft.com/office/drawing/2014/main" id="{637BFA51-9383-2AFD-70DC-19AD8894E22B}"/>
                  </a:ext>
                </a:extLst>
              </p:cNvPr>
              <p:cNvGraphicFramePr>
                <a:graphicFrameLocks noGrp="1"/>
              </p:cNvGraphicFramePr>
              <p:nvPr/>
            </p:nvGraphicFramePr>
            <p:xfrm>
              <a:off x="-6253477" y="3914517"/>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649" t="-1136" r="-1299" b="-11364"/>
                          </a:stretch>
                        </a:blipFill>
                      </a:tcPr>
                    </a:tc>
                    <a:extLst>
                      <a:ext uri="{0D108BD9-81ED-4DB2-BD59-A6C34878D82A}">
                        <a16:rowId xmlns:a16="http://schemas.microsoft.com/office/drawing/2014/main" val="1066862428"/>
                      </a:ext>
                    </a:extLst>
                  </a:tr>
                </a:tbl>
              </a:graphicData>
            </a:graphic>
          </p:graphicFrame>
        </mc:Fallback>
      </mc:AlternateContent>
      <p:sp>
        <p:nvSpPr>
          <p:cNvPr id="42" name="Rectangle 41">
            <a:extLst>
              <a:ext uri="{FF2B5EF4-FFF2-40B4-BE49-F238E27FC236}">
                <a16:creationId xmlns:a16="http://schemas.microsoft.com/office/drawing/2014/main" id="{E9AF3B55-B0C1-DF06-5CA9-C080F087594F}"/>
              </a:ext>
            </a:extLst>
          </p:cNvPr>
          <p:cNvSpPr/>
          <p:nvPr/>
        </p:nvSpPr>
        <p:spPr>
          <a:xfrm>
            <a:off x="-7282110" y="2784206"/>
            <a:ext cx="2102416" cy="1817708"/>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8" name="TextBox 47">
            <a:extLst>
              <a:ext uri="{FF2B5EF4-FFF2-40B4-BE49-F238E27FC236}">
                <a16:creationId xmlns:a16="http://schemas.microsoft.com/office/drawing/2014/main" id="{B6B78CEB-0235-F324-C1B6-4135E2E4FA99}"/>
              </a:ext>
            </a:extLst>
          </p:cNvPr>
          <p:cNvSpPr txBox="1"/>
          <p:nvPr/>
        </p:nvSpPr>
        <p:spPr>
          <a:xfrm>
            <a:off x="-7267980" y="2405646"/>
            <a:ext cx="2074156" cy="369332"/>
          </a:xfrm>
          <a:prstGeom prst="rect">
            <a:avLst/>
          </a:prstGeom>
          <a:noFill/>
        </p:spPr>
        <p:txBody>
          <a:bodyPr wrap="square" rtlCol="0">
            <a:spAutoFit/>
          </a:bodyPr>
          <a:lstStyle/>
          <a:p>
            <a:pPr algn="ctr"/>
            <a:r>
              <a:rPr lang="en-SG" b="1" dirty="0">
                <a:latin typeface="CMU Sans Serif" panose="02000603000000000000" pitchFamily="2" charset="0"/>
                <a:ea typeface="CMU Sans Serif" panose="02000603000000000000" pitchFamily="2" charset="0"/>
                <a:cs typeface="CMU Sans Serif" panose="02000603000000000000" pitchFamily="2" charset="0"/>
              </a:rPr>
              <a:t>Raw TLEs</a:t>
            </a:r>
          </a:p>
        </p:txBody>
      </p:sp>
      <mc:AlternateContent xmlns:mc="http://schemas.openxmlformats.org/markup-compatibility/2006">
        <mc:Choice xmlns:a14="http://schemas.microsoft.com/office/drawing/2010/main" Requires="a14">
          <p:graphicFrame>
            <p:nvGraphicFramePr>
              <p:cNvPr id="50" name="Table 49">
                <a:extLst>
                  <a:ext uri="{FF2B5EF4-FFF2-40B4-BE49-F238E27FC236}">
                    <a16:creationId xmlns:a16="http://schemas.microsoft.com/office/drawing/2014/main" id="{9CABD790-F063-A76A-FF22-2EC91E818889}"/>
                  </a:ext>
                </a:extLst>
              </p:cNvPr>
              <p:cNvGraphicFramePr>
                <a:graphicFrameLocks noGrp="1"/>
              </p:cNvGraphicFramePr>
              <p:nvPr/>
            </p:nvGraphicFramePr>
            <p:xfrm>
              <a:off x="2671488" y="3000522"/>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pPr algn="ctr"/>
                          <a14:m>
                            <m:oMath xmlns:m="http://schemas.openxmlformats.org/officeDocument/2006/math">
                              <m:r>
                                <a:rPr lang="en-SG" sz="2400" b="0" i="1" baseline="0" smtClean="0">
                                  <a:solidFill>
                                    <a:schemeClr val="tx1"/>
                                  </a:solidFill>
                                  <a:latin typeface="Cambria Math" panose="02040503050406030204" pitchFamily="18" charset="0"/>
                                  <a:ea typeface="CMU Sans Serif" panose="02000603000000000000" pitchFamily="2" charset="0"/>
                                  <a:cs typeface="CMU Sans Serif" panose="02000603000000000000" pitchFamily="2" charset="0"/>
                                </a:rPr>
                                <m:t>𝑇𝐿𝐸</m:t>
                              </m:r>
                            </m:oMath>
                          </a14:m>
                          <a:r>
                            <a:rPr lang="en-SG" sz="2400" b="0" baseline="-250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66862428"/>
                      </a:ext>
                    </a:extLst>
                  </a:tr>
                </a:tbl>
              </a:graphicData>
            </a:graphic>
          </p:graphicFrame>
        </mc:Choice>
        <mc:Fallback>
          <p:graphicFrame>
            <p:nvGraphicFramePr>
              <p:cNvPr id="50" name="Table 49">
                <a:extLst>
                  <a:ext uri="{FF2B5EF4-FFF2-40B4-BE49-F238E27FC236}">
                    <a16:creationId xmlns:a16="http://schemas.microsoft.com/office/drawing/2014/main" id="{9CABD790-F063-A76A-FF22-2EC91E818889}"/>
                  </a:ext>
                </a:extLst>
              </p:cNvPr>
              <p:cNvGraphicFramePr>
                <a:graphicFrameLocks noGrp="1"/>
              </p:cNvGraphicFramePr>
              <p:nvPr/>
            </p:nvGraphicFramePr>
            <p:xfrm>
              <a:off x="2671488" y="3000522"/>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9"/>
                          <a:stretch>
                            <a:fillRect l="-649" t="-1124" r="-1299" b="-10112"/>
                          </a:stretch>
                        </a:blipFill>
                      </a:tcPr>
                    </a:tc>
                    <a:extLst>
                      <a:ext uri="{0D108BD9-81ED-4DB2-BD59-A6C34878D82A}">
                        <a16:rowId xmlns:a16="http://schemas.microsoft.com/office/drawing/2014/main" val="1066862428"/>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51" name="Table 50">
                <a:extLst>
                  <a:ext uri="{FF2B5EF4-FFF2-40B4-BE49-F238E27FC236}">
                    <a16:creationId xmlns:a16="http://schemas.microsoft.com/office/drawing/2014/main" id="{3C1A4043-B45A-AEA4-6B6F-08A25FE8B34E}"/>
                  </a:ext>
                </a:extLst>
              </p:cNvPr>
              <p:cNvGraphicFramePr>
                <a:graphicFrameLocks noGrp="1"/>
              </p:cNvGraphicFramePr>
              <p:nvPr/>
            </p:nvGraphicFramePr>
            <p:xfrm>
              <a:off x="3087512" y="3484442"/>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pPr algn="ctr"/>
                          <a14:m>
                            <m:oMath xmlns:m="http://schemas.openxmlformats.org/officeDocument/2006/math">
                              <m:r>
                                <a:rPr lang="en-SG" sz="2400" b="0" i="1" baseline="0" smtClean="0">
                                  <a:solidFill>
                                    <a:schemeClr val="tx1"/>
                                  </a:solidFill>
                                  <a:latin typeface="Cambria Math" panose="02040503050406030204" pitchFamily="18" charset="0"/>
                                  <a:ea typeface="CMU Sans Serif" panose="02000603000000000000" pitchFamily="2" charset="0"/>
                                  <a:cs typeface="CMU Sans Serif" panose="02000603000000000000" pitchFamily="2" charset="0"/>
                                </a:rPr>
                                <m:t>𝑇𝐿𝐸</m:t>
                              </m:r>
                            </m:oMath>
                          </a14:m>
                          <a:r>
                            <a:rPr lang="en-SG" sz="2400" b="0" baseline="-250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66862428"/>
                      </a:ext>
                    </a:extLst>
                  </a:tr>
                </a:tbl>
              </a:graphicData>
            </a:graphic>
          </p:graphicFrame>
        </mc:Choice>
        <mc:Fallback>
          <p:graphicFrame>
            <p:nvGraphicFramePr>
              <p:cNvPr id="51" name="Table 50">
                <a:extLst>
                  <a:ext uri="{FF2B5EF4-FFF2-40B4-BE49-F238E27FC236}">
                    <a16:creationId xmlns:a16="http://schemas.microsoft.com/office/drawing/2014/main" id="{3C1A4043-B45A-AEA4-6B6F-08A25FE8B34E}"/>
                  </a:ext>
                </a:extLst>
              </p:cNvPr>
              <p:cNvGraphicFramePr>
                <a:graphicFrameLocks noGrp="1"/>
              </p:cNvGraphicFramePr>
              <p:nvPr/>
            </p:nvGraphicFramePr>
            <p:xfrm>
              <a:off x="3087512" y="3484442"/>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0"/>
                          <a:stretch>
                            <a:fillRect l="-649" t="-1124" r="-1299" b="-11236"/>
                          </a:stretch>
                        </a:blipFill>
                      </a:tcPr>
                    </a:tc>
                    <a:extLst>
                      <a:ext uri="{0D108BD9-81ED-4DB2-BD59-A6C34878D82A}">
                        <a16:rowId xmlns:a16="http://schemas.microsoft.com/office/drawing/2014/main" val="1066862428"/>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52" name="Table 51">
                <a:extLst>
                  <a:ext uri="{FF2B5EF4-FFF2-40B4-BE49-F238E27FC236}">
                    <a16:creationId xmlns:a16="http://schemas.microsoft.com/office/drawing/2014/main" id="{CCE880D2-C0A3-F718-101B-FC6CA74AC8DD}"/>
                  </a:ext>
                </a:extLst>
              </p:cNvPr>
              <p:cNvGraphicFramePr>
                <a:graphicFrameLocks noGrp="1"/>
              </p:cNvGraphicFramePr>
              <p:nvPr/>
            </p:nvGraphicFramePr>
            <p:xfrm>
              <a:off x="3501302" y="3968362"/>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pPr algn="ctr"/>
                          <a14:m>
                            <m:oMath xmlns:m="http://schemas.openxmlformats.org/officeDocument/2006/math">
                              <m:r>
                                <a:rPr lang="en-SG" sz="2400" b="0" i="1" baseline="0" smtClean="0">
                                  <a:solidFill>
                                    <a:schemeClr val="tx1"/>
                                  </a:solidFill>
                                  <a:latin typeface="Cambria Math" panose="02040503050406030204" pitchFamily="18" charset="0"/>
                                  <a:ea typeface="CMU Sans Serif" panose="02000603000000000000" pitchFamily="2" charset="0"/>
                                  <a:cs typeface="CMU Sans Serif" panose="02000603000000000000" pitchFamily="2" charset="0"/>
                                </a:rPr>
                                <m:t>𝑇𝐿𝐸</m:t>
                              </m:r>
                            </m:oMath>
                          </a14:m>
                          <a:r>
                            <a:rPr lang="en-SG" sz="2400" b="0" baseline="-250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66862428"/>
                      </a:ext>
                    </a:extLst>
                  </a:tr>
                </a:tbl>
              </a:graphicData>
            </a:graphic>
          </p:graphicFrame>
        </mc:Choice>
        <mc:Fallback>
          <p:graphicFrame>
            <p:nvGraphicFramePr>
              <p:cNvPr id="52" name="Table 51">
                <a:extLst>
                  <a:ext uri="{FF2B5EF4-FFF2-40B4-BE49-F238E27FC236}">
                    <a16:creationId xmlns:a16="http://schemas.microsoft.com/office/drawing/2014/main" id="{CCE880D2-C0A3-F718-101B-FC6CA74AC8DD}"/>
                  </a:ext>
                </a:extLst>
              </p:cNvPr>
              <p:cNvGraphicFramePr>
                <a:graphicFrameLocks noGrp="1"/>
              </p:cNvGraphicFramePr>
              <p:nvPr/>
            </p:nvGraphicFramePr>
            <p:xfrm>
              <a:off x="3501302" y="3968362"/>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1"/>
                          <a:stretch>
                            <a:fillRect l="-649" t="-1124" r="-1299" b="-11236"/>
                          </a:stretch>
                        </a:blipFill>
                      </a:tcPr>
                    </a:tc>
                    <a:extLst>
                      <a:ext uri="{0D108BD9-81ED-4DB2-BD59-A6C34878D82A}">
                        <a16:rowId xmlns:a16="http://schemas.microsoft.com/office/drawing/2014/main" val="1066862428"/>
                      </a:ext>
                    </a:extLst>
                  </a:tr>
                </a:tbl>
              </a:graphicData>
            </a:graphic>
          </p:graphicFrame>
        </mc:Fallback>
      </mc:AlternateContent>
      <p:sp>
        <p:nvSpPr>
          <p:cNvPr id="53" name="Rectangle 52">
            <a:extLst>
              <a:ext uri="{FF2B5EF4-FFF2-40B4-BE49-F238E27FC236}">
                <a16:creationId xmlns:a16="http://schemas.microsoft.com/office/drawing/2014/main" id="{D8D04537-4849-0C65-F669-0023DDCD68D1}"/>
              </a:ext>
            </a:extLst>
          </p:cNvPr>
          <p:cNvSpPr/>
          <p:nvPr/>
        </p:nvSpPr>
        <p:spPr>
          <a:xfrm>
            <a:off x="2503376" y="2807066"/>
            <a:ext cx="2102416" cy="1817708"/>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0" name="TextBox 59">
            <a:extLst>
              <a:ext uri="{FF2B5EF4-FFF2-40B4-BE49-F238E27FC236}">
                <a16:creationId xmlns:a16="http://schemas.microsoft.com/office/drawing/2014/main" id="{F7A1C90E-E4F4-0B1F-702D-E01AA0C5FACB}"/>
              </a:ext>
            </a:extLst>
          </p:cNvPr>
          <p:cNvSpPr txBox="1"/>
          <p:nvPr/>
        </p:nvSpPr>
        <p:spPr>
          <a:xfrm>
            <a:off x="2502397" y="2428506"/>
            <a:ext cx="2074156" cy="369332"/>
          </a:xfrm>
          <a:prstGeom prst="rect">
            <a:avLst/>
          </a:prstGeom>
          <a:noFill/>
        </p:spPr>
        <p:txBody>
          <a:bodyPr wrap="square" rtlCol="0">
            <a:spAutoFit/>
          </a:bodyPr>
          <a:lstStyle/>
          <a:p>
            <a:pPr algn="ctr"/>
            <a:r>
              <a:rPr lang="en-SG" b="1">
                <a:latin typeface="CMU Sans Serif" panose="02000603000000000000" pitchFamily="2" charset="0"/>
                <a:ea typeface="CMU Sans Serif" panose="02000603000000000000" pitchFamily="2" charset="0"/>
                <a:cs typeface="CMU Sans Serif" panose="02000603000000000000" pitchFamily="2" charset="0"/>
              </a:rPr>
              <a:t>Optimised TLEs</a:t>
            </a:r>
          </a:p>
        </p:txBody>
      </p:sp>
      <p:sp>
        <p:nvSpPr>
          <p:cNvPr id="61" name="TextBox 60">
            <a:extLst>
              <a:ext uri="{FF2B5EF4-FFF2-40B4-BE49-F238E27FC236}">
                <a16:creationId xmlns:a16="http://schemas.microsoft.com/office/drawing/2014/main" id="{141C89D3-836D-DAD1-6733-52B358C43388}"/>
              </a:ext>
            </a:extLst>
          </p:cNvPr>
          <p:cNvSpPr txBox="1"/>
          <p:nvPr/>
        </p:nvSpPr>
        <p:spPr>
          <a:xfrm>
            <a:off x="-5179694" y="3195207"/>
            <a:ext cx="695005" cy="369332"/>
          </a:xfrm>
          <a:prstGeom prst="rect">
            <a:avLst/>
          </a:prstGeom>
          <a:noFill/>
        </p:spPr>
        <p:txBody>
          <a:bodyPr wrap="square" rtlCol="0">
            <a:spAutoFit/>
          </a:bodyPr>
          <a:lstStyle/>
          <a:p>
            <a:r>
              <a:rPr lang="en-SG" dirty="0">
                <a:latin typeface="CMU Sans Serif" panose="02000603000000000000" pitchFamily="2" charset="0"/>
                <a:ea typeface="CMU Sans Serif" panose="02000603000000000000" pitchFamily="2" charset="0"/>
                <a:cs typeface="CMU Sans Serif" panose="02000603000000000000" pitchFamily="2" charset="0"/>
              </a:rPr>
              <a:t>Input</a:t>
            </a:r>
          </a:p>
        </p:txBody>
      </p:sp>
      <p:sp>
        <p:nvSpPr>
          <p:cNvPr id="63" name="TextBox 62">
            <a:extLst>
              <a:ext uri="{FF2B5EF4-FFF2-40B4-BE49-F238E27FC236}">
                <a16:creationId xmlns:a16="http://schemas.microsoft.com/office/drawing/2014/main" id="{1E8C1CB4-680A-75CC-6292-5D37019B37B2}"/>
              </a:ext>
            </a:extLst>
          </p:cNvPr>
          <p:cNvSpPr txBox="1"/>
          <p:nvPr/>
        </p:nvSpPr>
        <p:spPr>
          <a:xfrm>
            <a:off x="-2243748" y="3166427"/>
            <a:ext cx="897866" cy="369332"/>
          </a:xfrm>
          <a:prstGeom prst="rect">
            <a:avLst/>
          </a:prstGeom>
          <a:noFill/>
        </p:spPr>
        <p:txBody>
          <a:bodyPr wrap="square" rtlCol="0">
            <a:spAutoFit/>
          </a:bodyPr>
          <a:lstStyle/>
          <a:p>
            <a:r>
              <a:rPr lang="en-SG">
                <a:latin typeface="CMU Sans Serif" panose="02000603000000000000" pitchFamily="2" charset="0"/>
                <a:ea typeface="CMU Sans Serif" panose="02000603000000000000" pitchFamily="2" charset="0"/>
                <a:cs typeface="CMU Sans Serif" panose="02000603000000000000" pitchFamily="2" charset="0"/>
              </a:rPr>
              <a:t>Output</a:t>
            </a:r>
          </a:p>
        </p:txBody>
      </p:sp>
      <mc:AlternateContent xmlns:mc="http://schemas.openxmlformats.org/markup-compatibility/2006">
        <mc:Choice xmlns:a14="http://schemas.microsoft.com/office/drawing/2010/main" Requires="a14">
          <p:graphicFrame>
            <p:nvGraphicFramePr>
              <p:cNvPr id="67" name="Table 66">
                <a:extLst>
                  <a:ext uri="{FF2B5EF4-FFF2-40B4-BE49-F238E27FC236}">
                    <a16:creationId xmlns:a16="http://schemas.microsoft.com/office/drawing/2014/main" id="{56419BC2-A6C2-6E09-7B32-96F8DCC7BA27}"/>
                  </a:ext>
                </a:extLst>
              </p:cNvPr>
              <p:cNvGraphicFramePr>
                <a:graphicFrameLocks noGrp="1"/>
              </p:cNvGraphicFramePr>
              <p:nvPr/>
            </p:nvGraphicFramePr>
            <p:xfrm>
              <a:off x="-1338045" y="2664103"/>
              <a:ext cx="1093288" cy="1914365"/>
            </p:xfrm>
            <a:graphic>
              <a:graphicData uri="http://schemas.openxmlformats.org/drawingml/2006/table">
                <a:tbl>
                  <a:tblPr firstRow="1" bandRow="1">
                    <a:tableStyleId>{5C22544A-7EE6-4342-B048-85BDC9FD1C3A}</a:tableStyleId>
                  </a:tblPr>
                  <a:tblGrid>
                    <a:gridCol w="1093288">
                      <a:extLst>
                        <a:ext uri="{9D8B030D-6E8A-4147-A177-3AD203B41FA5}">
                          <a16:colId xmlns:a16="http://schemas.microsoft.com/office/drawing/2014/main" val="3590240290"/>
                        </a:ext>
                      </a:extLst>
                    </a:gridCol>
                  </a:tblGrid>
                  <a:tr h="681575">
                    <a:tc>
                      <a:txBody>
                        <a:bodyPr/>
                        <a:lstStyle/>
                        <a:p>
                          <a:pPr algn="ctr"/>
                          <a:r>
                            <a:rPr lang="en-SG" sz="2400" b="0" baseline="-25000">
                              <a:latin typeface="Calibri" panose="020F0502020204030204" pitchFamily="34" charset="0"/>
                              <a:ea typeface="Calibri" panose="020F0502020204030204" pitchFamily="34" charset="0"/>
                              <a:cs typeface="Calibri" panose="020F0502020204030204" pitchFamily="34" charset="0"/>
                            </a:rPr>
                            <a:t>Correction Factors</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374642866"/>
                      </a:ext>
                    </a:extLst>
                  </a:tr>
                  <a:tr h="423636">
                    <a:tc>
                      <a:txBody>
                        <a:bodyPr/>
                        <a:lstStyle/>
                        <a:p>
                          <a:pPr algn="ctr"/>
                          <a14:m>
                            <m:oMathPara xmlns:m="http://schemas.openxmlformats.org/officeDocument/2006/math">
                              <m:oMathParaPr>
                                <m:jc m:val="centerGroup"/>
                              </m:oMathParaPr>
                              <m:oMath xmlns:m="http://schemas.openxmlformats.org/officeDocument/2006/math">
                                <m:r>
                                  <a:rPr lang="en-SG" sz="2400" b="0" i="1" smtClean="0">
                                    <a:latin typeface="Cambria Math" panose="02040503050406030204" pitchFamily="18" charset="0"/>
                                  </a:rPr>
                                  <m:t>𝑐</m:t>
                                </m:r>
                                <m:r>
                                  <a:rPr lang="en-SG" sz="2400" b="0" i="1" baseline="-25000" smtClean="0">
                                    <a:latin typeface="Cambria Math" panose="02040503050406030204" pitchFamily="18" charset="0"/>
                                  </a:rPr>
                                  <m:t>1</m:t>
                                </m:r>
                              </m:oMath>
                            </m:oMathPara>
                          </a14:m>
                          <a:endParaRPr lang="en-SG" sz="2400" baseline="-25000">
                            <a:latin typeface="Brush Script MT" panose="03060802040406070304" pitchFamily="66" charset="0"/>
                            <a:ea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solidFill>
                          <a:schemeClr val="accent4">
                            <a:lumMod val="60000"/>
                            <a:lumOff val="40000"/>
                          </a:schemeClr>
                        </a:solidFill>
                      </a:tcPr>
                    </a:tc>
                    <a:extLst>
                      <a:ext uri="{0D108BD9-81ED-4DB2-BD59-A6C34878D82A}">
                        <a16:rowId xmlns:a16="http://schemas.microsoft.com/office/drawing/2014/main" val="3582768198"/>
                      </a:ext>
                    </a:extLst>
                  </a:tr>
                  <a:tr h="3209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2400" baseline="-25000">
                              <a:latin typeface="Brush Script MT" panose="03060802040406070304" pitchFamily="66" charset="0"/>
                              <a:ea typeface="Calibri" panose="020F0502020204030204" pitchFamily="34" charset="0"/>
                              <a:cs typeface="Calibri" panose="020F0502020204030204" pitchFamily="34" charset="0"/>
                            </a:rPr>
                            <a:t>…</a:t>
                          </a:r>
                        </a:p>
                      </a:txBody>
                      <a:tcPr>
                        <a:lnL w="12700" cap="flat" cmpd="sng" algn="ctr">
                          <a:noFill/>
                          <a:prstDash val="solid"/>
                          <a:round/>
                          <a:headEnd type="none" w="med" len="med"/>
                          <a:tailEnd type="none" w="med" len="med"/>
                        </a:lnL>
                        <a:solidFill>
                          <a:schemeClr val="accent4">
                            <a:lumMod val="60000"/>
                            <a:lumOff val="40000"/>
                          </a:schemeClr>
                        </a:solidFill>
                      </a:tcPr>
                    </a:tc>
                    <a:extLst>
                      <a:ext uri="{0D108BD9-81ED-4DB2-BD59-A6C34878D82A}">
                        <a16:rowId xmlns:a16="http://schemas.microsoft.com/office/drawing/2014/main" val="2874745447"/>
                      </a:ext>
                    </a:extLst>
                  </a:tr>
                  <a:tr h="4236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SG" sz="2400" b="0" i="1" smtClean="0">
                                    <a:latin typeface="Cambria Math" panose="02040503050406030204" pitchFamily="18" charset="0"/>
                                  </a:rPr>
                                  <m:t>𝑐</m:t>
                                </m:r>
                                <m:r>
                                  <a:rPr lang="en-SG" sz="2400" b="0" i="1" baseline="-25000" smtClean="0">
                                    <a:latin typeface="Cambria Math" panose="02040503050406030204" pitchFamily="18" charset="0"/>
                                  </a:rPr>
                                  <m:t>6</m:t>
                                </m:r>
                              </m:oMath>
                            </m:oMathPara>
                          </a14:m>
                          <a:endParaRPr lang="en-SG" sz="2400" baseline="-25000">
                            <a:latin typeface="Brush Script MT" panose="03060802040406070304" pitchFamily="66" charset="0"/>
                            <a:ea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solidFill>
                          <a:schemeClr val="accent4">
                            <a:lumMod val="60000"/>
                            <a:lumOff val="40000"/>
                          </a:schemeClr>
                        </a:solidFill>
                      </a:tcPr>
                    </a:tc>
                    <a:extLst>
                      <a:ext uri="{0D108BD9-81ED-4DB2-BD59-A6C34878D82A}">
                        <a16:rowId xmlns:a16="http://schemas.microsoft.com/office/drawing/2014/main" val="760253695"/>
                      </a:ext>
                    </a:extLst>
                  </a:tr>
                </a:tbl>
              </a:graphicData>
            </a:graphic>
          </p:graphicFrame>
        </mc:Choice>
        <mc:Fallback>
          <p:graphicFrame>
            <p:nvGraphicFramePr>
              <p:cNvPr id="67" name="Table 66">
                <a:extLst>
                  <a:ext uri="{FF2B5EF4-FFF2-40B4-BE49-F238E27FC236}">
                    <a16:creationId xmlns:a16="http://schemas.microsoft.com/office/drawing/2014/main" id="{56419BC2-A6C2-6E09-7B32-96F8DCC7BA27}"/>
                  </a:ext>
                </a:extLst>
              </p:cNvPr>
              <p:cNvGraphicFramePr>
                <a:graphicFrameLocks noGrp="1"/>
              </p:cNvGraphicFramePr>
              <p:nvPr/>
            </p:nvGraphicFramePr>
            <p:xfrm>
              <a:off x="-1338045" y="2664103"/>
              <a:ext cx="1093288" cy="1914365"/>
            </p:xfrm>
            <a:graphic>
              <a:graphicData uri="http://schemas.openxmlformats.org/drawingml/2006/table">
                <a:tbl>
                  <a:tblPr firstRow="1" bandRow="1">
                    <a:tableStyleId>{5C22544A-7EE6-4342-B048-85BDC9FD1C3A}</a:tableStyleId>
                  </a:tblPr>
                  <a:tblGrid>
                    <a:gridCol w="1093288">
                      <a:extLst>
                        <a:ext uri="{9D8B030D-6E8A-4147-A177-3AD203B41FA5}">
                          <a16:colId xmlns:a16="http://schemas.microsoft.com/office/drawing/2014/main" val="3590240290"/>
                        </a:ext>
                      </a:extLst>
                    </a:gridCol>
                  </a:tblGrid>
                  <a:tr h="681575">
                    <a:tc>
                      <a:txBody>
                        <a:bodyPr/>
                        <a:lstStyle/>
                        <a:p>
                          <a:pPr algn="ctr"/>
                          <a:r>
                            <a:rPr lang="en-SG" sz="2400" b="0" baseline="-25000">
                              <a:latin typeface="Calibri" panose="020F0502020204030204" pitchFamily="34" charset="0"/>
                              <a:ea typeface="Calibri" panose="020F0502020204030204" pitchFamily="34" charset="0"/>
                              <a:cs typeface="Calibri" panose="020F0502020204030204" pitchFamily="34" charset="0"/>
                            </a:rPr>
                            <a:t>Correction Factors</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374642866"/>
                      </a:ext>
                    </a:extLst>
                  </a:tr>
                  <a:tr h="448755">
                    <a:tc>
                      <a:txBody>
                        <a:bodyPr/>
                        <a:lstStyle/>
                        <a:p>
                          <a:endParaRPr lang="en-US"/>
                        </a:p>
                      </a:txBody>
                      <a:tcPr>
                        <a:lnL w="12700" cap="flat" cmpd="sng" algn="ctr">
                          <a:noFill/>
                          <a:prstDash val="solid"/>
                          <a:round/>
                          <a:headEnd type="none" w="med" len="med"/>
                          <a:tailEnd type="none" w="med" len="med"/>
                        </a:lnL>
                        <a:blipFill>
                          <a:blip r:embed="rId12"/>
                          <a:stretch>
                            <a:fillRect t="-154054" r="-2778" b="-179730"/>
                          </a:stretch>
                        </a:blipFill>
                      </a:tcPr>
                    </a:tc>
                    <a:extLst>
                      <a:ext uri="{0D108BD9-81ED-4DB2-BD59-A6C34878D82A}">
                        <a16:rowId xmlns:a16="http://schemas.microsoft.com/office/drawing/2014/main" val="3582768198"/>
                      </a:ext>
                    </a:extLst>
                  </a:tr>
                  <a:tr h="3352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2400" baseline="-25000">
                              <a:latin typeface="Brush Script MT" panose="03060802040406070304" pitchFamily="66" charset="0"/>
                              <a:ea typeface="Calibri" panose="020F0502020204030204" pitchFamily="34" charset="0"/>
                              <a:cs typeface="Calibri" panose="020F0502020204030204" pitchFamily="34" charset="0"/>
                            </a:rPr>
                            <a:t>…</a:t>
                          </a:r>
                        </a:p>
                      </a:txBody>
                      <a:tcPr>
                        <a:lnL w="12700" cap="flat" cmpd="sng" algn="ctr">
                          <a:noFill/>
                          <a:prstDash val="solid"/>
                          <a:round/>
                          <a:headEnd type="none" w="med" len="med"/>
                          <a:tailEnd type="none" w="med" len="med"/>
                        </a:lnL>
                        <a:solidFill>
                          <a:schemeClr val="accent4">
                            <a:lumMod val="60000"/>
                            <a:lumOff val="40000"/>
                          </a:schemeClr>
                        </a:solidFill>
                      </a:tcPr>
                    </a:tc>
                    <a:extLst>
                      <a:ext uri="{0D108BD9-81ED-4DB2-BD59-A6C34878D82A}">
                        <a16:rowId xmlns:a16="http://schemas.microsoft.com/office/drawing/2014/main" val="2874745447"/>
                      </a:ext>
                    </a:extLst>
                  </a:tr>
                  <a:tr h="448755">
                    <a:tc>
                      <a:txBody>
                        <a:bodyPr/>
                        <a:lstStyle/>
                        <a:p>
                          <a:endParaRPr lang="en-US"/>
                        </a:p>
                      </a:txBody>
                      <a:tcPr>
                        <a:lnL w="12700" cap="flat" cmpd="sng" algn="ctr">
                          <a:noFill/>
                          <a:prstDash val="solid"/>
                          <a:round/>
                          <a:headEnd type="none" w="med" len="med"/>
                          <a:tailEnd type="none" w="med" len="med"/>
                        </a:lnL>
                        <a:blipFill>
                          <a:blip r:embed="rId12"/>
                          <a:stretch>
                            <a:fillRect t="-328378" r="-2778" b="-5405"/>
                          </a:stretch>
                        </a:blipFill>
                      </a:tcPr>
                    </a:tc>
                    <a:extLst>
                      <a:ext uri="{0D108BD9-81ED-4DB2-BD59-A6C34878D82A}">
                        <a16:rowId xmlns:a16="http://schemas.microsoft.com/office/drawing/2014/main" val="760253695"/>
                      </a:ext>
                    </a:extLst>
                  </a:tr>
                </a:tbl>
              </a:graphicData>
            </a:graphic>
          </p:graphicFrame>
        </mc:Fallback>
      </mc:AlternateContent>
      <p:sp>
        <p:nvSpPr>
          <p:cNvPr id="70" name="TextBox 69">
            <a:extLst>
              <a:ext uri="{FF2B5EF4-FFF2-40B4-BE49-F238E27FC236}">
                <a16:creationId xmlns:a16="http://schemas.microsoft.com/office/drawing/2014/main" id="{E13D0544-1F94-B725-06F2-CD4A162A7FE2}"/>
              </a:ext>
            </a:extLst>
          </p:cNvPr>
          <p:cNvSpPr txBox="1"/>
          <p:nvPr/>
        </p:nvSpPr>
        <p:spPr>
          <a:xfrm>
            <a:off x="-111578" y="3116504"/>
            <a:ext cx="1637406" cy="646331"/>
          </a:xfrm>
          <a:prstGeom prst="rect">
            <a:avLst/>
          </a:prstGeom>
          <a:noFill/>
        </p:spPr>
        <p:txBody>
          <a:bodyPr wrap="square" rtlCol="0">
            <a:spAutoFit/>
          </a:bodyPr>
          <a:lstStyle/>
          <a:p>
            <a:pPr algn="ctr"/>
            <a:r>
              <a:rPr lang="en-SG" dirty="0">
                <a:latin typeface="CMU Sans Serif" panose="02000603000000000000" pitchFamily="2" charset="0"/>
                <a:ea typeface="CMU Sans Serif" panose="02000603000000000000" pitchFamily="2" charset="0"/>
                <a:cs typeface="CMU Sans Serif" panose="02000603000000000000" pitchFamily="2" charset="0"/>
              </a:rPr>
              <a:t>Applied to TLE elements</a:t>
            </a:r>
          </a:p>
        </p:txBody>
      </p:sp>
      <p:sp>
        <p:nvSpPr>
          <p:cNvPr id="3" name="Rectangle 2">
            <a:extLst>
              <a:ext uri="{FF2B5EF4-FFF2-40B4-BE49-F238E27FC236}">
                <a16:creationId xmlns:a16="http://schemas.microsoft.com/office/drawing/2014/main" id="{D8E33D7E-F2B6-B9CA-9326-3D8008C04A5F}"/>
              </a:ext>
            </a:extLst>
          </p:cNvPr>
          <p:cNvSpPr/>
          <p:nvPr/>
        </p:nvSpPr>
        <p:spPr>
          <a:xfrm>
            <a:off x="-4449743" y="2101687"/>
            <a:ext cx="4338165" cy="2523088"/>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 name="TextBox 4">
            <a:extLst>
              <a:ext uri="{FF2B5EF4-FFF2-40B4-BE49-F238E27FC236}">
                <a16:creationId xmlns:a16="http://schemas.microsoft.com/office/drawing/2014/main" id="{870C2B98-53CA-5E46-514C-4A2317C72E4B}"/>
              </a:ext>
            </a:extLst>
          </p:cNvPr>
          <p:cNvSpPr txBox="1"/>
          <p:nvPr/>
        </p:nvSpPr>
        <p:spPr>
          <a:xfrm>
            <a:off x="-4477389" y="2101687"/>
            <a:ext cx="2807339" cy="369332"/>
          </a:xfrm>
          <a:prstGeom prst="rect">
            <a:avLst/>
          </a:prstGeom>
          <a:noFill/>
        </p:spPr>
        <p:txBody>
          <a:bodyPr wrap="square" rtlCol="0">
            <a:spAutoFit/>
          </a:bodyPr>
          <a:lstStyle/>
          <a:p>
            <a:r>
              <a:rPr lang="en-SG" b="1">
                <a:latin typeface="CMU Sans Serif" panose="02000603000000000000" pitchFamily="2" charset="0"/>
                <a:ea typeface="CMU Sans Serif" panose="02000603000000000000" pitchFamily="2" charset="0"/>
                <a:cs typeface="CMU Sans Serif" panose="02000603000000000000" pitchFamily="2" charset="0"/>
              </a:rPr>
              <a:t>TLE Correction Module</a:t>
            </a:r>
          </a:p>
        </p:txBody>
      </p:sp>
      <p:cxnSp>
        <p:nvCxnSpPr>
          <p:cNvPr id="10" name="Straight Connector 9">
            <a:extLst>
              <a:ext uri="{FF2B5EF4-FFF2-40B4-BE49-F238E27FC236}">
                <a16:creationId xmlns:a16="http://schemas.microsoft.com/office/drawing/2014/main" id="{69BACD07-433A-C00C-C2B8-A74C2059FFEE}"/>
              </a:ext>
            </a:extLst>
          </p:cNvPr>
          <p:cNvCxnSpPr>
            <a:cxnSpLocks/>
          </p:cNvCxnSpPr>
          <p:nvPr/>
        </p:nvCxnSpPr>
        <p:spPr>
          <a:xfrm>
            <a:off x="9452817" y="3720245"/>
            <a:ext cx="0" cy="7986"/>
          </a:xfrm>
          <a:prstGeom prst="line">
            <a:avLst/>
          </a:prstGeom>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graphicFrame>
            <p:nvGraphicFramePr>
              <p:cNvPr id="11" name="Table 10">
                <a:extLst>
                  <a:ext uri="{FF2B5EF4-FFF2-40B4-BE49-F238E27FC236}">
                    <a16:creationId xmlns:a16="http://schemas.microsoft.com/office/drawing/2014/main" id="{B7322563-2F68-81E1-6EAB-B2CDDEF5AD95}"/>
                  </a:ext>
                </a:extLst>
              </p:cNvPr>
              <p:cNvGraphicFramePr>
                <a:graphicFrameLocks noGrp="1"/>
              </p:cNvGraphicFramePr>
              <p:nvPr/>
            </p:nvGraphicFramePr>
            <p:xfrm>
              <a:off x="7799054" y="3004847"/>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pPr algn="ctr"/>
                          <a14:m>
                            <m:oMathPara xmlns:m="http://schemas.openxmlformats.org/officeDocument/2006/math">
                              <m:oMathParaPr>
                                <m:jc m:val="center"/>
                              </m:oMathParaPr>
                              <m:oMath xmlns:m="http://schemas.openxmlformats.org/officeDocument/2006/math">
                                <m:r>
                                  <a:rPr lang="en-SG" sz="2400" b="0" i="1" baseline="0" smtClean="0">
                                    <a:solidFill>
                                      <a:schemeClr val="bg1"/>
                                    </a:solidFill>
                                    <a:latin typeface="Cambria Math" panose="02040503050406030204" pitchFamily="18" charset="0"/>
                                    <a:ea typeface="CMU Sans Serif" panose="02000603000000000000" pitchFamily="2" charset="0"/>
                                    <a:cs typeface="CMU Sans Serif" panose="02000603000000000000" pitchFamily="2" charset="0"/>
                                  </a:rPr>
                                  <m:t>𝑆</m:t>
                                </m:r>
                                <m:r>
                                  <a:rPr lang="en-SG" sz="2400" b="0" i="1" baseline="-25000" smtClean="0">
                                    <a:solidFill>
                                      <a:schemeClr val="bg1"/>
                                    </a:solidFill>
                                    <a:latin typeface="Cambria Math" panose="02040503050406030204" pitchFamily="18" charset="0"/>
                                    <a:ea typeface="CMU Sans Serif" panose="02000603000000000000" pitchFamily="2" charset="0"/>
                                    <a:cs typeface="CMU Sans Serif" panose="02000603000000000000" pitchFamily="2" charset="0"/>
                                  </a:rPr>
                                  <m:t>3</m:t>
                                </m:r>
                              </m:oMath>
                            </m:oMathPara>
                          </a14:m>
                          <a:endParaRPr lang="en-SG" sz="2400" b="0" baseline="-25000">
                            <a:solidFill>
                              <a:schemeClr val="tx1"/>
                            </a:solidFill>
                            <a:latin typeface="CMU Sans Serif" panose="02000603000000000000" pitchFamily="2" charset="0"/>
                            <a:ea typeface="CMU Sans Serif" panose="02000603000000000000" pitchFamily="2" charset="0"/>
                            <a:cs typeface="CMU Sans Serif" panose="02000603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20000"/>
                        </a:solidFill>
                      </a:tcPr>
                    </a:tc>
                    <a:extLst>
                      <a:ext uri="{0D108BD9-81ED-4DB2-BD59-A6C34878D82A}">
                        <a16:rowId xmlns:a16="http://schemas.microsoft.com/office/drawing/2014/main" val="1066862428"/>
                      </a:ext>
                    </a:extLst>
                  </a:tr>
                </a:tbl>
              </a:graphicData>
            </a:graphic>
          </p:graphicFrame>
        </mc:Choice>
        <mc:Fallback>
          <p:graphicFrame>
            <p:nvGraphicFramePr>
              <p:cNvPr id="11" name="Table 10">
                <a:extLst>
                  <a:ext uri="{FF2B5EF4-FFF2-40B4-BE49-F238E27FC236}">
                    <a16:creationId xmlns:a16="http://schemas.microsoft.com/office/drawing/2014/main" id="{B7322563-2F68-81E1-6EAB-B2CDDEF5AD95}"/>
                  </a:ext>
                </a:extLst>
              </p:cNvPr>
              <p:cNvGraphicFramePr>
                <a:graphicFrameLocks noGrp="1"/>
              </p:cNvGraphicFramePr>
              <p:nvPr/>
            </p:nvGraphicFramePr>
            <p:xfrm>
              <a:off x="7799054" y="3004847"/>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3"/>
                          <a:stretch>
                            <a:fillRect l="-649" t="-1124" r="-1299" b="-2247"/>
                          </a:stretch>
                        </a:blipFill>
                      </a:tcPr>
                    </a:tc>
                    <a:extLst>
                      <a:ext uri="{0D108BD9-81ED-4DB2-BD59-A6C34878D82A}">
                        <a16:rowId xmlns:a16="http://schemas.microsoft.com/office/drawing/2014/main" val="1066862428"/>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12" name="Table 11">
                <a:extLst>
                  <a:ext uri="{FF2B5EF4-FFF2-40B4-BE49-F238E27FC236}">
                    <a16:creationId xmlns:a16="http://schemas.microsoft.com/office/drawing/2014/main" id="{313CD8F1-C94D-A520-B6F0-E09C7233EFB3}"/>
                  </a:ext>
                </a:extLst>
              </p:cNvPr>
              <p:cNvGraphicFramePr>
                <a:graphicFrameLocks noGrp="1"/>
              </p:cNvGraphicFramePr>
              <p:nvPr/>
            </p:nvGraphicFramePr>
            <p:xfrm>
              <a:off x="8215078" y="3488767"/>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pPr algn="ctr"/>
                          <a14:m>
                            <m:oMathPara xmlns:m="http://schemas.openxmlformats.org/officeDocument/2006/math">
                              <m:oMathParaPr>
                                <m:jc m:val="center"/>
                              </m:oMathParaPr>
                              <m:oMath xmlns:m="http://schemas.openxmlformats.org/officeDocument/2006/math">
                                <m:r>
                                  <a:rPr lang="en-SG" sz="2400" b="0" i="1" baseline="0" smtClean="0">
                                    <a:solidFill>
                                      <a:schemeClr val="bg1"/>
                                    </a:solidFill>
                                    <a:latin typeface="Cambria Math" panose="02040503050406030204" pitchFamily="18" charset="0"/>
                                    <a:ea typeface="CMU Sans Serif" panose="02000603000000000000" pitchFamily="2" charset="0"/>
                                    <a:cs typeface="CMU Sans Serif" panose="02000603000000000000" pitchFamily="2" charset="0"/>
                                  </a:rPr>
                                  <m:t>𝑆</m:t>
                                </m:r>
                                <m:r>
                                  <a:rPr lang="en-SG" sz="2400" b="0" i="1" baseline="-25000" smtClean="0">
                                    <a:solidFill>
                                      <a:schemeClr val="bg1"/>
                                    </a:solidFill>
                                    <a:latin typeface="Cambria Math" panose="02040503050406030204" pitchFamily="18" charset="0"/>
                                    <a:ea typeface="CMU Sans Serif" panose="02000603000000000000" pitchFamily="2" charset="0"/>
                                    <a:cs typeface="CMU Sans Serif" panose="02000603000000000000" pitchFamily="2" charset="0"/>
                                  </a:rPr>
                                  <m:t>2</m:t>
                                </m:r>
                              </m:oMath>
                            </m:oMathPara>
                          </a14:m>
                          <a:endParaRPr lang="en-SG" sz="2400" b="0" baseline="-25000">
                            <a:solidFill>
                              <a:schemeClr val="tx1"/>
                            </a:solidFill>
                            <a:latin typeface="CMU Sans Serif" panose="02000603000000000000" pitchFamily="2" charset="0"/>
                            <a:ea typeface="CMU Sans Serif" panose="02000603000000000000" pitchFamily="2" charset="0"/>
                            <a:cs typeface="CMU Sans Serif" panose="02000603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20000"/>
                        </a:solidFill>
                      </a:tcPr>
                    </a:tc>
                    <a:extLst>
                      <a:ext uri="{0D108BD9-81ED-4DB2-BD59-A6C34878D82A}">
                        <a16:rowId xmlns:a16="http://schemas.microsoft.com/office/drawing/2014/main" val="1066862428"/>
                      </a:ext>
                    </a:extLst>
                  </a:tr>
                </a:tbl>
              </a:graphicData>
            </a:graphic>
          </p:graphicFrame>
        </mc:Choice>
        <mc:Fallback>
          <p:graphicFrame>
            <p:nvGraphicFramePr>
              <p:cNvPr id="12" name="Table 11">
                <a:extLst>
                  <a:ext uri="{FF2B5EF4-FFF2-40B4-BE49-F238E27FC236}">
                    <a16:creationId xmlns:a16="http://schemas.microsoft.com/office/drawing/2014/main" id="{313CD8F1-C94D-A520-B6F0-E09C7233EFB3}"/>
                  </a:ext>
                </a:extLst>
              </p:cNvPr>
              <p:cNvGraphicFramePr>
                <a:graphicFrameLocks noGrp="1"/>
              </p:cNvGraphicFramePr>
              <p:nvPr/>
            </p:nvGraphicFramePr>
            <p:xfrm>
              <a:off x="8215078" y="3488767"/>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4"/>
                          <a:stretch>
                            <a:fillRect l="-649" t="-1124" r="-1299" b="-2247"/>
                          </a:stretch>
                        </a:blipFill>
                      </a:tcPr>
                    </a:tc>
                    <a:extLst>
                      <a:ext uri="{0D108BD9-81ED-4DB2-BD59-A6C34878D82A}">
                        <a16:rowId xmlns:a16="http://schemas.microsoft.com/office/drawing/2014/main" val="1066862428"/>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13" name="Table 12">
                <a:extLst>
                  <a:ext uri="{FF2B5EF4-FFF2-40B4-BE49-F238E27FC236}">
                    <a16:creationId xmlns:a16="http://schemas.microsoft.com/office/drawing/2014/main" id="{93F40A7A-3D17-F94E-3985-7E5AC19E88A7}"/>
                  </a:ext>
                </a:extLst>
              </p:cNvPr>
              <p:cNvGraphicFramePr>
                <a:graphicFrameLocks noGrp="1"/>
              </p:cNvGraphicFramePr>
              <p:nvPr/>
            </p:nvGraphicFramePr>
            <p:xfrm>
              <a:off x="8628868" y="3972687"/>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pPr algn="ctr"/>
                          <a14:m>
                            <m:oMath xmlns:m="http://schemas.openxmlformats.org/officeDocument/2006/math">
                              <m:r>
                                <a:rPr lang="en-SG" sz="2400" b="0" i="1" baseline="0" smtClean="0">
                                  <a:solidFill>
                                    <a:schemeClr val="bg1"/>
                                  </a:solidFill>
                                  <a:latin typeface="Cambria Math" panose="02040503050406030204" pitchFamily="18" charset="0"/>
                                  <a:ea typeface="CMU Sans Serif" panose="02000603000000000000" pitchFamily="2" charset="0"/>
                                  <a:cs typeface="CMU Sans Serif" panose="02000603000000000000" pitchFamily="2" charset="0"/>
                                </a:rPr>
                                <m:t>𝑆</m:t>
                              </m:r>
                            </m:oMath>
                          </a14:m>
                          <a:r>
                            <a:rPr lang="en-SG" sz="2400" b="0" baseline="-25000">
                              <a:solidFill>
                                <a:srgbClr val="FEFAF8"/>
                              </a:solidFill>
                              <a:latin typeface="CMU Sans Serif" panose="02000603000000000000" pitchFamily="2" charset="0"/>
                              <a:ea typeface="CMU Sans Serif" panose="02000603000000000000" pitchFamily="2" charset="0"/>
                              <a:cs typeface="CMU Sans Serif" panose="02000603000000000000" pitchFamily="2"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20000"/>
                        </a:solidFill>
                      </a:tcPr>
                    </a:tc>
                    <a:extLst>
                      <a:ext uri="{0D108BD9-81ED-4DB2-BD59-A6C34878D82A}">
                        <a16:rowId xmlns:a16="http://schemas.microsoft.com/office/drawing/2014/main" val="1066862428"/>
                      </a:ext>
                    </a:extLst>
                  </a:tr>
                </a:tbl>
              </a:graphicData>
            </a:graphic>
          </p:graphicFrame>
        </mc:Choice>
        <mc:Fallback>
          <p:graphicFrame>
            <p:nvGraphicFramePr>
              <p:cNvPr id="13" name="Table 12">
                <a:extLst>
                  <a:ext uri="{FF2B5EF4-FFF2-40B4-BE49-F238E27FC236}">
                    <a16:creationId xmlns:a16="http://schemas.microsoft.com/office/drawing/2014/main" id="{93F40A7A-3D17-F94E-3985-7E5AC19E88A7}"/>
                  </a:ext>
                </a:extLst>
              </p:cNvPr>
              <p:cNvGraphicFramePr>
                <a:graphicFrameLocks noGrp="1"/>
              </p:cNvGraphicFramePr>
              <p:nvPr/>
            </p:nvGraphicFramePr>
            <p:xfrm>
              <a:off x="8628868" y="3972687"/>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5"/>
                          <a:stretch>
                            <a:fillRect l="-649" t="-1124" r="-1299" b="-11236"/>
                          </a:stretch>
                        </a:blipFill>
                      </a:tcPr>
                    </a:tc>
                    <a:extLst>
                      <a:ext uri="{0D108BD9-81ED-4DB2-BD59-A6C34878D82A}">
                        <a16:rowId xmlns:a16="http://schemas.microsoft.com/office/drawing/2014/main" val="1066862428"/>
                      </a:ext>
                    </a:extLst>
                  </a:tr>
                </a:tbl>
              </a:graphicData>
            </a:graphic>
          </p:graphicFrame>
        </mc:Fallback>
      </mc:AlternateContent>
      <p:sp>
        <p:nvSpPr>
          <p:cNvPr id="14" name="Rectangle 13">
            <a:extLst>
              <a:ext uri="{FF2B5EF4-FFF2-40B4-BE49-F238E27FC236}">
                <a16:creationId xmlns:a16="http://schemas.microsoft.com/office/drawing/2014/main" id="{034B4629-8C03-EA4D-EBD1-27A0ACD6A4C6}"/>
              </a:ext>
            </a:extLst>
          </p:cNvPr>
          <p:cNvSpPr/>
          <p:nvPr/>
        </p:nvSpPr>
        <p:spPr>
          <a:xfrm>
            <a:off x="7630942" y="2811391"/>
            <a:ext cx="2102416" cy="1817708"/>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7" name="TextBox 16">
            <a:extLst>
              <a:ext uri="{FF2B5EF4-FFF2-40B4-BE49-F238E27FC236}">
                <a16:creationId xmlns:a16="http://schemas.microsoft.com/office/drawing/2014/main" id="{F51A7D59-510B-D139-6463-64ADECAAED0B}"/>
              </a:ext>
            </a:extLst>
          </p:cNvPr>
          <p:cNvSpPr txBox="1"/>
          <p:nvPr/>
        </p:nvSpPr>
        <p:spPr>
          <a:xfrm>
            <a:off x="7591790" y="2134527"/>
            <a:ext cx="2074156" cy="646331"/>
          </a:xfrm>
          <a:prstGeom prst="rect">
            <a:avLst/>
          </a:prstGeom>
          <a:noFill/>
        </p:spPr>
        <p:txBody>
          <a:bodyPr wrap="square" rtlCol="0">
            <a:spAutoFit/>
          </a:bodyPr>
          <a:lstStyle/>
          <a:p>
            <a:pPr algn="ctr"/>
            <a:r>
              <a:rPr lang="en-SG" b="1">
                <a:latin typeface="CMU Sans Serif" panose="02000603000000000000" pitchFamily="2" charset="0"/>
                <a:ea typeface="CMU Sans Serif" panose="02000603000000000000" pitchFamily="2" charset="0"/>
                <a:cs typeface="CMU Sans Serif" panose="02000603000000000000" pitchFamily="2" charset="0"/>
              </a:rPr>
              <a:t>Unoptimized State vectors (S</a:t>
            </a:r>
            <a:r>
              <a:rPr lang="en-SG" b="1" baseline="-25000">
                <a:latin typeface="CMU Sans Serif" panose="02000603000000000000" pitchFamily="2" charset="0"/>
                <a:ea typeface="CMU Sans Serif" panose="02000603000000000000" pitchFamily="2" charset="0"/>
                <a:cs typeface="CMU Sans Serif" panose="02000603000000000000" pitchFamily="2" charset="0"/>
              </a:rPr>
              <a:t>i</a:t>
            </a:r>
            <a:r>
              <a:rPr lang="en-SG" b="1">
                <a:latin typeface="CMU Sans Serif" panose="02000603000000000000" pitchFamily="2" charset="0"/>
                <a:ea typeface="CMU Sans Serif" panose="02000603000000000000" pitchFamily="2" charset="0"/>
                <a:cs typeface="CMU Sans Serif" panose="02000603000000000000" pitchFamily="2" charset="0"/>
              </a:rPr>
              <a:t>)</a:t>
            </a:r>
          </a:p>
        </p:txBody>
      </p:sp>
      <p:cxnSp>
        <p:nvCxnSpPr>
          <p:cNvPr id="18" name="Straight Arrow Connector 17">
            <a:extLst>
              <a:ext uri="{FF2B5EF4-FFF2-40B4-BE49-F238E27FC236}">
                <a16:creationId xmlns:a16="http://schemas.microsoft.com/office/drawing/2014/main" id="{4EB5069C-9CCC-1098-1F68-F974301893F5}"/>
              </a:ext>
            </a:extLst>
          </p:cNvPr>
          <p:cNvCxnSpPr>
            <a:cxnSpLocks/>
            <a:stCxn id="53" idx="3"/>
            <a:endCxn id="19" idx="1"/>
          </p:cNvCxnSpPr>
          <p:nvPr/>
        </p:nvCxnSpPr>
        <p:spPr>
          <a:xfrm flipV="1">
            <a:off x="4605792" y="3710889"/>
            <a:ext cx="929923" cy="503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87403248-013C-2FFD-9FA2-23CA9B9EF7B4}"/>
                  </a:ext>
                </a:extLst>
              </p:cNvPr>
              <p:cNvSpPr txBox="1"/>
              <p:nvPr/>
            </p:nvSpPr>
            <p:spPr>
              <a:xfrm>
                <a:off x="5535715" y="3480056"/>
                <a:ext cx="1191037" cy="461665"/>
              </a:xfrm>
              <a:prstGeom prst="rect">
                <a:avLst/>
              </a:prstGeom>
              <a:solidFill>
                <a:schemeClr val="tx2">
                  <a:lumMod val="25000"/>
                  <a:lumOff val="75000"/>
                </a:schemeClr>
              </a:solidFill>
              <a:ln w="12700">
                <a:solidFill>
                  <a:schemeClr val="tx1"/>
                </a:solidFill>
              </a:ln>
            </p:spPr>
            <p:txBody>
              <a:bodyPr wrap="square" anchor="b">
                <a:spAutoFit/>
              </a:bodyPr>
              <a:lstStyle/>
              <a:p>
                <a14:m>
                  <m:oMath xmlns:m="http://schemas.openxmlformats.org/officeDocument/2006/math">
                    <m:r>
                      <a:rPr lang="en-US" sz="2400" b="1" i="1" smtClean="0">
                        <a:latin typeface="Cambria Math" panose="02040503050406030204" pitchFamily="18" charset="0"/>
                      </a:rPr>
                      <m:t>𝝏</m:t>
                    </m:r>
                  </m:oMath>
                </a14:m>
                <a:r>
                  <a:rPr lang="en-SG" sz="2400" b="1">
                    <a:latin typeface="CMU Sans Serif" panose="02000603000000000000" pitchFamily="2" charset="0"/>
                    <a:ea typeface="CMU Sans Serif" panose="02000603000000000000" pitchFamily="2" charset="0"/>
                    <a:cs typeface="CMU Sans Serif" panose="02000603000000000000" pitchFamily="2" charset="0"/>
                  </a:rPr>
                  <a:t>SGP4</a:t>
                </a:r>
                <a:endParaRPr lang="en-SG" sz="2400"/>
              </a:p>
            </p:txBody>
          </p:sp>
        </mc:Choice>
        <mc:Fallback>
          <p:sp>
            <p:nvSpPr>
              <p:cNvPr id="19" name="TextBox 18">
                <a:extLst>
                  <a:ext uri="{FF2B5EF4-FFF2-40B4-BE49-F238E27FC236}">
                    <a16:creationId xmlns:a16="http://schemas.microsoft.com/office/drawing/2014/main" id="{87403248-013C-2FFD-9FA2-23CA9B9EF7B4}"/>
                  </a:ext>
                </a:extLst>
              </p:cNvPr>
              <p:cNvSpPr txBox="1">
                <a:spLocks noRot="1" noChangeAspect="1" noMove="1" noResize="1" noEditPoints="1" noAdjustHandles="1" noChangeArrowheads="1" noChangeShapeType="1" noTextEdit="1"/>
              </p:cNvSpPr>
              <p:nvPr/>
            </p:nvSpPr>
            <p:spPr>
              <a:xfrm>
                <a:off x="5535715" y="3480056"/>
                <a:ext cx="1191037" cy="461665"/>
              </a:xfrm>
              <a:prstGeom prst="rect">
                <a:avLst/>
              </a:prstGeom>
              <a:blipFill>
                <a:blip r:embed="rId16"/>
                <a:stretch>
                  <a:fillRect l="-1015" t="-5128" r="-5076" b="-30769"/>
                </a:stretch>
              </a:blipFill>
              <a:ln w="12700">
                <a:solidFill>
                  <a:schemeClr val="tx1"/>
                </a:solidFill>
              </a:ln>
            </p:spPr>
            <p:txBody>
              <a:bodyPr/>
              <a:lstStyle/>
              <a:p>
                <a:r>
                  <a:rPr lang="en-SG">
                    <a:noFill/>
                  </a:rPr>
                  <a:t> </a:t>
                </a:r>
              </a:p>
            </p:txBody>
          </p:sp>
        </mc:Fallback>
      </mc:AlternateContent>
      <p:cxnSp>
        <p:nvCxnSpPr>
          <p:cNvPr id="20" name="Straight Arrow Connector 19">
            <a:extLst>
              <a:ext uri="{FF2B5EF4-FFF2-40B4-BE49-F238E27FC236}">
                <a16:creationId xmlns:a16="http://schemas.microsoft.com/office/drawing/2014/main" id="{F20A34D7-5A9B-620C-B4A6-5420914CF434}"/>
              </a:ext>
            </a:extLst>
          </p:cNvPr>
          <p:cNvCxnSpPr>
            <a:cxnSpLocks/>
            <a:endCxn id="14" idx="1"/>
          </p:cNvCxnSpPr>
          <p:nvPr/>
        </p:nvCxnSpPr>
        <p:spPr>
          <a:xfrm>
            <a:off x="6709879" y="3717159"/>
            <a:ext cx="921063" cy="30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A0C9A31E-88D4-A554-E7ED-87C05149C3D3}"/>
              </a:ext>
            </a:extLst>
          </p:cNvPr>
          <p:cNvCxnSpPr>
            <a:cxnSpLocks/>
            <a:stCxn id="42" idx="3"/>
          </p:cNvCxnSpPr>
          <p:nvPr/>
        </p:nvCxnSpPr>
        <p:spPr>
          <a:xfrm>
            <a:off x="-5179694" y="3693060"/>
            <a:ext cx="69500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687DEDC7-6B6A-5359-A664-BFFDBD34EA52}"/>
              </a:ext>
            </a:extLst>
          </p:cNvPr>
          <p:cNvCxnSpPr>
            <a:cxnSpLocks/>
            <a:stCxn id="7" idx="3"/>
          </p:cNvCxnSpPr>
          <p:nvPr/>
        </p:nvCxnSpPr>
        <p:spPr>
          <a:xfrm>
            <a:off x="-2243748" y="3693060"/>
            <a:ext cx="83881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EEDD2480-36F8-5E27-DE30-1EA9D5DD57C5}"/>
              </a:ext>
            </a:extLst>
          </p:cNvPr>
          <p:cNvCxnSpPr>
            <a:cxnSpLocks/>
          </p:cNvCxnSpPr>
          <p:nvPr/>
        </p:nvCxnSpPr>
        <p:spPr>
          <a:xfrm>
            <a:off x="-260328" y="3693060"/>
            <a:ext cx="270642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1CD211D0-1725-2999-9889-7C1A86789BF8}"/>
              </a:ext>
            </a:extLst>
          </p:cNvPr>
          <p:cNvSpPr/>
          <p:nvPr/>
        </p:nvSpPr>
        <p:spPr>
          <a:xfrm>
            <a:off x="13167522" y="3206925"/>
            <a:ext cx="2074157" cy="1186390"/>
          </a:xfrm>
          <a:prstGeom prst="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22" name="Graphic 21">
            <a:extLst>
              <a:ext uri="{FF2B5EF4-FFF2-40B4-BE49-F238E27FC236}">
                <a16:creationId xmlns:a16="http://schemas.microsoft.com/office/drawing/2014/main" id="{C543B373-DC99-06B1-4356-463AD7100333}"/>
              </a:ext>
            </a:extLst>
          </p:cNvPr>
          <p:cNvPicPr>
            <a:picLocks noChangeAspect="1"/>
          </p:cNvPicPr>
          <p:nvPr/>
        </p:nvPicPr>
        <p:blipFill>
          <a:blip r:embed="rId6">
            <a:extLst>
              <a:ext uri="{96DAC541-7B7A-43D3-8B79-37D633B846F1}">
                <asvg:svgBlip xmlns:asvg="http://schemas.microsoft.com/office/drawing/2016/SVG/main" r:embed="rId7"/>
              </a:ext>
            </a:extLst>
          </a:blip>
          <a:srcRect l="44809" t="42151" r="33215" b="46422"/>
          <a:stretch/>
        </p:blipFill>
        <p:spPr>
          <a:xfrm>
            <a:off x="13250016" y="3568335"/>
            <a:ext cx="1873237" cy="451344"/>
          </a:xfrm>
          <a:prstGeom prst="rect">
            <a:avLst/>
          </a:prstGeom>
        </p:spPr>
      </p:pic>
      <p:sp>
        <p:nvSpPr>
          <p:cNvPr id="23" name="TextBox 22">
            <a:extLst>
              <a:ext uri="{FF2B5EF4-FFF2-40B4-BE49-F238E27FC236}">
                <a16:creationId xmlns:a16="http://schemas.microsoft.com/office/drawing/2014/main" id="{8E062CB7-2F00-9DD9-EC01-F85A5C3D2C55}"/>
              </a:ext>
            </a:extLst>
          </p:cNvPr>
          <p:cNvSpPr txBox="1"/>
          <p:nvPr/>
        </p:nvSpPr>
        <p:spPr>
          <a:xfrm>
            <a:off x="13154465" y="2841395"/>
            <a:ext cx="2074156" cy="369332"/>
          </a:xfrm>
          <a:prstGeom prst="rect">
            <a:avLst/>
          </a:prstGeom>
          <a:noFill/>
        </p:spPr>
        <p:txBody>
          <a:bodyPr wrap="square" rtlCol="0">
            <a:spAutoFit/>
          </a:bodyP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Neural Network 2 </a:t>
            </a:r>
          </a:p>
        </p:txBody>
      </p:sp>
      <p:sp>
        <p:nvSpPr>
          <p:cNvPr id="24" name="Rectangle 23">
            <a:extLst>
              <a:ext uri="{FF2B5EF4-FFF2-40B4-BE49-F238E27FC236}">
                <a16:creationId xmlns:a16="http://schemas.microsoft.com/office/drawing/2014/main" id="{9708861A-24D0-53BD-FCEC-49808B9C6210}"/>
              </a:ext>
            </a:extLst>
          </p:cNvPr>
          <p:cNvSpPr/>
          <p:nvPr/>
        </p:nvSpPr>
        <p:spPr>
          <a:xfrm>
            <a:off x="18941053" y="2914126"/>
            <a:ext cx="2102416" cy="1817708"/>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7" name="TextBox 26">
            <a:extLst>
              <a:ext uri="{FF2B5EF4-FFF2-40B4-BE49-F238E27FC236}">
                <a16:creationId xmlns:a16="http://schemas.microsoft.com/office/drawing/2014/main" id="{0B61C573-E0D3-9E9A-597E-E56263EB206E}"/>
              </a:ext>
            </a:extLst>
          </p:cNvPr>
          <p:cNvSpPr txBox="1"/>
          <p:nvPr/>
        </p:nvSpPr>
        <p:spPr>
          <a:xfrm>
            <a:off x="18940074" y="2268866"/>
            <a:ext cx="2074156" cy="646331"/>
          </a:xfrm>
          <a:prstGeom prst="rect">
            <a:avLst/>
          </a:prstGeom>
          <a:noFill/>
        </p:spPr>
        <p:txBody>
          <a:bodyPr wrap="square" rtlCol="0">
            <a:spAutoFit/>
          </a:bodyPr>
          <a:lstStyle/>
          <a:p>
            <a:pPr algn="ctr"/>
            <a:r>
              <a:rPr lang="en-SG" b="1">
                <a:latin typeface="CMU Sans Serif" panose="02000603000000000000" pitchFamily="2" charset="0"/>
                <a:ea typeface="CMU Sans Serif" panose="02000603000000000000" pitchFamily="2" charset="0"/>
                <a:cs typeface="CMU Sans Serif" panose="02000603000000000000" pitchFamily="2" charset="0"/>
              </a:rPr>
              <a:t>Optimised State Vectors</a:t>
            </a:r>
          </a:p>
        </p:txBody>
      </p:sp>
      <p:sp>
        <p:nvSpPr>
          <p:cNvPr id="28" name="TextBox 27">
            <a:extLst>
              <a:ext uri="{FF2B5EF4-FFF2-40B4-BE49-F238E27FC236}">
                <a16:creationId xmlns:a16="http://schemas.microsoft.com/office/drawing/2014/main" id="{546AB95F-0E09-06CF-87DB-2CBCC5DC4A20}"/>
              </a:ext>
            </a:extLst>
          </p:cNvPr>
          <p:cNvSpPr txBox="1"/>
          <p:nvPr/>
        </p:nvSpPr>
        <p:spPr>
          <a:xfrm>
            <a:off x="12331568" y="3286246"/>
            <a:ext cx="695005" cy="369332"/>
          </a:xfrm>
          <a:prstGeom prst="rect">
            <a:avLst/>
          </a:prstGeom>
          <a:noFill/>
        </p:spPr>
        <p:txBody>
          <a:bodyPr wrap="square" rtlCol="0">
            <a:spAutoFit/>
          </a:bodyPr>
          <a:lstStyle/>
          <a:p>
            <a:r>
              <a:rPr lang="en-SG">
                <a:latin typeface="CMU Sans Serif" panose="02000603000000000000" pitchFamily="2" charset="0"/>
                <a:ea typeface="CMU Sans Serif" panose="02000603000000000000" pitchFamily="2" charset="0"/>
                <a:cs typeface="CMU Sans Serif" panose="02000603000000000000" pitchFamily="2" charset="0"/>
              </a:rPr>
              <a:t>Input</a:t>
            </a:r>
          </a:p>
        </p:txBody>
      </p:sp>
      <p:sp>
        <p:nvSpPr>
          <p:cNvPr id="29" name="TextBox 28">
            <a:extLst>
              <a:ext uri="{FF2B5EF4-FFF2-40B4-BE49-F238E27FC236}">
                <a16:creationId xmlns:a16="http://schemas.microsoft.com/office/drawing/2014/main" id="{D471EC99-5B25-CB9A-3033-854CB5793905}"/>
              </a:ext>
            </a:extLst>
          </p:cNvPr>
          <p:cNvSpPr txBox="1"/>
          <p:nvPr/>
        </p:nvSpPr>
        <p:spPr>
          <a:xfrm>
            <a:off x="15241679" y="3273487"/>
            <a:ext cx="897866" cy="369332"/>
          </a:xfrm>
          <a:prstGeom prst="rect">
            <a:avLst/>
          </a:prstGeom>
          <a:noFill/>
        </p:spPr>
        <p:txBody>
          <a:bodyPr wrap="square" rtlCol="0">
            <a:spAutoFit/>
          </a:bodyPr>
          <a:lstStyle/>
          <a:p>
            <a:r>
              <a:rPr lang="en-SG">
                <a:latin typeface="CMU Sans Serif" panose="02000603000000000000" pitchFamily="2" charset="0"/>
                <a:ea typeface="CMU Sans Serif" panose="02000603000000000000" pitchFamily="2" charset="0"/>
                <a:cs typeface="CMU Sans Serif" panose="02000603000000000000" pitchFamily="2" charset="0"/>
              </a:rPr>
              <a:t>Output</a:t>
            </a:r>
          </a:p>
        </p:txBody>
      </p:sp>
      <mc:AlternateContent xmlns:mc="http://schemas.openxmlformats.org/markup-compatibility/2006">
        <mc:Choice xmlns:a14="http://schemas.microsoft.com/office/drawing/2010/main" Requires="a14">
          <p:graphicFrame>
            <p:nvGraphicFramePr>
              <p:cNvPr id="30" name="Table 29">
                <a:extLst>
                  <a:ext uri="{FF2B5EF4-FFF2-40B4-BE49-F238E27FC236}">
                    <a16:creationId xmlns:a16="http://schemas.microsoft.com/office/drawing/2014/main" id="{6082F49D-483C-788A-27FF-B3BF85C1D92E}"/>
                  </a:ext>
                </a:extLst>
              </p:cNvPr>
              <p:cNvGraphicFramePr>
                <a:graphicFrameLocks noGrp="1"/>
              </p:cNvGraphicFramePr>
              <p:nvPr/>
            </p:nvGraphicFramePr>
            <p:xfrm>
              <a:off x="16147382" y="2771163"/>
              <a:ext cx="1093288" cy="1914365"/>
            </p:xfrm>
            <a:graphic>
              <a:graphicData uri="http://schemas.openxmlformats.org/drawingml/2006/table">
                <a:tbl>
                  <a:tblPr firstRow="1" bandRow="1">
                    <a:tableStyleId>{5C22544A-7EE6-4342-B048-85BDC9FD1C3A}</a:tableStyleId>
                  </a:tblPr>
                  <a:tblGrid>
                    <a:gridCol w="1093288">
                      <a:extLst>
                        <a:ext uri="{9D8B030D-6E8A-4147-A177-3AD203B41FA5}">
                          <a16:colId xmlns:a16="http://schemas.microsoft.com/office/drawing/2014/main" val="3590240290"/>
                        </a:ext>
                      </a:extLst>
                    </a:gridCol>
                  </a:tblGrid>
                  <a:tr h="681575">
                    <a:tc>
                      <a:txBody>
                        <a:bodyPr/>
                        <a:lstStyle/>
                        <a:p>
                          <a:pPr algn="ctr"/>
                          <a:r>
                            <a:rPr lang="en-SG" sz="2400" b="0" baseline="-25000">
                              <a:latin typeface="CMU Sans Serif" panose="02000603000000000000" pitchFamily="2" charset="0"/>
                              <a:ea typeface="CMU Sans Serif" panose="02000603000000000000" pitchFamily="2" charset="0"/>
                              <a:cs typeface="CMU Sans Serif" panose="02000603000000000000" pitchFamily="2" charset="0"/>
                            </a:rPr>
                            <a:t>Correction Factors</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374642866"/>
                      </a:ext>
                    </a:extLst>
                  </a:tr>
                  <a:tr h="423636">
                    <a:tc>
                      <a:txBody>
                        <a:bodyPr/>
                        <a:lstStyle/>
                        <a:p>
                          <a:pPr algn="ctr"/>
                          <a14:m>
                            <m:oMathPara xmlns:m="http://schemas.openxmlformats.org/officeDocument/2006/math">
                              <m:oMathParaPr>
                                <m:jc m:val="centerGroup"/>
                              </m:oMathParaPr>
                              <m:oMath xmlns:m="http://schemas.openxmlformats.org/officeDocument/2006/math">
                                <m:r>
                                  <a:rPr lang="en-SG" sz="2400" b="0" i="1" smtClean="0">
                                    <a:latin typeface="Cambria Math" panose="02040503050406030204" pitchFamily="18" charset="0"/>
                                  </a:rPr>
                                  <m:t>𝑐</m:t>
                                </m:r>
                                <m:r>
                                  <a:rPr lang="en-SG" sz="2400" b="0" i="1" baseline="-25000" smtClean="0">
                                    <a:latin typeface="Cambria Math" panose="02040503050406030204" pitchFamily="18" charset="0"/>
                                  </a:rPr>
                                  <m:t>1</m:t>
                                </m:r>
                              </m:oMath>
                            </m:oMathPara>
                          </a14:m>
                          <a:endParaRPr lang="en-SG" sz="2400" baseline="-25000">
                            <a:latin typeface="Brush Script MT" panose="03060802040406070304" pitchFamily="66" charset="0"/>
                            <a:ea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solidFill>
                          <a:schemeClr val="accent4">
                            <a:lumMod val="60000"/>
                            <a:lumOff val="40000"/>
                          </a:schemeClr>
                        </a:solidFill>
                      </a:tcPr>
                    </a:tc>
                    <a:extLst>
                      <a:ext uri="{0D108BD9-81ED-4DB2-BD59-A6C34878D82A}">
                        <a16:rowId xmlns:a16="http://schemas.microsoft.com/office/drawing/2014/main" val="3582768198"/>
                      </a:ext>
                    </a:extLst>
                  </a:tr>
                  <a:tr h="3209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2400" baseline="-25000">
                              <a:latin typeface="Brush Script MT" panose="03060802040406070304" pitchFamily="66" charset="0"/>
                              <a:ea typeface="Calibri" panose="020F0502020204030204" pitchFamily="34" charset="0"/>
                              <a:cs typeface="Calibri" panose="020F0502020204030204" pitchFamily="34" charset="0"/>
                            </a:rPr>
                            <a:t>…</a:t>
                          </a:r>
                        </a:p>
                      </a:txBody>
                      <a:tcPr>
                        <a:lnL w="12700" cap="flat" cmpd="sng" algn="ctr">
                          <a:noFill/>
                          <a:prstDash val="solid"/>
                          <a:round/>
                          <a:headEnd type="none" w="med" len="med"/>
                          <a:tailEnd type="none" w="med" len="med"/>
                        </a:lnL>
                        <a:solidFill>
                          <a:schemeClr val="accent4">
                            <a:lumMod val="60000"/>
                            <a:lumOff val="40000"/>
                          </a:schemeClr>
                        </a:solidFill>
                      </a:tcPr>
                    </a:tc>
                    <a:extLst>
                      <a:ext uri="{0D108BD9-81ED-4DB2-BD59-A6C34878D82A}">
                        <a16:rowId xmlns:a16="http://schemas.microsoft.com/office/drawing/2014/main" val="2874745447"/>
                      </a:ext>
                    </a:extLst>
                  </a:tr>
                  <a:tr h="4236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SG" sz="2400" b="0" i="1" smtClean="0">
                                    <a:latin typeface="Cambria Math" panose="02040503050406030204" pitchFamily="18" charset="0"/>
                                  </a:rPr>
                                  <m:t>𝑐</m:t>
                                </m:r>
                                <m:r>
                                  <a:rPr lang="en-SG" sz="2400" b="0" i="1" baseline="-25000" smtClean="0">
                                    <a:latin typeface="Cambria Math" panose="02040503050406030204" pitchFamily="18" charset="0"/>
                                  </a:rPr>
                                  <m:t>6</m:t>
                                </m:r>
                              </m:oMath>
                            </m:oMathPara>
                          </a14:m>
                          <a:endParaRPr lang="en-SG" sz="2400" baseline="-25000">
                            <a:latin typeface="Brush Script MT" panose="03060802040406070304" pitchFamily="66" charset="0"/>
                            <a:ea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solidFill>
                          <a:schemeClr val="accent4">
                            <a:lumMod val="60000"/>
                            <a:lumOff val="40000"/>
                          </a:schemeClr>
                        </a:solidFill>
                      </a:tcPr>
                    </a:tc>
                    <a:extLst>
                      <a:ext uri="{0D108BD9-81ED-4DB2-BD59-A6C34878D82A}">
                        <a16:rowId xmlns:a16="http://schemas.microsoft.com/office/drawing/2014/main" val="760253695"/>
                      </a:ext>
                    </a:extLst>
                  </a:tr>
                </a:tbl>
              </a:graphicData>
            </a:graphic>
          </p:graphicFrame>
        </mc:Choice>
        <mc:Fallback>
          <p:graphicFrame>
            <p:nvGraphicFramePr>
              <p:cNvPr id="30" name="Table 29">
                <a:extLst>
                  <a:ext uri="{FF2B5EF4-FFF2-40B4-BE49-F238E27FC236}">
                    <a16:creationId xmlns:a16="http://schemas.microsoft.com/office/drawing/2014/main" id="{6082F49D-483C-788A-27FF-B3BF85C1D92E}"/>
                  </a:ext>
                </a:extLst>
              </p:cNvPr>
              <p:cNvGraphicFramePr>
                <a:graphicFrameLocks noGrp="1"/>
              </p:cNvGraphicFramePr>
              <p:nvPr/>
            </p:nvGraphicFramePr>
            <p:xfrm>
              <a:off x="16147382" y="2771163"/>
              <a:ext cx="1093288" cy="1914365"/>
            </p:xfrm>
            <a:graphic>
              <a:graphicData uri="http://schemas.openxmlformats.org/drawingml/2006/table">
                <a:tbl>
                  <a:tblPr firstRow="1" bandRow="1">
                    <a:tableStyleId>{5C22544A-7EE6-4342-B048-85BDC9FD1C3A}</a:tableStyleId>
                  </a:tblPr>
                  <a:tblGrid>
                    <a:gridCol w="1093288">
                      <a:extLst>
                        <a:ext uri="{9D8B030D-6E8A-4147-A177-3AD203B41FA5}">
                          <a16:colId xmlns:a16="http://schemas.microsoft.com/office/drawing/2014/main" val="3590240290"/>
                        </a:ext>
                      </a:extLst>
                    </a:gridCol>
                  </a:tblGrid>
                  <a:tr h="681575">
                    <a:tc>
                      <a:txBody>
                        <a:bodyPr/>
                        <a:lstStyle/>
                        <a:p>
                          <a:pPr algn="ctr"/>
                          <a:r>
                            <a:rPr lang="en-SG" sz="2400" b="0" baseline="-25000">
                              <a:latin typeface="CMU Sans Serif" panose="02000603000000000000" pitchFamily="2" charset="0"/>
                              <a:ea typeface="CMU Sans Serif" panose="02000603000000000000" pitchFamily="2" charset="0"/>
                              <a:cs typeface="CMU Sans Serif" panose="02000603000000000000" pitchFamily="2" charset="0"/>
                            </a:rPr>
                            <a:t>Correction Factors</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374642866"/>
                      </a:ext>
                    </a:extLst>
                  </a:tr>
                  <a:tr h="448755">
                    <a:tc>
                      <a:txBody>
                        <a:bodyPr/>
                        <a:lstStyle/>
                        <a:p>
                          <a:endParaRPr lang="en-US"/>
                        </a:p>
                      </a:txBody>
                      <a:tcPr>
                        <a:lnL w="12700" cap="flat" cmpd="sng" algn="ctr">
                          <a:noFill/>
                          <a:prstDash val="solid"/>
                          <a:round/>
                          <a:headEnd type="none" w="med" len="med"/>
                          <a:tailEnd type="none" w="med" len="med"/>
                        </a:lnL>
                        <a:blipFill>
                          <a:blip r:embed="rId17"/>
                          <a:stretch>
                            <a:fillRect t="-152703" r="-2210" b="-181081"/>
                          </a:stretch>
                        </a:blipFill>
                      </a:tcPr>
                    </a:tc>
                    <a:extLst>
                      <a:ext uri="{0D108BD9-81ED-4DB2-BD59-A6C34878D82A}">
                        <a16:rowId xmlns:a16="http://schemas.microsoft.com/office/drawing/2014/main" val="3582768198"/>
                      </a:ext>
                    </a:extLst>
                  </a:tr>
                  <a:tr h="3352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2400" baseline="-25000">
                              <a:latin typeface="Brush Script MT" panose="03060802040406070304" pitchFamily="66" charset="0"/>
                              <a:ea typeface="Calibri" panose="020F0502020204030204" pitchFamily="34" charset="0"/>
                              <a:cs typeface="Calibri" panose="020F0502020204030204" pitchFamily="34" charset="0"/>
                            </a:rPr>
                            <a:t>…</a:t>
                          </a:r>
                        </a:p>
                      </a:txBody>
                      <a:tcPr>
                        <a:lnL w="12700" cap="flat" cmpd="sng" algn="ctr">
                          <a:noFill/>
                          <a:prstDash val="solid"/>
                          <a:round/>
                          <a:headEnd type="none" w="med" len="med"/>
                          <a:tailEnd type="none" w="med" len="med"/>
                        </a:lnL>
                        <a:solidFill>
                          <a:schemeClr val="accent4">
                            <a:lumMod val="60000"/>
                            <a:lumOff val="40000"/>
                          </a:schemeClr>
                        </a:solidFill>
                      </a:tcPr>
                    </a:tc>
                    <a:extLst>
                      <a:ext uri="{0D108BD9-81ED-4DB2-BD59-A6C34878D82A}">
                        <a16:rowId xmlns:a16="http://schemas.microsoft.com/office/drawing/2014/main" val="2874745447"/>
                      </a:ext>
                    </a:extLst>
                  </a:tr>
                  <a:tr h="448755">
                    <a:tc>
                      <a:txBody>
                        <a:bodyPr/>
                        <a:lstStyle/>
                        <a:p>
                          <a:endParaRPr lang="en-US"/>
                        </a:p>
                      </a:txBody>
                      <a:tcPr>
                        <a:lnL w="12700" cap="flat" cmpd="sng" algn="ctr">
                          <a:noFill/>
                          <a:prstDash val="solid"/>
                          <a:round/>
                          <a:headEnd type="none" w="med" len="med"/>
                          <a:tailEnd type="none" w="med" len="med"/>
                        </a:lnL>
                        <a:blipFill>
                          <a:blip r:embed="rId17"/>
                          <a:stretch>
                            <a:fillRect t="-327027" r="-2210" b="-6757"/>
                          </a:stretch>
                        </a:blipFill>
                      </a:tcPr>
                    </a:tc>
                    <a:extLst>
                      <a:ext uri="{0D108BD9-81ED-4DB2-BD59-A6C34878D82A}">
                        <a16:rowId xmlns:a16="http://schemas.microsoft.com/office/drawing/2014/main" val="760253695"/>
                      </a:ext>
                    </a:extLst>
                  </a:tr>
                </a:tbl>
              </a:graphicData>
            </a:graphic>
          </p:graphicFrame>
        </mc:Fallback>
      </mc:AlternateContent>
      <p:sp>
        <p:nvSpPr>
          <p:cNvPr id="33" name="TextBox 32">
            <a:extLst>
              <a:ext uri="{FF2B5EF4-FFF2-40B4-BE49-F238E27FC236}">
                <a16:creationId xmlns:a16="http://schemas.microsoft.com/office/drawing/2014/main" id="{7FBB152E-DE42-07D2-1C82-E93F14B1B790}"/>
              </a:ext>
            </a:extLst>
          </p:cNvPr>
          <p:cNvSpPr txBox="1"/>
          <p:nvPr/>
        </p:nvSpPr>
        <p:spPr>
          <a:xfrm>
            <a:off x="17248507" y="3093636"/>
            <a:ext cx="1637406" cy="646331"/>
          </a:xfrm>
          <a:prstGeom prst="rect">
            <a:avLst/>
          </a:prstGeom>
          <a:noFill/>
        </p:spPr>
        <p:txBody>
          <a:bodyPr wrap="square" rtlCol="0">
            <a:spAutoFit/>
          </a:bodyP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Applied to S</a:t>
            </a:r>
            <a:r>
              <a:rPr lang="en-SG" baseline="-25000">
                <a:latin typeface="CMU Sans Serif" panose="02000603000000000000" pitchFamily="2" charset="0"/>
                <a:ea typeface="CMU Sans Serif" panose="02000603000000000000" pitchFamily="2" charset="0"/>
                <a:cs typeface="CMU Sans Serif" panose="02000603000000000000" pitchFamily="2" charset="0"/>
              </a:rPr>
              <a:t>i</a:t>
            </a:r>
            <a:r>
              <a:rPr lang="en-SG">
                <a:latin typeface="CMU Sans Serif" panose="02000603000000000000" pitchFamily="2" charset="0"/>
                <a:ea typeface="CMU Sans Serif" panose="02000603000000000000" pitchFamily="2" charset="0"/>
                <a:cs typeface="CMU Sans Serif" panose="02000603000000000000" pitchFamily="2" charset="0"/>
              </a:rPr>
              <a:t>’s elements</a:t>
            </a:r>
          </a:p>
        </p:txBody>
      </p:sp>
      <p:cxnSp>
        <p:nvCxnSpPr>
          <p:cNvPr id="35" name="Straight Connector 34">
            <a:extLst>
              <a:ext uri="{FF2B5EF4-FFF2-40B4-BE49-F238E27FC236}">
                <a16:creationId xmlns:a16="http://schemas.microsoft.com/office/drawing/2014/main" id="{049C77CE-2CED-2F62-5E62-2E2794BE701E}"/>
              </a:ext>
            </a:extLst>
          </p:cNvPr>
          <p:cNvCxnSpPr>
            <a:cxnSpLocks/>
          </p:cNvCxnSpPr>
          <p:nvPr/>
        </p:nvCxnSpPr>
        <p:spPr>
          <a:xfrm>
            <a:off x="20757668" y="3801627"/>
            <a:ext cx="0" cy="7986"/>
          </a:xfrm>
          <a:prstGeom prst="line">
            <a:avLst/>
          </a:prstGeom>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graphicFrame>
            <p:nvGraphicFramePr>
              <p:cNvPr id="36" name="Table 35">
                <a:extLst>
                  <a:ext uri="{FF2B5EF4-FFF2-40B4-BE49-F238E27FC236}">
                    <a16:creationId xmlns:a16="http://schemas.microsoft.com/office/drawing/2014/main" id="{38236B3F-8DB0-5EFE-C6E6-A1F786DDC036}"/>
                  </a:ext>
                </a:extLst>
              </p:cNvPr>
              <p:cNvGraphicFramePr>
                <a:graphicFrameLocks noGrp="1"/>
              </p:cNvGraphicFramePr>
              <p:nvPr/>
            </p:nvGraphicFramePr>
            <p:xfrm>
              <a:off x="19119145" y="3086229"/>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pPr algn="ctr"/>
                          <a14:m>
                            <m:oMathPara xmlns:m="http://schemas.openxmlformats.org/officeDocument/2006/math">
                              <m:oMathParaPr>
                                <m:jc m:val="center"/>
                              </m:oMathParaPr>
                              <m:oMath xmlns:m="http://schemas.openxmlformats.org/officeDocument/2006/math">
                                <m:r>
                                  <a:rPr lang="en-SG" sz="2400" b="0" i="1" baseline="0" smtClean="0">
                                    <a:solidFill>
                                      <a:schemeClr val="tx1"/>
                                    </a:solidFill>
                                    <a:latin typeface="Cambria Math" panose="02040503050406030204" pitchFamily="18" charset="0"/>
                                    <a:ea typeface="CMU Sans Serif" panose="02000603000000000000" pitchFamily="2" charset="0"/>
                                    <a:cs typeface="CMU Sans Serif" panose="02000603000000000000" pitchFamily="2" charset="0"/>
                                  </a:rPr>
                                  <m:t>𝑆</m:t>
                                </m:r>
                                <m:r>
                                  <a:rPr lang="en-SG" sz="2400" b="0" i="1" baseline="-25000" smtClean="0">
                                    <a:solidFill>
                                      <a:schemeClr val="tx1"/>
                                    </a:solidFill>
                                    <a:latin typeface="Cambria Math" panose="02040503050406030204" pitchFamily="18" charset="0"/>
                                    <a:ea typeface="CMU Sans Serif" panose="02000603000000000000" pitchFamily="2" charset="0"/>
                                    <a:cs typeface="CMU Sans Serif" panose="02000603000000000000" pitchFamily="2" charset="0"/>
                                  </a:rPr>
                                  <m:t>3</m:t>
                                </m:r>
                              </m:oMath>
                            </m:oMathPara>
                          </a14:m>
                          <a:endParaRPr lang="en-SG" sz="2400" b="0" baseline="-25000">
                            <a:solidFill>
                              <a:schemeClr val="tx1"/>
                            </a:solidFill>
                            <a:latin typeface="CMU Sans Serif" panose="02000603000000000000" pitchFamily="2" charset="0"/>
                            <a:ea typeface="CMU Sans Serif" panose="02000603000000000000" pitchFamily="2" charset="0"/>
                            <a:cs typeface="CMU Sans Serif" panose="02000603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66862428"/>
                      </a:ext>
                    </a:extLst>
                  </a:tr>
                </a:tbl>
              </a:graphicData>
            </a:graphic>
          </p:graphicFrame>
        </mc:Choice>
        <mc:Fallback>
          <p:graphicFrame>
            <p:nvGraphicFramePr>
              <p:cNvPr id="36" name="Table 35">
                <a:extLst>
                  <a:ext uri="{FF2B5EF4-FFF2-40B4-BE49-F238E27FC236}">
                    <a16:creationId xmlns:a16="http://schemas.microsoft.com/office/drawing/2014/main" id="{38236B3F-8DB0-5EFE-C6E6-A1F786DDC036}"/>
                  </a:ext>
                </a:extLst>
              </p:cNvPr>
              <p:cNvGraphicFramePr>
                <a:graphicFrameLocks noGrp="1"/>
              </p:cNvGraphicFramePr>
              <p:nvPr/>
            </p:nvGraphicFramePr>
            <p:xfrm>
              <a:off x="19119145" y="3086229"/>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8"/>
                          <a:stretch>
                            <a:fillRect l="-649" t="-1124" r="-1299" b="-2247"/>
                          </a:stretch>
                        </a:blipFill>
                      </a:tcPr>
                    </a:tc>
                    <a:extLst>
                      <a:ext uri="{0D108BD9-81ED-4DB2-BD59-A6C34878D82A}">
                        <a16:rowId xmlns:a16="http://schemas.microsoft.com/office/drawing/2014/main" val="1066862428"/>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38" name="Table 37">
                <a:extLst>
                  <a:ext uri="{FF2B5EF4-FFF2-40B4-BE49-F238E27FC236}">
                    <a16:creationId xmlns:a16="http://schemas.microsoft.com/office/drawing/2014/main" id="{BB4631A8-BF67-9F4A-B2EA-E99FD1396079}"/>
                  </a:ext>
                </a:extLst>
              </p:cNvPr>
              <p:cNvGraphicFramePr>
                <a:graphicFrameLocks noGrp="1"/>
              </p:cNvGraphicFramePr>
              <p:nvPr/>
            </p:nvGraphicFramePr>
            <p:xfrm>
              <a:off x="19535169" y="3570149"/>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pPr algn="ctr"/>
                          <a14:m>
                            <m:oMath xmlns:m="http://schemas.openxmlformats.org/officeDocument/2006/math">
                              <m:r>
                                <a:rPr lang="en-SG" sz="2400" b="0" i="1" baseline="0" smtClean="0">
                                  <a:solidFill>
                                    <a:schemeClr val="tx1"/>
                                  </a:solidFill>
                                  <a:latin typeface="Cambria Math" panose="02040503050406030204" pitchFamily="18" charset="0"/>
                                  <a:ea typeface="CMU Sans Serif" panose="02000603000000000000" pitchFamily="2" charset="0"/>
                                  <a:cs typeface="CMU Sans Serif" panose="02000603000000000000" pitchFamily="2" charset="0"/>
                                </a:rPr>
                                <m:t>𝑆</m:t>
                              </m:r>
                            </m:oMath>
                          </a14:m>
                          <a:r>
                            <a:rPr lang="en-SG" sz="2400" b="0" baseline="-250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66862428"/>
                      </a:ext>
                    </a:extLst>
                  </a:tr>
                </a:tbl>
              </a:graphicData>
            </a:graphic>
          </p:graphicFrame>
        </mc:Choice>
        <mc:Fallback>
          <p:graphicFrame>
            <p:nvGraphicFramePr>
              <p:cNvPr id="38" name="Table 37">
                <a:extLst>
                  <a:ext uri="{FF2B5EF4-FFF2-40B4-BE49-F238E27FC236}">
                    <a16:creationId xmlns:a16="http://schemas.microsoft.com/office/drawing/2014/main" id="{BB4631A8-BF67-9F4A-B2EA-E99FD1396079}"/>
                  </a:ext>
                </a:extLst>
              </p:cNvPr>
              <p:cNvGraphicFramePr>
                <a:graphicFrameLocks noGrp="1"/>
              </p:cNvGraphicFramePr>
              <p:nvPr/>
            </p:nvGraphicFramePr>
            <p:xfrm>
              <a:off x="19535169" y="3570149"/>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9"/>
                          <a:stretch>
                            <a:fillRect l="-649" t="-1124" r="-1299" b="-11236"/>
                          </a:stretch>
                        </a:blipFill>
                      </a:tcPr>
                    </a:tc>
                    <a:extLst>
                      <a:ext uri="{0D108BD9-81ED-4DB2-BD59-A6C34878D82A}">
                        <a16:rowId xmlns:a16="http://schemas.microsoft.com/office/drawing/2014/main" val="1066862428"/>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39" name="Table 38">
                <a:extLst>
                  <a:ext uri="{FF2B5EF4-FFF2-40B4-BE49-F238E27FC236}">
                    <a16:creationId xmlns:a16="http://schemas.microsoft.com/office/drawing/2014/main" id="{98A95090-FD5A-BA59-F161-6AA586B4F31A}"/>
                  </a:ext>
                </a:extLst>
              </p:cNvPr>
              <p:cNvGraphicFramePr>
                <a:graphicFrameLocks noGrp="1"/>
              </p:cNvGraphicFramePr>
              <p:nvPr/>
            </p:nvGraphicFramePr>
            <p:xfrm>
              <a:off x="19948959" y="4054069"/>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pPr algn="ctr"/>
                          <a14:m>
                            <m:oMath xmlns:m="http://schemas.openxmlformats.org/officeDocument/2006/math">
                              <m:r>
                                <a:rPr lang="en-SG" sz="2400" b="0" i="1" baseline="0" smtClean="0">
                                  <a:solidFill>
                                    <a:schemeClr val="tx1"/>
                                  </a:solidFill>
                                  <a:latin typeface="Cambria Math" panose="02040503050406030204" pitchFamily="18" charset="0"/>
                                  <a:ea typeface="CMU Sans Serif" panose="02000603000000000000" pitchFamily="2" charset="0"/>
                                  <a:cs typeface="CMU Sans Serif" panose="02000603000000000000" pitchFamily="2" charset="0"/>
                                </a:rPr>
                                <m:t>𝑆</m:t>
                              </m:r>
                            </m:oMath>
                          </a14:m>
                          <a:r>
                            <a:rPr lang="en-SG" sz="2400" b="0" baseline="-250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66862428"/>
                      </a:ext>
                    </a:extLst>
                  </a:tr>
                </a:tbl>
              </a:graphicData>
            </a:graphic>
          </p:graphicFrame>
        </mc:Choice>
        <mc:Fallback>
          <p:graphicFrame>
            <p:nvGraphicFramePr>
              <p:cNvPr id="39" name="Table 38">
                <a:extLst>
                  <a:ext uri="{FF2B5EF4-FFF2-40B4-BE49-F238E27FC236}">
                    <a16:creationId xmlns:a16="http://schemas.microsoft.com/office/drawing/2014/main" id="{98A95090-FD5A-BA59-F161-6AA586B4F31A}"/>
                  </a:ext>
                </a:extLst>
              </p:cNvPr>
              <p:cNvGraphicFramePr>
                <a:graphicFrameLocks noGrp="1"/>
              </p:cNvGraphicFramePr>
              <p:nvPr/>
            </p:nvGraphicFramePr>
            <p:xfrm>
              <a:off x="19948959" y="4054069"/>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0"/>
                          <a:stretch>
                            <a:fillRect l="-649" t="-2273" r="-1299" b="-11364"/>
                          </a:stretch>
                        </a:blipFill>
                      </a:tcPr>
                    </a:tc>
                    <a:extLst>
                      <a:ext uri="{0D108BD9-81ED-4DB2-BD59-A6C34878D82A}">
                        <a16:rowId xmlns:a16="http://schemas.microsoft.com/office/drawing/2014/main" val="1066862428"/>
                      </a:ext>
                    </a:extLst>
                  </a:tr>
                </a:tbl>
              </a:graphicData>
            </a:graphic>
          </p:graphicFrame>
        </mc:Fallback>
      </mc:AlternateContent>
      <p:sp>
        <p:nvSpPr>
          <p:cNvPr id="40" name="Rectangle 39">
            <a:extLst>
              <a:ext uri="{FF2B5EF4-FFF2-40B4-BE49-F238E27FC236}">
                <a16:creationId xmlns:a16="http://schemas.microsoft.com/office/drawing/2014/main" id="{C20B09CD-FC81-17C9-1A89-1A1EABEA219B}"/>
              </a:ext>
            </a:extLst>
          </p:cNvPr>
          <p:cNvSpPr/>
          <p:nvPr/>
        </p:nvSpPr>
        <p:spPr>
          <a:xfrm>
            <a:off x="13031908" y="2194233"/>
            <a:ext cx="4298399" cy="2523088"/>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1" name="TextBox 40">
            <a:extLst>
              <a:ext uri="{FF2B5EF4-FFF2-40B4-BE49-F238E27FC236}">
                <a16:creationId xmlns:a16="http://schemas.microsoft.com/office/drawing/2014/main" id="{411228CA-79A3-41CF-4D0A-7A2FA9040F3C}"/>
              </a:ext>
            </a:extLst>
          </p:cNvPr>
          <p:cNvSpPr txBox="1"/>
          <p:nvPr/>
        </p:nvSpPr>
        <p:spPr>
          <a:xfrm>
            <a:off x="12964495" y="2194233"/>
            <a:ext cx="3093249" cy="369332"/>
          </a:xfrm>
          <a:prstGeom prst="rect">
            <a:avLst/>
          </a:prstGeom>
          <a:noFill/>
        </p:spPr>
        <p:txBody>
          <a:bodyPr wrap="square" rtlCol="0">
            <a:spAutoFit/>
          </a:bodyPr>
          <a:lstStyle/>
          <a:p>
            <a:r>
              <a:rPr lang="en-SG" b="1">
                <a:latin typeface="CMU Sans Serif" panose="02000603000000000000" pitchFamily="2" charset="0"/>
                <a:ea typeface="CMU Sans Serif" panose="02000603000000000000" pitchFamily="2" charset="0"/>
                <a:cs typeface="CMU Sans Serif" panose="02000603000000000000" pitchFamily="2" charset="0"/>
              </a:rPr>
              <a:t>dSGP4 Correction Module</a:t>
            </a:r>
          </a:p>
        </p:txBody>
      </p:sp>
      <p:cxnSp>
        <p:nvCxnSpPr>
          <p:cNvPr id="43" name="Straight Arrow Connector 42">
            <a:extLst>
              <a:ext uri="{FF2B5EF4-FFF2-40B4-BE49-F238E27FC236}">
                <a16:creationId xmlns:a16="http://schemas.microsoft.com/office/drawing/2014/main" id="{ABEEDBAB-410E-D6A7-849D-DD9A25A0014C}"/>
              </a:ext>
            </a:extLst>
          </p:cNvPr>
          <p:cNvCxnSpPr>
            <a:cxnSpLocks/>
          </p:cNvCxnSpPr>
          <p:nvPr/>
        </p:nvCxnSpPr>
        <p:spPr>
          <a:xfrm flipV="1">
            <a:off x="9733358" y="3801627"/>
            <a:ext cx="3293215" cy="213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5EAC54D4-0774-B91A-ADE7-21AFB02118DC}"/>
              </a:ext>
            </a:extLst>
          </p:cNvPr>
          <p:cNvCxnSpPr>
            <a:cxnSpLocks/>
          </p:cNvCxnSpPr>
          <p:nvPr/>
        </p:nvCxnSpPr>
        <p:spPr>
          <a:xfrm>
            <a:off x="15234965" y="3809613"/>
            <a:ext cx="90458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7118CF83-46FF-0209-15E3-409CBC6697EE}"/>
              </a:ext>
            </a:extLst>
          </p:cNvPr>
          <p:cNvCxnSpPr>
            <a:cxnSpLocks/>
            <a:endCxn id="24" idx="1"/>
          </p:cNvCxnSpPr>
          <p:nvPr/>
        </p:nvCxnSpPr>
        <p:spPr>
          <a:xfrm>
            <a:off x="17330307" y="3822980"/>
            <a:ext cx="161074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58836195-F889-E08D-0C2B-147A18CCB599}"/>
              </a:ext>
            </a:extLst>
          </p:cNvPr>
          <p:cNvSpPr txBox="1"/>
          <p:nvPr/>
        </p:nvSpPr>
        <p:spPr>
          <a:xfrm>
            <a:off x="4710179" y="6555876"/>
            <a:ext cx="2787586" cy="338554"/>
          </a:xfrm>
          <a:prstGeom prst="rect">
            <a:avLst/>
          </a:prstGeom>
          <a:noFill/>
        </p:spPr>
        <p:txBody>
          <a:bodyPr wrap="square">
            <a:spAutoFit/>
          </a:bodyPr>
          <a:lstStyle/>
          <a:p>
            <a:pPr algn="ctr"/>
            <a:r>
              <a:rPr lang="en-SG" sz="1600" dirty="0">
                <a:solidFill>
                  <a:schemeClr val="tx1">
                    <a:lumMod val="65000"/>
                    <a:lumOff val="35000"/>
                  </a:schemeClr>
                </a:solidFill>
                <a:latin typeface="CMU Sans Serif" panose="02000603000000000000" pitchFamily="2" charset="0"/>
                <a:ea typeface="CMU Sans Serif" panose="02000603000000000000" pitchFamily="2" charset="0"/>
                <a:cs typeface="CMU Sans Serif" panose="02000603000000000000" pitchFamily="2" charset="0"/>
              </a:rPr>
              <a:t>(</a:t>
            </a:r>
            <a:r>
              <a:rPr lang="en-SG" sz="1600" dirty="0" err="1">
                <a:solidFill>
                  <a:schemeClr val="tx1">
                    <a:lumMod val="65000"/>
                    <a:lumOff val="35000"/>
                  </a:schemeClr>
                </a:solidFill>
                <a:latin typeface="CMU Sans Serif" panose="02000603000000000000" pitchFamily="2" charset="0"/>
                <a:ea typeface="CMU Sans Serif" panose="02000603000000000000" pitchFamily="2" charset="0"/>
                <a:cs typeface="CMU Sans Serif" panose="02000603000000000000" pitchFamily="2" charset="0"/>
              </a:rPr>
              <a:t>Acciarini</a:t>
            </a:r>
            <a:r>
              <a:rPr lang="en-SG" sz="1600" dirty="0">
                <a:solidFill>
                  <a:schemeClr val="tx1">
                    <a:lumMod val="65000"/>
                    <a:lumOff val="35000"/>
                  </a:schemeClr>
                </a:solidFill>
                <a:latin typeface="CMU Sans Serif" panose="02000603000000000000" pitchFamily="2" charset="0"/>
                <a:ea typeface="CMU Sans Serif" panose="02000603000000000000" pitchFamily="2" charset="0"/>
                <a:cs typeface="CMU Sans Serif" panose="02000603000000000000" pitchFamily="2" charset="0"/>
              </a:rPr>
              <a:t> et al., 2025)</a:t>
            </a:r>
          </a:p>
        </p:txBody>
      </p:sp>
    </p:spTree>
    <p:extLst>
      <p:ext uri="{BB962C8B-B14F-4D97-AF65-F5344CB8AC3E}">
        <p14:creationId xmlns:p14="http://schemas.microsoft.com/office/powerpoint/2010/main" val="257061603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4DF0A-0361-4F84-05B8-FDC10178380E}"/>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37" name="Table 36">
                <a:extLst>
                  <a:ext uri="{FF2B5EF4-FFF2-40B4-BE49-F238E27FC236}">
                    <a16:creationId xmlns:a16="http://schemas.microsoft.com/office/drawing/2014/main" id="{6B05AD7B-AC59-1715-FDBC-672440579649}"/>
                  </a:ext>
                </a:extLst>
              </p:cNvPr>
              <p:cNvGraphicFramePr>
                <a:graphicFrameLocks noGrp="1"/>
              </p:cNvGraphicFramePr>
              <p:nvPr>
                <p:extLst>
                  <p:ext uri="{D42A27DB-BD31-4B8C-83A1-F6EECF244321}">
                    <p14:modId xmlns:p14="http://schemas.microsoft.com/office/powerpoint/2010/main" val="3349546357"/>
                  </p:ext>
                </p:extLst>
              </p:nvPr>
            </p:nvGraphicFramePr>
            <p:xfrm>
              <a:off x="-14284191" y="2946677"/>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pPr algn="ctr"/>
                          <a14:m>
                            <m:oMathPara xmlns:m="http://schemas.openxmlformats.org/officeDocument/2006/math">
                              <m:oMathParaPr>
                                <m:jc m:val="center"/>
                              </m:oMathParaPr>
                              <m:oMath xmlns:m="http://schemas.openxmlformats.org/officeDocument/2006/math">
                                <m:r>
                                  <a:rPr lang="en-SG" sz="2400" b="0" i="1" baseline="0" smtClean="0">
                                    <a:latin typeface="Cambria Math" panose="02040503050406030204" pitchFamily="18" charset="0"/>
                                    <a:ea typeface="CMU Sans Serif" panose="02000603000000000000" pitchFamily="2" charset="0"/>
                                    <a:cs typeface="CMU Sans Serif" panose="02000603000000000000" pitchFamily="2" charset="0"/>
                                  </a:rPr>
                                  <m:t>𝑇𝐿𝐸</m:t>
                                </m:r>
                                <m:r>
                                  <a:rPr lang="en-SG" sz="2400" b="0" i="1" baseline="-25000" smtClean="0">
                                    <a:latin typeface="Cambria Math" panose="02040503050406030204" pitchFamily="18" charset="0"/>
                                    <a:ea typeface="CMU Sans Serif" panose="02000603000000000000" pitchFamily="2" charset="0"/>
                                    <a:cs typeface="CMU Sans Serif" panose="02000603000000000000" pitchFamily="2" charset="0"/>
                                  </a:rPr>
                                  <m:t>3</m:t>
                                </m:r>
                              </m:oMath>
                            </m:oMathPara>
                          </a14:m>
                          <a:endParaRPr lang="en-SG" sz="2400" b="0" baseline="-25000">
                            <a:latin typeface="CMU Sans Serif" panose="02000603000000000000" pitchFamily="2" charset="0"/>
                            <a:ea typeface="CMU Sans Serif" panose="02000603000000000000" pitchFamily="2" charset="0"/>
                            <a:cs typeface="CMU Sans Serif" panose="02000603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20000"/>
                        </a:solidFill>
                      </a:tcPr>
                    </a:tc>
                    <a:extLst>
                      <a:ext uri="{0D108BD9-81ED-4DB2-BD59-A6C34878D82A}">
                        <a16:rowId xmlns:a16="http://schemas.microsoft.com/office/drawing/2014/main" val="1066862428"/>
                      </a:ext>
                    </a:extLst>
                  </a:tr>
                </a:tbl>
              </a:graphicData>
            </a:graphic>
          </p:graphicFrame>
        </mc:Choice>
        <mc:Fallback>
          <p:graphicFrame>
            <p:nvGraphicFramePr>
              <p:cNvPr id="37" name="Table 36">
                <a:extLst>
                  <a:ext uri="{FF2B5EF4-FFF2-40B4-BE49-F238E27FC236}">
                    <a16:creationId xmlns:a16="http://schemas.microsoft.com/office/drawing/2014/main" id="{6B05AD7B-AC59-1715-FDBC-672440579649}"/>
                  </a:ext>
                </a:extLst>
              </p:cNvPr>
              <p:cNvGraphicFramePr>
                <a:graphicFrameLocks noGrp="1"/>
              </p:cNvGraphicFramePr>
              <p:nvPr>
                <p:extLst>
                  <p:ext uri="{D42A27DB-BD31-4B8C-83A1-F6EECF244321}">
                    <p14:modId xmlns:p14="http://schemas.microsoft.com/office/powerpoint/2010/main" val="3349546357"/>
                  </p:ext>
                </p:extLst>
              </p:nvPr>
            </p:nvGraphicFramePr>
            <p:xfrm>
              <a:off x="-14284191" y="2946677"/>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45" t="-1124" r="-1290" b="-2247"/>
                          </a:stretch>
                        </a:blipFill>
                      </a:tcPr>
                    </a:tc>
                    <a:extLst>
                      <a:ext uri="{0D108BD9-81ED-4DB2-BD59-A6C34878D82A}">
                        <a16:rowId xmlns:a16="http://schemas.microsoft.com/office/drawing/2014/main" val="1066862428"/>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34" name="Table 33">
                <a:extLst>
                  <a:ext uri="{FF2B5EF4-FFF2-40B4-BE49-F238E27FC236}">
                    <a16:creationId xmlns:a16="http://schemas.microsoft.com/office/drawing/2014/main" id="{031D1560-BFA8-E00F-1F63-332668ECDB71}"/>
                  </a:ext>
                </a:extLst>
              </p:cNvPr>
              <p:cNvGraphicFramePr>
                <a:graphicFrameLocks noGrp="1"/>
              </p:cNvGraphicFramePr>
              <p:nvPr>
                <p:extLst>
                  <p:ext uri="{D42A27DB-BD31-4B8C-83A1-F6EECF244321}">
                    <p14:modId xmlns:p14="http://schemas.microsoft.com/office/powerpoint/2010/main" val="351393001"/>
                  </p:ext>
                </p:extLst>
              </p:nvPr>
            </p:nvGraphicFramePr>
            <p:xfrm>
              <a:off x="-13868167" y="3430597"/>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pPr algn="ctr"/>
                          <a14:m>
                            <m:oMath xmlns:m="http://schemas.openxmlformats.org/officeDocument/2006/math">
                              <m:r>
                                <a:rPr lang="en-SG" sz="2400" b="0" i="1" baseline="0" smtClean="0">
                                  <a:latin typeface="Cambria Math" panose="02040503050406030204" pitchFamily="18" charset="0"/>
                                  <a:ea typeface="CMU Sans Serif" panose="02000603000000000000" pitchFamily="2" charset="0"/>
                                  <a:cs typeface="CMU Sans Serif" panose="02000603000000000000" pitchFamily="2" charset="0"/>
                                </a:rPr>
                                <m:t>𝑇𝐿𝐸</m:t>
                              </m:r>
                            </m:oMath>
                          </a14:m>
                          <a:r>
                            <a:rPr lang="en-SG" sz="2400" b="0" baseline="-25000">
                              <a:latin typeface="CMU Sans Serif" panose="02000603000000000000" pitchFamily="2" charset="0"/>
                              <a:ea typeface="CMU Sans Serif" panose="02000603000000000000" pitchFamily="2" charset="0"/>
                              <a:cs typeface="CMU Sans Serif" panose="02000603000000000000" pitchFamily="2"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20000"/>
                        </a:solidFill>
                      </a:tcPr>
                    </a:tc>
                    <a:extLst>
                      <a:ext uri="{0D108BD9-81ED-4DB2-BD59-A6C34878D82A}">
                        <a16:rowId xmlns:a16="http://schemas.microsoft.com/office/drawing/2014/main" val="1066862428"/>
                      </a:ext>
                    </a:extLst>
                  </a:tr>
                </a:tbl>
              </a:graphicData>
            </a:graphic>
          </p:graphicFrame>
        </mc:Choice>
        <mc:Fallback>
          <p:graphicFrame>
            <p:nvGraphicFramePr>
              <p:cNvPr id="34" name="Table 33">
                <a:extLst>
                  <a:ext uri="{FF2B5EF4-FFF2-40B4-BE49-F238E27FC236}">
                    <a16:creationId xmlns:a16="http://schemas.microsoft.com/office/drawing/2014/main" id="{031D1560-BFA8-E00F-1F63-332668ECDB71}"/>
                  </a:ext>
                </a:extLst>
              </p:cNvPr>
              <p:cNvGraphicFramePr>
                <a:graphicFrameLocks noGrp="1"/>
              </p:cNvGraphicFramePr>
              <p:nvPr>
                <p:extLst>
                  <p:ext uri="{D42A27DB-BD31-4B8C-83A1-F6EECF244321}">
                    <p14:modId xmlns:p14="http://schemas.microsoft.com/office/powerpoint/2010/main" val="351393001"/>
                  </p:ext>
                </p:extLst>
              </p:nvPr>
            </p:nvGraphicFramePr>
            <p:xfrm>
              <a:off x="-13868167" y="3430597"/>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299" t="-1124" r="-1299" b="-11236"/>
                          </a:stretch>
                        </a:blipFill>
                      </a:tcPr>
                    </a:tc>
                    <a:extLst>
                      <a:ext uri="{0D108BD9-81ED-4DB2-BD59-A6C34878D82A}">
                        <a16:rowId xmlns:a16="http://schemas.microsoft.com/office/drawing/2014/main" val="1066862428"/>
                      </a:ext>
                    </a:extLst>
                  </a:tr>
                </a:tbl>
              </a:graphicData>
            </a:graphic>
          </p:graphicFrame>
        </mc:Fallback>
      </mc:AlternateContent>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818E7FE7-8FDA-728C-1F3D-6AEDEC2CB1CB}"/>
                  </a:ext>
                </a:extLst>
              </p:cNvPr>
              <p:cNvSpPr>
                <a:spLocks noGrp="1"/>
              </p:cNvSpPr>
              <p:nvPr>
                <p:ph type="title"/>
              </p:nvPr>
            </p:nvSpPr>
            <p:spPr>
              <a:xfrm>
                <a:off x="838200" y="365125"/>
                <a:ext cx="7306733" cy="1325563"/>
              </a:xfrm>
            </p:spPr>
            <p:txBody>
              <a:bodyPr/>
              <a:lstStyle/>
              <a:p>
                <a:r>
                  <a:rPr lang="en-SG" sz="4400"/>
                  <a:t>ML-</a:t>
                </a:r>
                <a14:m>
                  <m:oMath xmlns:m="http://schemas.openxmlformats.org/officeDocument/2006/math">
                    <m:r>
                      <a:rPr lang="en-US" sz="4400" b="1" i="1" smtClean="0">
                        <a:latin typeface="Cambria Math" panose="02040503050406030204" pitchFamily="18" charset="0"/>
                      </a:rPr>
                      <m:t>𝝏</m:t>
                    </m:r>
                  </m:oMath>
                </a14:m>
                <a:r>
                  <a:rPr lang="en-SG" sz="4400"/>
                  <a:t>SGP4 Architecture</a:t>
                </a:r>
                <a:endParaRPr lang="en-SG"/>
              </a:p>
            </p:txBody>
          </p:sp>
        </mc:Choice>
        <mc:Fallback>
          <p:sp>
            <p:nvSpPr>
              <p:cNvPr id="2" name="Title 1">
                <a:extLst>
                  <a:ext uri="{FF2B5EF4-FFF2-40B4-BE49-F238E27FC236}">
                    <a16:creationId xmlns:a16="http://schemas.microsoft.com/office/drawing/2014/main" id="{818E7FE7-8FDA-728C-1F3D-6AEDEC2CB1CB}"/>
                  </a:ext>
                </a:extLst>
              </p:cNvPr>
              <p:cNvSpPr>
                <a:spLocks noGrp="1" noRot="1" noChangeAspect="1" noMove="1" noResize="1" noEditPoints="1" noAdjustHandles="1" noChangeArrowheads="1" noChangeShapeType="1" noTextEdit="1"/>
              </p:cNvSpPr>
              <p:nvPr>
                <p:ph type="title"/>
              </p:nvPr>
            </p:nvSpPr>
            <p:spPr>
              <a:xfrm>
                <a:off x="838200" y="365125"/>
                <a:ext cx="7306733" cy="1325563"/>
              </a:xfrm>
              <a:blipFill>
                <a:blip r:embed="rId5"/>
                <a:stretch>
                  <a:fillRect l="-3422" b="-922"/>
                </a:stretch>
              </a:blipFill>
            </p:spPr>
            <p:txBody>
              <a:bodyPr/>
              <a:lstStyle/>
              <a:p>
                <a:r>
                  <a:rPr lang="en-SG">
                    <a:noFill/>
                  </a:rPr>
                  <a:t> </a:t>
                </a:r>
              </a:p>
            </p:txBody>
          </p:sp>
        </mc:Fallback>
      </mc:AlternateContent>
      <p:sp>
        <p:nvSpPr>
          <p:cNvPr id="4" name="Slide Number Placeholder 3">
            <a:extLst>
              <a:ext uri="{FF2B5EF4-FFF2-40B4-BE49-F238E27FC236}">
                <a16:creationId xmlns:a16="http://schemas.microsoft.com/office/drawing/2014/main" id="{461BB850-E934-66D3-840D-16CE75C04B09}"/>
              </a:ext>
            </a:extLst>
          </p:cNvPr>
          <p:cNvSpPr>
            <a:spLocks noGrp="1"/>
          </p:cNvSpPr>
          <p:nvPr>
            <p:ph type="sldNum" sz="quarter" idx="12"/>
          </p:nvPr>
        </p:nvSpPr>
        <p:spPr/>
        <p:txBody>
          <a:bodyPr/>
          <a:lstStyle/>
          <a:p>
            <a:fld id="{15318E31-E44D-46B9-B4DB-0D58A1756CE8}" type="slidenum">
              <a:rPr lang="en-SG" smtClean="0"/>
              <a:t>24</a:t>
            </a:fld>
            <a:endParaRPr lang="en-SG"/>
          </a:p>
        </p:txBody>
      </p:sp>
      <p:sp>
        <p:nvSpPr>
          <p:cNvPr id="7" name="Rectangle 6">
            <a:extLst>
              <a:ext uri="{FF2B5EF4-FFF2-40B4-BE49-F238E27FC236}">
                <a16:creationId xmlns:a16="http://schemas.microsoft.com/office/drawing/2014/main" id="{7A5DFE55-14A1-A0BA-197B-B815C05CE851}"/>
              </a:ext>
            </a:extLst>
          </p:cNvPr>
          <p:cNvSpPr/>
          <p:nvPr/>
        </p:nvSpPr>
        <p:spPr>
          <a:xfrm>
            <a:off x="-11518805" y="3099865"/>
            <a:ext cx="2074157" cy="1186390"/>
          </a:xfrm>
          <a:prstGeom prst="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8" name="Graphic 7">
            <a:extLst>
              <a:ext uri="{FF2B5EF4-FFF2-40B4-BE49-F238E27FC236}">
                <a16:creationId xmlns:a16="http://schemas.microsoft.com/office/drawing/2014/main" id="{A1F2F8B4-58EA-45CC-B9CE-8C38F382C500}"/>
              </a:ext>
            </a:extLst>
          </p:cNvPr>
          <p:cNvPicPr>
            <a:picLocks noChangeAspect="1"/>
          </p:cNvPicPr>
          <p:nvPr/>
        </p:nvPicPr>
        <p:blipFill>
          <a:blip r:embed="rId6">
            <a:extLst>
              <a:ext uri="{96DAC541-7B7A-43D3-8B79-37D633B846F1}">
                <asvg:svgBlip xmlns:asvg="http://schemas.microsoft.com/office/drawing/2016/SVG/main" r:embed="rId7"/>
              </a:ext>
            </a:extLst>
          </a:blip>
          <a:srcRect l="44809" t="42151" r="33215" b="46422"/>
          <a:stretch/>
        </p:blipFill>
        <p:spPr>
          <a:xfrm>
            <a:off x="-11436311" y="3461275"/>
            <a:ext cx="1873237" cy="451344"/>
          </a:xfrm>
          <a:prstGeom prst="rect">
            <a:avLst/>
          </a:prstGeom>
        </p:spPr>
      </p:pic>
      <p:cxnSp>
        <p:nvCxnSpPr>
          <p:cNvPr id="15" name="Straight Connector 14">
            <a:extLst>
              <a:ext uri="{FF2B5EF4-FFF2-40B4-BE49-F238E27FC236}">
                <a16:creationId xmlns:a16="http://schemas.microsoft.com/office/drawing/2014/main" id="{7E3FF33E-8A98-5166-FDF2-86E562D56C48}"/>
              </a:ext>
            </a:extLst>
          </p:cNvPr>
          <p:cNvCxnSpPr>
            <a:cxnSpLocks/>
          </p:cNvCxnSpPr>
          <p:nvPr/>
        </p:nvCxnSpPr>
        <p:spPr>
          <a:xfrm>
            <a:off x="-2875649" y="3715920"/>
            <a:ext cx="0" cy="7986"/>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79E66871-12C2-7FD4-FC1E-A5A4B43852DB}"/>
              </a:ext>
            </a:extLst>
          </p:cNvPr>
          <p:cNvSpPr txBox="1"/>
          <p:nvPr/>
        </p:nvSpPr>
        <p:spPr>
          <a:xfrm>
            <a:off x="-11531862" y="2734335"/>
            <a:ext cx="2074156" cy="369332"/>
          </a:xfrm>
          <a:prstGeom prst="rect">
            <a:avLst/>
          </a:prstGeom>
          <a:noFill/>
        </p:spPr>
        <p:txBody>
          <a:bodyPr wrap="square" rtlCol="0">
            <a:spAutoFit/>
          </a:bodyPr>
          <a:lstStyle/>
          <a:p>
            <a:pPr algn="ctr"/>
            <a:r>
              <a:rPr lang="en-SG" b="1">
                <a:latin typeface="CMU Sans Serif" panose="02000603000000000000" pitchFamily="2" charset="0"/>
                <a:ea typeface="CMU Sans Serif" panose="02000603000000000000" pitchFamily="2" charset="0"/>
                <a:cs typeface="CMU Sans Serif" panose="02000603000000000000" pitchFamily="2" charset="0"/>
              </a:rPr>
              <a:t>Neural Network 1 </a:t>
            </a:r>
          </a:p>
        </p:txBody>
      </p:sp>
      <mc:AlternateContent xmlns:mc="http://schemas.openxmlformats.org/markup-compatibility/2006">
        <mc:Choice xmlns:a14="http://schemas.microsoft.com/office/drawing/2010/main" Requires="a14">
          <p:graphicFrame>
            <p:nvGraphicFramePr>
              <p:cNvPr id="32" name="Table 31">
                <a:extLst>
                  <a:ext uri="{FF2B5EF4-FFF2-40B4-BE49-F238E27FC236}">
                    <a16:creationId xmlns:a16="http://schemas.microsoft.com/office/drawing/2014/main" id="{C2B73927-1F63-570B-E0DF-D4E2394A0163}"/>
                  </a:ext>
                </a:extLst>
              </p:cNvPr>
              <p:cNvGraphicFramePr>
                <a:graphicFrameLocks noGrp="1"/>
              </p:cNvGraphicFramePr>
              <p:nvPr>
                <p:extLst>
                  <p:ext uri="{D42A27DB-BD31-4B8C-83A1-F6EECF244321}">
                    <p14:modId xmlns:p14="http://schemas.microsoft.com/office/powerpoint/2010/main" val="2734666674"/>
                  </p:ext>
                </p:extLst>
              </p:nvPr>
            </p:nvGraphicFramePr>
            <p:xfrm>
              <a:off x="-13454377" y="3914517"/>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pPr algn="ctr"/>
                          <a14:m>
                            <m:oMath xmlns:m="http://schemas.openxmlformats.org/officeDocument/2006/math">
                              <m:r>
                                <a:rPr lang="en-SG" sz="2400" b="0" i="1" baseline="0" smtClean="0">
                                  <a:latin typeface="Cambria Math" panose="02040503050406030204" pitchFamily="18" charset="0"/>
                                  <a:ea typeface="CMU Sans Serif" panose="02000603000000000000" pitchFamily="2" charset="0"/>
                                  <a:cs typeface="CMU Sans Serif" panose="02000603000000000000" pitchFamily="2" charset="0"/>
                                </a:rPr>
                                <m:t>𝑇𝐿𝐸</m:t>
                              </m:r>
                            </m:oMath>
                          </a14:m>
                          <a:r>
                            <a:rPr lang="en-SG" sz="2400" b="0" baseline="-25000">
                              <a:latin typeface="CMU Sans Serif" panose="02000603000000000000" pitchFamily="2" charset="0"/>
                              <a:ea typeface="CMU Sans Serif" panose="02000603000000000000" pitchFamily="2" charset="0"/>
                              <a:cs typeface="CMU Sans Serif" panose="02000603000000000000" pitchFamily="2"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20000"/>
                        </a:solidFill>
                      </a:tcPr>
                    </a:tc>
                    <a:extLst>
                      <a:ext uri="{0D108BD9-81ED-4DB2-BD59-A6C34878D82A}">
                        <a16:rowId xmlns:a16="http://schemas.microsoft.com/office/drawing/2014/main" val="1066862428"/>
                      </a:ext>
                    </a:extLst>
                  </a:tr>
                </a:tbl>
              </a:graphicData>
            </a:graphic>
          </p:graphicFrame>
        </mc:Choice>
        <mc:Fallback>
          <p:graphicFrame>
            <p:nvGraphicFramePr>
              <p:cNvPr id="32" name="Table 31">
                <a:extLst>
                  <a:ext uri="{FF2B5EF4-FFF2-40B4-BE49-F238E27FC236}">
                    <a16:creationId xmlns:a16="http://schemas.microsoft.com/office/drawing/2014/main" id="{C2B73927-1F63-570B-E0DF-D4E2394A0163}"/>
                  </a:ext>
                </a:extLst>
              </p:cNvPr>
              <p:cNvGraphicFramePr>
                <a:graphicFrameLocks noGrp="1"/>
              </p:cNvGraphicFramePr>
              <p:nvPr>
                <p:extLst>
                  <p:ext uri="{D42A27DB-BD31-4B8C-83A1-F6EECF244321}">
                    <p14:modId xmlns:p14="http://schemas.microsoft.com/office/powerpoint/2010/main" val="2734666674"/>
                  </p:ext>
                </p:extLst>
              </p:nvPr>
            </p:nvGraphicFramePr>
            <p:xfrm>
              <a:off x="-13454377" y="3914517"/>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645" t="-1136" r="-1290" b="-11364"/>
                          </a:stretch>
                        </a:blipFill>
                      </a:tcPr>
                    </a:tc>
                    <a:extLst>
                      <a:ext uri="{0D108BD9-81ED-4DB2-BD59-A6C34878D82A}">
                        <a16:rowId xmlns:a16="http://schemas.microsoft.com/office/drawing/2014/main" val="1066862428"/>
                      </a:ext>
                    </a:extLst>
                  </a:tr>
                </a:tbl>
              </a:graphicData>
            </a:graphic>
          </p:graphicFrame>
        </mc:Fallback>
      </mc:AlternateContent>
      <p:sp>
        <p:nvSpPr>
          <p:cNvPr id="42" name="Rectangle 41">
            <a:extLst>
              <a:ext uri="{FF2B5EF4-FFF2-40B4-BE49-F238E27FC236}">
                <a16:creationId xmlns:a16="http://schemas.microsoft.com/office/drawing/2014/main" id="{451B456F-828A-27A2-7C2B-385FE725B5D6}"/>
              </a:ext>
            </a:extLst>
          </p:cNvPr>
          <p:cNvSpPr/>
          <p:nvPr/>
        </p:nvSpPr>
        <p:spPr>
          <a:xfrm>
            <a:off x="-14483010" y="2784206"/>
            <a:ext cx="2102416" cy="1817708"/>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8" name="TextBox 47">
            <a:extLst>
              <a:ext uri="{FF2B5EF4-FFF2-40B4-BE49-F238E27FC236}">
                <a16:creationId xmlns:a16="http://schemas.microsoft.com/office/drawing/2014/main" id="{8044EE17-9F49-F464-622C-90BC9C130176}"/>
              </a:ext>
            </a:extLst>
          </p:cNvPr>
          <p:cNvSpPr txBox="1"/>
          <p:nvPr/>
        </p:nvSpPr>
        <p:spPr>
          <a:xfrm>
            <a:off x="-14468880" y="2405646"/>
            <a:ext cx="2074156" cy="369332"/>
          </a:xfrm>
          <a:prstGeom prst="rect">
            <a:avLst/>
          </a:prstGeom>
          <a:noFill/>
        </p:spPr>
        <p:txBody>
          <a:bodyPr wrap="square" rtlCol="0">
            <a:spAutoFit/>
          </a:bodyPr>
          <a:lstStyle/>
          <a:p>
            <a:pPr algn="ctr"/>
            <a:r>
              <a:rPr lang="en-SG" b="1">
                <a:latin typeface="CMU Sans Serif" panose="02000603000000000000" pitchFamily="2" charset="0"/>
                <a:ea typeface="CMU Sans Serif" panose="02000603000000000000" pitchFamily="2" charset="0"/>
                <a:cs typeface="CMU Sans Serif" panose="02000603000000000000" pitchFamily="2" charset="0"/>
              </a:rPr>
              <a:t>Raw TLEs</a:t>
            </a:r>
          </a:p>
        </p:txBody>
      </p:sp>
      <mc:AlternateContent xmlns:mc="http://schemas.openxmlformats.org/markup-compatibility/2006">
        <mc:Choice xmlns:a14="http://schemas.microsoft.com/office/drawing/2010/main" Requires="a14">
          <p:graphicFrame>
            <p:nvGraphicFramePr>
              <p:cNvPr id="50" name="Table 49">
                <a:extLst>
                  <a:ext uri="{FF2B5EF4-FFF2-40B4-BE49-F238E27FC236}">
                    <a16:creationId xmlns:a16="http://schemas.microsoft.com/office/drawing/2014/main" id="{CCC11042-328F-390B-87E9-66C57D2BE786}"/>
                  </a:ext>
                </a:extLst>
              </p:cNvPr>
              <p:cNvGraphicFramePr>
                <a:graphicFrameLocks noGrp="1"/>
              </p:cNvGraphicFramePr>
              <p:nvPr>
                <p:extLst>
                  <p:ext uri="{D42A27DB-BD31-4B8C-83A1-F6EECF244321}">
                    <p14:modId xmlns:p14="http://schemas.microsoft.com/office/powerpoint/2010/main" val="774608576"/>
                  </p:ext>
                </p:extLst>
              </p:nvPr>
            </p:nvGraphicFramePr>
            <p:xfrm>
              <a:off x="-4529412" y="3000522"/>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pPr algn="ctr"/>
                          <a14:m>
                            <m:oMath xmlns:m="http://schemas.openxmlformats.org/officeDocument/2006/math">
                              <m:r>
                                <a:rPr lang="en-SG" sz="2400" b="0" i="1" baseline="0" smtClean="0">
                                  <a:solidFill>
                                    <a:schemeClr val="tx1"/>
                                  </a:solidFill>
                                  <a:latin typeface="Cambria Math" panose="02040503050406030204" pitchFamily="18" charset="0"/>
                                  <a:ea typeface="CMU Sans Serif" panose="02000603000000000000" pitchFamily="2" charset="0"/>
                                  <a:cs typeface="CMU Sans Serif" panose="02000603000000000000" pitchFamily="2" charset="0"/>
                                </a:rPr>
                                <m:t>𝑇𝐿𝐸</m:t>
                              </m:r>
                            </m:oMath>
                          </a14:m>
                          <a:r>
                            <a:rPr lang="en-SG" sz="2400" b="0" baseline="-250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66862428"/>
                      </a:ext>
                    </a:extLst>
                  </a:tr>
                </a:tbl>
              </a:graphicData>
            </a:graphic>
          </p:graphicFrame>
        </mc:Choice>
        <mc:Fallback>
          <p:graphicFrame>
            <p:nvGraphicFramePr>
              <p:cNvPr id="50" name="Table 49">
                <a:extLst>
                  <a:ext uri="{FF2B5EF4-FFF2-40B4-BE49-F238E27FC236}">
                    <a16:creationId xmlns:a16="http://schemas.microsoft.com/office/drawing/2014/main" id="{CCC11042-328F-390B-87E9-66C57D2BE786}"/>
                  </a:ext>
                </a:extLst>
              </p:cNvPr>
              <p:cNvGraphicFramePr>
                <a:graphicFrameLocks noGrp="1"/>
              </p:cNvGraphicFramePr>
              <p:nvPr>
                <p:extLst>
                  <p:ext uri="{D42A27DB-BD31-4B8C-83A1-F6EECF244321}">
                    <p14:modId xmlns:p14="http://schemas.microsoft.com/office/powerpoint/2010/main" val="774608576"/>
                  </p:ext>
                </p:extLst>
              </p:nvPr>
            </p:nvGraphicFramePr>
            <p:xfrm>
              <a:off x="-4529412" y="3000522"/>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9"/>
                          <a:stretch>
                            <a:fillRect l="-645" t="-1124" r="-1290" b="-10112"/>
                          </a:stretch>
                        </a:blipFill>
                      </a:tcPr>
                    </a:tc>
                    <a:extLst>
                      <a:ext uri="{0D108BD9-81ED-4DB2-BD59-A6C34878D82A}">
                        <a16:rowId xmlns:a16="http://schemas.microsoft.com/office/drawing/2014/main" val="1066862428"/>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51" name="Table 50">
                <a:extLst>
                  <a:ext uri="{FF2B5EF4-FFF2-40B4-BE49-F238E27FC236}">
                    <a16:creationId xmlns:a16="http://schemas.microsoft.com/office/drawing/2014/main" id="{0FCF7B40-4894-FDA7-2018-3B1FA93211C7}"/>
                  </a:ext>
                </a:extLst>
              </p:cNvPr>
              <p:cNvGraphicFramePr>
                <a:graphicFrameLocks noGrp="1"/>
              </p:cNvGraphicFramePr>
              <p:nvPr>
                <p:extLst>
                  <p:ext uri="{D42A27DB-BD31-4B8C-83A1-F6EECF244321}">
                    <p14:modId xmlns:p14="http://schemas.microsoft.com/office/powerpoint/2010/main" val="2652673744"/>
                  </p:ext>
                </p:extLst>
              </p:nvPr>
            </p:nvGraphicFramePr>
            <p:xfrm>
              <a:off x="-4113388" y="3484442"/>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pPr algn="ctr"/>
                          <a14:m>
                            <m:oMath xmlns:m="http://schemas.openxmlformats.org/officeDocument/2006/math">
                              <m:r>
                                <a:rPr lang="en-SG" sz="2400" b="0" i="1" baseline="0" smtClean="0">
                                  <a:solidFill>
                                    <a:schemeClr val="tx1"/>
                                  </a:solidFill>
                                  <a:latin typeface="Cambria Math" panose="02040503050406030204" pitchFamily="18" charset="0"/>
                                  <a:ea typeface="CMU Sans Serif" panose="02000603000000000000" pitchFamily="2" charset="0"/>
                                  <a:cs typeface="CMU Sans Serif" panose="02000603000000000000" pitchFamily="2" charset="0"/>
                                </a:rPr>
                                <m:t>𝑇𝐿𝐸</m:t>
                              </m:r>
                            </m:oMath>
                          </a14:m>
                          <a:r>
                            <a:rPr lang="en-SG" sz="2400" b="0" baseline="-250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66862428"/>
                      </a:ext>
                    </a:extLst>
                  </a:tr>
                </a:tbl>
              </a:graphicData>
            </a:graphic>
          </p:graphicFrame>
        </mc:Choice>
        <mc:Fallback>
          <p:graphicFrame>
            <p:nvGraphicFramePr>
              <p:cNvPr id="51" name="Table 50">
                <a:extLst>
                  <a:ext uri="{FF2B5EF4-FFF2-40B4-BE49-F238E27FC236}">
                    <a16:creationId xmlns:a16="http://schemas.microsoft.com/office/drawing/2014/main" id="{0FCF7B40-4894-FDA7-2018-3B1FA93211C7}"/>
                  </a:ext>
                </a:extLst>
              </p:cNvPr>
              <p:cNvGraphicFramePr>
                <a:graphicFrameLocks noGrp="1"/>
              </p:cNvGraphicFramePr>
              <p:nvPr>
                <p:extLst>
                  <p:ext uri="{D42A27DB-BD31-4B8C-83A1-F6EECF244321}">
                    <p14:modId xmlns:p14="http://schemas.microsoft.com/office/powerpoint/2010/main" val="2652673744"/>
                  </p:ext>
                </p:extLst>
              </p:nvPr>
            </p:nvGraphicFramePr>
            <p:xfrm>
              <a:off x="-4113388" y="3484442"/>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0"/>
                          <a:stretch>
                            <a:fillRect l="-649" t="-1124" r="-1299" b="-11236"/>
                          </a:stretch>
                        </a:blipFill>
                      </a:tcPr>
                    </a:tc>
                    <a:extLst>
                      <a:ext uri="{0D108BD9-81ED-4DB2-BD59-A6C34878D82A}">
                        <a16:rowId xmlns:a16="http://schemas.microsoft.com/office/drawing/2014/main" val="1066862428"/>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52" name="Table 51">
                <a:extLst>
                  <a:ext uri="{FF2B5EF4-FFF2-40B4-BE49-F238E27FC236}">
                    <a16:creationId xmlns:a16="http://schemas.microsoft.com/office/drawing/2014/main" id="{17CB6441-B59F-CFEE-FA2E-39261712EB31}"/>
                  </a:ext>
                </a:extLst>
              </p:cNvPr>
              <p:cNvGraphicFramePr>
                <a:graphicFrameLocks noGrp="1"/>
              </p:cNvGraphicFramePr>
              <p:nvPr>
                <p:extLst>
                  <p:ext uri="{D42A27DB-BD31-4B8C-83A1-F6EECF244321}">
                    <p14:modId xmlns:p14="http://schemas.microsoft.com/office/powerpoint/2010/main" val="2817826297"/>
                  </p:ext>
                </p:extLst>
              </p:nvPr>
            </p:nvGraphicFramePr>
            <p:xfrm>
              <a:off x="-3699598" y="3968362"/>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pPr algn="ctr"/>
                          <a14:m>
                            <m:oMath xmlns:m="http://schemas.openxmlformats.org/officeDocument/2006/math">
                              <m:r>
                                <a:rPr lang="en-SG" sz="2400" b="0" i="1" baseline="0" smtClean="0">
                                  <a:solidFill>
                                    <a:schemeClr val="tx1"/>
                                  </a:solidFill>
                                  <a:latin typeface="Cambria Math" panose="02040503050406030204" pitchFamily="18" charset="0"/>
                                  <a:ea typeface="CMU Sans Serif" panose="02000603000000000000" pitchFamily="2" charset="0"/>
                                  <a:cs typeface="CMU Sans Serif" panose="02000603000000000000" pitchFamily="2" charset="0"/>
                                </a:rPr>
                                <m:t>𝑇𝐿𝐸</m:t>
                              </m:r>
                            </m:oMath>
                          </a14:m>
                          <a:r>
                            <a:rPr lang="en-SG" sz="2400" b="0" baseline="-250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66862428"/>
                      </a:ext>
                    </a:extLst>
                  </a:tr>
                </a:tbl>
              </a:graphicData>
            </a:graphic>
          </p:graphicFrame>
        </mc:Choice>
        <mc:Fallback>
          <p:graphicFrame>
            <p:nvGraphicFramePr>
              <p:cNvPr id="52" name="Table 51">
                <a:extLst>
                  <a:ext uri="{FF2B5EF4-FFF2-40B4-BE49-F238E27FC236}">
                    <a16:creationId xmlns:a16="http://schemas.microsoft.com/office/drawing/2014/main" id="{17CB6441-B59F-CFEE-FA2E-39261712EB31}"/>
                  </a:ext>
                </a:extLst>
              </p:cNvPr>
              <p:cNvGraphicFramePr>
                <a:graphicFrameLocks noGrp="1"/>
              </p:cNvGraphicFramePr>
              <p:nvPr>
                <p:extLst>
                  <p:ext uri="{D42A27DB-BD31-4B8C-83A1-F6EECF244321}">
                    <p14:modId xmlns:p14="http://schemas.microsoft.com/office/powerpoint/2010/main" val="2817826297"/>
                  </p:ext>
                </p:extLst>
              </p:nvPr>
            </p:nvGraphicFramePr>
            <p:xfrm>
              <a:off x="-3699598" y="3968362"/>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1"/>
                          <a:stretch>
                            <a:fillRect l="-649" t="-1124" r="-1299" b="-11236"/>
                          </a:stretch>
                        </a:blipFill>
                      </a:tcPr>
                    </a:tc>
                    <a:extLst>
                      <a:ext uri="{0D108BD9-81ED-4DB2-BD59-A6C34878D82A}">
                        <a16:rowId xmlns:a16="http://schemas.microsoft.com/office/drawing/2014/main" val="1066862428"/>
                      </a:ext>
                    </a:extLst>
                  </a:tr>
                </a:tbl>
              </a:graphicData>
            </a:graphic>
          </p:graphicFrame>
        </mc:Fallback>
      </mc:AlternateContent>
      <p:sp>
        <p:nvSpPr>
          <p:cNvPr id="53" name="Rectangle 52">
            <a:extLst>
              <a:ext uri="{FF2B5EF4-FFF2-40B4-BE49-F238E27FC236}">
                <a16:creationId xmlns:a16="http://schemas.microsoft.com/office/drawing/2014/main" id="{8C5F7860-10E5-027E-1679-9CA54F6A29B8}"/>
              </a:ext>
            </a:extLst>
          </p:cNvPr>
          <p:cNvSpPr/>
          <p:nvPr/>
        </p:nvSpPr>
        <p:spPr>
          <a:xfrm>
            <a:off x="-4697524" y="2807066"/>
            <a:ext cx="2102416" cy="1817708"/>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0" name="TextBox 59">
            <a:extLst>
              <a:ext uri="{FF2B5EF4-FFF2-40B4-BE49-F238E27FC236}">
                <a16:creationId xmlns:a16="http://schemas.microsoft.com/office/drawing/2014/main" id="{F43EBBA6-E16A-C22D-3C10-C1887EB2C469}"/>
              </a:ext>
            </a:extLst>
          </p:cNvPr>
          <p:cNvSpPr txBox="1"/>
          <p:nvPr/>
        </p:nvSpPr>
        <p:spPr>
          <a:xfrm>
            <a:off x="-4698503" y="2428506"/>
            <a:ext cx="2074156" cy="369332"/>
          </a:xfrm>
          <a:prstGeom prst="rect">
            <a:avLst/>
          </a:prstGeom>
          <a:noFill/>
        </p:spPr>
        <p:txBody>
          <a:bodyPr wrap="square" rtlCol="0">
            <a:spAutoFit/>
          </a:bodyPr>
          <a:lstStyle/>
          <a:p>
            <a:pPr algn="ctr"/>
            <a:r>
              <a:rPr lang="en-SG" b="1">
                <a:latin typeface="CMU Sans Serif" panose="02000603000000000000" pitchFamily="2" charset="0"/>
                <a:ea typeface="CMU Sans Serif" panose="02000603000000000000" pitchFamily="2" charset="0"/>
                <a:cs typeface="CMU Sans Serif" panose="02000603000000000000" pitchFamily="2" charset="0"/>
              </a:rPr>
              <a:t>Optimised TLEs</a:t>
            </a:r>
          </a:p>
        </p:txBody>
      </p:sp>
      <p:sp>
        <p:nvSpPr>
          <p:cNvPr id="61" name="TextBox 60">
            <a:extLst>
              <a:ext uri="{FF2B5EF4-FFF2-40B4-BE49-F238E27FC236}">
                <a16:creationId xmlns:a16="http://schemas.microsoft.com/office/drawing/2014/main" id="{4E0B6417-8C72-40BA-FC63-CB413FC29E61}"/>
              </a:ext>
            </a:extLst>
          </p:cNvPr>
          <p:cNvSpPr txBox="1"/>
          <p:nvPr/>
        </p:nvSpPr>
        <p:spPr>
          <a:xfrm>
            <a:off x="-12380594" y="3195207"/>
            <a:ext cx="695005" cy="369332"/>
          </a:xfrm>
          <a:prstGeom prst="rect">
            <a:avLst/>
          </a:prstGeom>
          <a:noFill/>
        </p:spPr>
        <p:txBody>
          <a:bodyPr wrap="square" rtlCol="0">
            <a:spAutoFit/>
          </a:bodyPr>
          <a:lstStyle/>
          <a:p>
            <a:r>
              <a:rPr lang="en-SG">
                <a:latin typeface="CMU Sans Serif" panose="02000603000000000000" pitchFamily="2" charset="0"/>
                <a:ea typeface="CMU Sans Serif" panose="02000603000000000000" pitchFamily="2" charset="0"/>
                <a:cs typeface="CMU Sans Serif" panose="02000603000000000000" pitchFamily="2" charset="0"/>
              </a:rPr>
              <a:t>Input</a:t>
            </a:r>
          </a:p>
        </p:txBody>
      </p:sp>
      <p:sp>
        <p:nvSpPr>
          <p:cNvPr id="63" name="TextBox 62">
            <a:extLst>
              <a:ext uri="{FF2B5EF4-FFF2-40B4-BE49-F238E27FC236}">
                <a16:creationId xmlns:a16="http://schemas.microsoft.com/office/drawing/2014/main" id="{4C2B5AEB-D647-AD74-089B-AAA8F65E55B8}"/>
              </a:ext>
            </a:extLst>
          </p:cNvPr>
          <p:cNvSpPr txBox="1"/>
          <p:nvPr/>
        </p:nvSpPr>
        <p:spPr>
          <a:xfrm>
            <a:off x="-9444648" y="3166427"/>
            <a:ext cx="897866" cy="369332"/>
          </a:xfrm>
          <a:prstGeom prst="rect">
            <a:avLst/>
          </a:prstGeom>
          <a:noFill/>
        </p:spPr>
        <p:txBody>
          <a:bodyPr wrap="square" rtlCol="0">
            <a:spAutoFit/>
          </a:bodyPr>
          <a:lstStyle/>
          <a:p>
            <a:r>
              <a:rPr lang="en-SG">
                <a:latin typeface="CMU Sans Serif" panose="02000603000000000000" pitchFamily="2" charset="0"/>
                <a:ea typeface="CMU Sans Serif" panose="02000603000000000000" pitchFamily="2" charset="0"/>
                <a:cs typeface="CMU Sans Serif" panose="02000603000000000000" pitchFamily="2" charset="0"/>
              </a:rPr>
              <a:t>Output</a:t>
            </a:r>
          </a:p>
        </p:txBody>
      </p:sp>
      <mc:AlternateContent xmlns:mc="http://schemas.openxmlformats.org/markup-compatibility/2006">
        <mc:Choice xmlns:a14="http://schemas.microsoft.com/office/drawing/2010/main" Requires="a14">
          <p:graphicFrame>
            <p:nvGraphicFramePr>
              <p:cNvPr id="67" name="Table 66">
                <a:extLst>
                  <a:ext uri="{FF2B5EF4-FFF2-40B4-BE49-F238E27FC236}">
                    <a16:creationId xmlns:a16="http://schemas.microsoft.com/office/drawing/2014/main" id="{82FA3AE3-6C6C-D9FC-A47A-FD351540670A}"/>
                  </a:ext>
                </a:extLst>
              </p:cNvPr>
              <p:cNvGraphicFramePr>
                <a:graphicFrameLocks noGrp="1"/>
              </p:cNvGraphicFramePr>
              <p:nvPr>
                <p:extLst>
                  <p:ext uri="{D42A27DB-BD31-4B8C-83A1-F6EECF244321}">
                    <p14:modId xmlns:p14="http://schemas.microsoft.com/office/powerpoint/2010/main" val="1760029168"/>
                  </p:ext>
                </p:extLst>
              </p:nvPr>
            </p:nvGraphicFramePr>
            <p:xfrm>
              <a:off x="-8538945" y="2664103"/>
              <a:ext cx="1093288" cy="1914365"/>
            </p:xfrm>
            <a:graphic>
              <a:graphicData uri="http://schemas.openxmlformats.org/drawingml/2006/table">
                <a:tbl>
                  <a:tblPr firstRow="1" bandRow="1">
                    <a:tableStyleId>{5C22544A-7EE6-4342-B048-85BDC9FD1C3A}</a:tableStyleId>
                  </a:tblPr>
                  <a:tblGrid>
                    <a:gridCol w="1093288">
                      <a:extLst>
                        <a:ext uri="{9D8B030D-6E8A-4147-A177-3AD203B41FA5}">
                          <a16:colId xmlns:a16="http://schemas.microsoft.com/office/drawing/2014/main" val="3590240290"/>
                        </a:ext>
                      </a:extLst>
                    </a:gridCol>
                  </a:tblGrid>
                  <a:tr h="681575">
                    <a:tc>
                      <a:txBody>
                        <a:bodyPr/>
                        <a:lstStyle/>
                        <a:p>
                          <a:pPr algn="ctr"/>
                          <a:r>
                            <a:rPr lang="en-SG" sz="2400" b="0" baseline="-25000">
                              <a:latin typeface="Calibri" panose="020F0502020204030204" pitchFamily="34" charset="0"/>
                              <a:ea typeface="Calibri" panose="020F0502020204030204" pitchFamily="34" charset="0"/>
                              <a:cs typeface="Calibri" panose="020F0502020204030204" pitchFamily="34" charset="0"/>
                            </a:rPr>
                            <a:t>Correction Factors</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374642866"/>
                      </a:ext>
                    </a:extLst>
                  </a:tr>
                  <a:tr h="423636">
                    <a:tc>
                      <a:txBody>
                        <a:bodyPr/>
                        <a:lstStyle/>
                        <a:p>
                          <a:pPr algn="ctr"/>
                          <a14:m>
                            <m:oMathPara xmlns:m="http://schemas.openxmlformats.org/officeDocument/2006/math">
                              <m:oMathParaPr>
                                <m:jc m:val="centerGroup"/>
                              </m:oMathParaPr>
                              <m:oMath xmlns:m="http://schemas.openxmlformats.org/officeDocument/2006/math">
                                <m:r>
                                  <a:rPr lang="en-SG" sz="2400" b="0" i="1" smtClean="0">
                                    <a:latin typeface="Cambria Math" panose="02040503050406030204" pitchFamily="18" charset="0"/>
                                  </a:rPr>
                                  <m:t>𝑐</m:t>
                                </m:r>
                                <m:r>
                                  <a:rPr lang="en-SG" sz="2400" b="0" i="1" baseline="-25000" smtClean="0">
                                    <a:latin typeface="Cambria Math" panose="02040503050406030204" pitchFamily="18" charset="0"/>
                                  </a:rPr>
                                  <m:t>1</m:t>
                                </m:r>
                              </m:oMath>
                            </m:oMathPara>
                          </a14:m>
                          <a:endParaRPr lang="en-SG" sz="2400" baseline="-25000">
                            <a:latin typeface="Brush Script MT" panose="03060802040406070304" pitchFamily="66" charset="0"/>
                            <a:ea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solidFill>
                          <a:schemeClr val="accent4">
                            <a:lumMod val="60000"/>
                            <a:lumOff val="40000"/>
                          </a:schemeClr>
                        </a:solidFill>
                      </a:tcPr>
                    </a:tc>
                    <a:extLst>
                      <a:ext uri="{0D108BD9-81ED-4DB2-BD59-A6C34878D82A}">
                        <a16:rowId xmlns:a16="http://schemas.microsoft.com/office/drawing/2014/main" val="3582768198"/>
                      </a:ext>
                    </a:extLst>
                  </a:tr>
                  <a:tr h="3209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2400" baseline="-25000">
                              <a:latin typeface="Brush Script MT" panose="03060802040406070304" pitchFamily="66" charset="0"/>
                              <a:ea typeface="Calibri" panose="020F0502020204030204" pitchFamily="34" charset="0"/>
                              <a:cs typeface="Calibri" panose="020F0502020204030204" pitchFamily="34" charset="0"/>
                            </a:rPr>
                            <a:t>…</a:t>
                          </a:r>
                        </a:p>
                      </a:txBody>
                      <a:tcPr>
                        <a:lnL w="12700" cap="flat" cmpd="sng" algn="ctr">
                          <a:noFill/>
                          <a:prstDash val="solid"/>
                          <a:round/>
                          <a:headEnd type="none" w="med" len="med"/>
                          <a:tailEnd type="none" w="med" len="med"/>
                        </a:lnL>
                        <a:solidFill>
                          <a:schemeClr val="accent4">
                            <a:lumMod val="60000"/>
                            <a:lumOff val="40000"/>
                          </a:schemeClr>
                        </a:solidFill>
                      </a:tcPr>
                    </a:tc>
                    <a:extLst>
                      <a:ext uri="{0D108BD9-81ED-4DB2-BD59-A6C34878D82A}">
                        <a16:rowId xmlns:a16="http://schemas.microsoft.com/office/drawing/2014/main" val="2874745447"/>
                      </a:ext>
                    </a:extLst>
                  </a:tr>
                  <a:tr h="4236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SG" sz="2400" b="0" i="1" smtClean="0">
                                    <a:latin typeface="Cambria Math" panose="02040503050406030204" pitchFamily="18" charset="0"/>
                                  </a:rPr>
                                  <m:t>𝑐</m:t>
                                </m:r>
                                <m:r>
                                  <a:rPr lang="en-SG" sz="2400" b="0" i="1" baseline="-25000" smtClean="0">
                                    <a:latin typeface="Cambria Math" panose="02040503050406030204" pitchFamily="18" charset="0"/>
                                  </a:rPr>
                                  <m:t>6</m:t>
                                </m:r>
                              </m:oMath>
                            </m:oMathPara>
                          </a14:m>
                          <a:endParaRPr lang="en-SG" sz="2400" baseline="-25000">
                            <a:latin typeface="Brush Script MT" panose="03060802040406070304" pitchFamily="66" charset="0"/>
                            <a:ea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solidFill>
                          <a:schemeClr val="accent4">
                            <a:lumMod val="60000"/>
                            <a:lumOff val="40000"/>
                          </a:schemeClr>
                        </a:solidFill>
                      </a:tcPr>
                    </a:tc>
                    <a:extLst>
                      <a:ext uri="{0D108BD9-81ED-4DB2-BD59-A6C34878D82A}">
                        <a16:rowId xmlns:a16="http://schemas.microsoft.com/office/drawing/2014/main" val="760253695"/>
                      </a:ext>
                    </a:extLst>
                  </a:tr>
                </a:tbl>
              </a:graphicData>
            </a:graphic>
          </p:graphicFrame>
        </mc:Choice>
        <mc:Fallback>
          <p:graphicFrame>
            <p:nvGraphicFramePr>
              <p:cNvPr id="67" name="Table 66">
                <a:extLst>
                  <a:ext uri="{FF2B5EF4-FFF2-40B4-BE49-F238E27FC236}">
                    <a16:creationId xmlns:a16="http://schemas.microsoft.com/office/drawing/2014/main" id="{82FA3AE3-6C6C-D9FC-A47A-FD351540670A}"/>
                  </a:ext>
                </a:extLst>
              </p:cNvPr>
              <p:cNvGraphicFramePr>
                <a:graphicFrameLocks noGrp="1"/>
              </p:cNvGraphicFramePr>
              <p:nvPr>
                <p:extLst>
                  <p:ext uri="{D42A27DB-BD31-4B8C-83A1-F6EECF244321}">
                    <p14:modId xmlns:p14="http://schemas.microsoft.com/office/powerpoint/2010/main" val="1760029168"/>
                  </p:ext>
                </p:extLst>
              </p:nvPr>
            </p:nvGraphicFramePr>
            <p:xfrm>
              <a:off x="-8538945" y="2664103"/>
              <a:ext cx="1093288" cy="1914365"/>
            </p:xfrm>
            <a:graphic>
              <a:graphicData uri="http://schemas.openxmlformats.org/drawingml/2006/table">
                <a:tbl>
                  <a:tblPr firstRow="1" bandRow="1">
                    <a:tableStyleId>{5C22544A-7EE6-4342-B048-85BDC9FD1C3A}</a:tableStyleId>
                  </a:tblPr>
                  <a:tblGrid>
                    <a:gridCol w="1093288">
                      <a:extLst>
                        <a:ext uri="{9D8B030D-6E8A-4147-A177-3AD203B41FA5}">
                          <a16:colId xmlns:a16="http://schemas.microsoft.com/office/drawing/2014/main" val="3590240290"/>
                        </a:ext>
                      </a:extLst>
                    </a:gridCol>
                  </a:tblGrid>
                  <a:tr h="681575">
                    <a:tc>
                      <a:txBody>
                        <a:bodyPr/>
                        <a:lstStyle/>
                        <a:p>
                          <a:pPr algn="ctr"/>
                          <a:r>
                            <a:rPr lang="en-SG" sz="2400" b="0" baseline="-25000">
                              <a:latin typeface="Calibri" panose="020F0502020204030204" pitchFamily="34" charset="0"/>
                              <a:ea typeface="Calibri" panose="020F0502020204030204" pitchFamily="34" charset="0"/>
                              <a:cs typeface="Calibri" panose="020F0502020204030204" pitchFamily="34" charset="0"/>
                            </a:rPr>
                            <a:t>Correction Factors</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374642866"/>
                      </a:ext>
                    </a:extLst>
                  </a:tr>
                  <a:tr h="448755">
                    <a:tc>
                      <a:txBody>
                        <a:bodyPr/>
                        <a:lstStyle/>
                        <a:p>
                          <a:endParaRPr lang="en-US"/>
                        </a:p>
                      </a:txBody>
                      <a:tcPr>
                        <a:lnL w="12700" cap="flat" cmpd="sng" algn="ctr">
                          <a:noFill/>
                          <a:prstDash val="solid"/>
                          <a:round/>
                          <a:headEnd type="none" w="med" len="med"/>
                          <a:tailEnd type="none" w="med" len="med"/>
                        </a:lnL>
                        <a:blipFill>
                          <a:blip r:embed="rId12"/>
                          <a:stretch>
                            <a:fillRect t="-154054" r="-2222" b="-179730"/>
                          </a:stretch>
                        </a:blipFill>
                      </a:tcPr>
                    </a:tc>
                    <a:extLst>
                      <a:ext uri="{0D108BD9-81ED-4DB2-BD59-A6C34878D82A}">
                        <a16:rowId xmlns:a16="http://schemas.microsoft.com/office/drawing/2014/main" val="3582768198"/>
                      </a:ext>
                    </a:extLst>
                  </a:tr>
                  <a:tr h="3352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2400" baseline="-25000">
                              <a:latin typeface="Brush Script MT" panose="03060802040406070304" pitchFamily="66" charset="0"/>
                              <a:ea typeface="Calibri" panose="020F0502020204030204" pitchFamily="34" charset="0"/>
                              <a:cs typeface="Calibri" panose="020F0502020204030204" pitchFamily="34" charset="0"/>
                            </a:rPr>
                            <a:t>…</a:t>
                          </a:r>
                        </a:p>
                      </a:txBody>
                      <a:tcPr>
                        <a:lnL w="12700" cap="flat" cmpd="sng" algn="ctr">
                          <a:noFill/>
                          <a:prstDash val="solid"/>
                          <a:round/>
                          <a:headEnd type="none" w="med" len="med"/>
                          <a:tailEnd type="none" w="med" len="med"/>
                        </a:lnL>
                        <a:solidFill>
                          <a:schemeClr val="accent4">
                            <a:lumMod val="60000"/>
                            <a:lumOff val="40000"/>
                          </a:schemeClr>
                        </a:solidFill>
                      </a:tcPr>
                    </a:tc>
                    <a:extLst>
                      <a:ext uri="{0D108BD9-81ED-4DB2-BD59-A6C34878D82A}">
                        <a16:rowId xmlns:a16="http://schemas.microsoft.com/office/drawing/2014/main" val="2874745447"/>
                      </a:ext>
                    </a:extLst>
                  </a:tr>
                  <a:tr h="448755">
                    <a:tc>
                      <a:txBody>
                        <a:bodyPr/>
                        <a:lstStyle/>
                        <a:p>
                          <a:endParaRPr lang="en-US"/>
                        </a:p>
                      </a:txBody>
                      <a:tcPr>
                        <a:lnL w="12700" cap="flat" cmpd="sng" algn="ctr">
                          <a:noFill/>
                          <a:prstDash val="solid"/>
                          <a:round/>
                          <a:headEnd type="none" w="med" len="med"/>
                          <a:tailEnd type="none" w="med" len="med"/>
                        </a:lnL>
                        <a:blipFill>
                          <a:blip r:embed="rId12"/>
                          <a:stretch>
                            <a:fillRect t="-328378" r="-2222" b="-5405"/>
                          </a:stretch>
                        </a:blipFill>
                      </a:tcPr>
                    </a:tc>
                    <a:extLst>
                      <a:ext uri="{0D108BD9-81ED-4DB2-BD59-A6C34878D82A}">
                        <a16:rowId xmlns:a16="http://schemas.microsoft.com/office/drawing/2014/main" val="760253695"/>
                      </a:ext>
                    </a:extLst>
                  </a:tr>
                </a:tbl>
              </a:graphicData>
            </a:graphic>
          </p:graphicFrame>
        </mc:Fallback>
      </mc:AlternateContent>
      <p:sp>
        <p:nvSpPr>
          <p:cNvPr id="70" name="TextBox 69">
            <a:extLst>
              <a:ext uri="{FF2B5EF4-FFF2-40B4-BE49-F238E27FC236}">
                <a16:creationId xmlns:a16="http://schemas.microsoft.com/office/drawing/2014/main" id="{AFBB1F56-0BAD-18B0-1581-F4717B0A0ED6}"/>
              </a:ext>
            </a:extLst>
          </p:cNvPr>
          <p:cNvSpPr txBox="1"/>
          <p:nvPr/>
        </p:nvSpPr>
        <p:spPr>
          <a:xfrm>
            <a:off x="-7312478" y="3116504"/>
            <a:ext cx="1637406" cy="646331"/>
          </a:xfrm>
          <a:prstGeom prst="rect">
            <a:avLst/>
          </a:prstGeom>
          <a:noFill/>
        </p:spPr>
        <p:txBody>
          <a:bodyPr wrap="square" rtlCol="0">
            <a:spAutoFit/>
          </a:bodyP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Applied to TLE elements</a:t>
            </a:r>
          </a:p>
        </p:txBody>
      </p:sp>
      <p:sp>
        <p:nvSpPr>
          <p:cNvPr id="3" name="Rectangle 2">
            <a:extLst>
              <a:ext uri="{FF2B5EF4-FFF2-40B4-BE49-F238E27FC236}">
                <a16:creationId xmlns:a16="http://schemas.microsoft.com/office/drawing/2014/main" id="{00455BE8-9D0A-1154-CABA-90110330F39E}"/>
              </a:ext>
            </a:extLst>
          </p:cNvPr>
          <p:cNvSpPr/>
          <p:nvPr/>
        </p:nvSpPr>
        <p:spPr>
          <a:xfrm>
            <a:off x="-11650643" y="2101687"/>
            <a:ext cx="4338165" cy="2523088"/>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 name="TextBox 4">
            <a:extLst>
              <a:ext uri="{FF2B5EF4-FFF2-40B4-BE49-F238E27FC236}">
                <a16:creationId xmlns:a16="http://schemas.microsoft.com/office/drawing/2014/main" id="{516FF120-A2E7-3C5A-085E-78ABDA994161}"/>
              </a:ext>
            </a:extLst>
          </p:cNvPr>
          <p:cNvSpPr txBox="1"/>
          <p:nvPr/>
        </p:nvSpPr>
        <p:spPr>
          <a:xfrm>
            <a:off x="-11678289" y="2101687"/>
            <a:ext cx="2807339" cy="369332"/>
          </a:xfrm>
          <a:prstGeom prst="rect">
            <a:avLst/>
          </a:prstGeom>
          <a:noFill/>
        </p:spPr>
        <p:txBody>
          <a:bodyPr wrap="square" rtlCol="0">
            <a:spAutoFit/>
          </a:bodyPr>
          <a:lstStyle/>
          <a:p>
            <a:r>
              <a:rPr lang="en-SG" b="1">
                <a:latin typeface="CMU Sans Serif" panose="02000603000000000000" pitchFamily="2" charset="0"/>
                <a:ea typeface="CMU Sans Serif" panose="02000603000000000000" pitchFamily="2" charset="0"/>
                <a:cs typeface="CMU Sans Serif" panose="02000603000000000000" pitchFamily="2" charset="0"/>
              </a:rPr>
              <a:t>TLE Correction Module</a:t>
            </a:r>
          </a:p>
        </p:txBody>
      </p:sp>
      <p:cxnSp>
        <p:nvCxnSpPr>
          <p:cNvPr id="10" name="Straight Connector 9">
            <a:extLst>
              <a:ext uri="{FF2B5EF4-FFF2-40B4-BE49-F238E27FC236}">
                <a16:creationId xmlns:a16="http://schemas.microsoft.com/office/drawing/2014/main" id="{3454BEDF-690C-4539-C4CB-1A72571D88CD}"/>
              </a:ext>
            </a:extLst>
          </p:cNvPr>
          <p:cNvCxnSpPr>
            <a:cxnSpLocks/>
          </p:cNvCxnSpPr>
          <p:nvPr/>
        </p:nvCxnSpPr>
        <p:spPr>
          <a:xfrm>
            <a:off x="2251917" y="3720245"/>
            <a:ext cx="0" cy="7986"/>
          </a:xfrm>
          <a:prstGeom prst="line">
            <a:avLst/>
          </a:prstGeom>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graphicFrame>
            <p:nvGraphicFramePr>
              <p:cNvPr id="11" name="Table 10">
                <a:extLst>
                  <a:ext uri="{FF2B5EF4-FFF2-40B4-BE49-F238E27FC236}">
                    <a16:creationId xmlns:a16="http://schemas.microsoft.com/office/drawing/2014/main" id="{506756CF-3E46-0A06-2100-0599461D1BE6}"/>
                  </a:ext>
                </a:extLst>
              </p:cNvPr>
              <p:cNvGraphicFramePr>
                <a:graphicFrameLocks noGrp="1"/>
              </p:cNvGraphicFramePr>
              <p:nvPr>
                <p:extLst>
                  <p:ext uri="{D42A27DB-BD31-4B8C-83A1-F6EECF244321}">
                    <p14:modId xmlns:p14="http://schemas.microsoft.com/office/powerpoint/2010/main" val="2139819313"/>
                  </p:ext>
                </p:extLst>
              </p:nvPr>
            </p:nvGraphicFramePr>
            <p:xfrm>
              <a:off x="598154" y="3004847"/>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pPr algn="ctr"/>
                          <a14:m>
                            <m:oMathPara xmlns:m="http://schemas.openxmlformats.org/officeDocument/2006/math">
                              <m:oMathParaPr>
                                <m:jc m:val="center"/>
                              </m:oMathParaPr>
                              <m:oMath xmlns:m="http://schemas.openxmlformats.org/officeDocument/2006/math">
                                <m:r>
                                  <a:rPr lang="en-SG" sz="2400" b="0" i="1" baseline="0" smtClean="0">
                                    <a:solidFill>
                                      <a:schemeClr val="bg1"/>
                                    </a:solidFill>
                                    <a:latin typeface="Cambria Math" panose="02040503050406030204" pitchFamily="18" charset="0"/>
                                    <a:ea typeface="CMU Sans Serif" panose="02000603000000000000" pitchFamily="2" charset="0"/>
                                    <a:cs typeface="CMU Sans Serif" panose="02000603000000000000" pitchFamily="2" charset="0"/>
                                  </a:rPr>
                                  <m:t>𝑆</m:t>
                                </m:r>
                                <m:r>
                                  <a:rPr lang="en-SG" sz="2400" b="0" i="1" baseline="-25000" smtClean="0">
                                    <a:solidFill>
                                      <a:schemeClr val="bg1"/>
                                    </a:solidFill>
                                    <a:latin typeface="Cambria Math" panose="02040503050406030204" pitchFamily="18" charset="0"/>
                                    <a:ea typeface="CMU Sans Serif" panose="02000603000000000000" pitchFamily="2" charset="0"/>
                                    <a:cs typeface="CMU Sans Serif" panose="02000603000000000000" pitchFamily="2" charset="0"/>
                                  </a:rPr>
                                  <m:t>3</m:t>
                                </m:r>
                              </m:oMath>
                            </m:oMathPara>
                          </a14:m>
                          <a:endParaRPr lang="en-SG" sz="2400" b="0" baseline="-25000">
                            <a:solidFill>
                              <a:schemeClr val="tx1"/>
                            </a:solidFill>
                            <a:latin typeface="CMU Sans Serif" panose="02000603000000000000" pitchFamily="2" charset="0"/>
                            <a:ea typeface="CMU Sans Serif" panose="02000603000000000000" pitchFamily="2" charset="0"/>
                            <a:cs typeface="CMU Sans Serif" panose="02000603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20000"/>
                        </a:solidFill>
                      </a:tcPr>
                    </a:tc>
                    <a:extLst>
                      <a:ext uri="{0D108BD9-81ED-4DB2-BD59-A6C34878D82A}">
                        <a16:rowId xmlns:a16="http://schemas.microsoft.com/office/drawing/2014/main" val="1066862428"/>
                      </a:ext>
                    </a:extLst>
                  </a:tr>
                </a:tbl>
              </a:graphicData>
            </a:graphic>
          </p:graphicFrame>
        </mc:Choice>
        <mc:Fallback>
          <p:graphicFrame>
            <p:nvGraphicFramePr>
              <p:cNvPr id="11" name="Table 10">
                <a:extLst>
                  <a:ext uri="{FF2B5EF4-FFF2-40B4-BE49-F238E27FC236}">
                    <a16:creationId xmlns:a16="http://schemas.microsoft.com/office/drawing/2014/main" id="{506756CF-3E46-0A06-2100-0599461D1BE6}"/>
                  </a:ext>
                </a:extLst>
              </p:cNvPr>
              <p:cNvGraphicFramePr>
                <a:graphicFrameLocks noGrp="1"/>
              </p:cNvGraphicFramePr>
              <p:nvPr>
                <p:extLst>
                  <p:ext uri="{D42A27DB-BD31-4B8C-83A1-F6EECF244321}">
                    <p14:modId xmlns:p14="http://schemas.microsoft.com/office/powerpoint/2010/main" val="2139819313"/>
                  </p:ext>
                </p:extLst>
              </p:nvPr>
            </p:nvGraphicFramePr>
            <p:xfrm>
              <a:off x="598154" y="3004847"/>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3"/>
                          <a:stretch>
                            <a:fillRect l="-649" t="-1124" r="-1299" b="-2247"/>
                          </a:stretch>
                        </a:blipFill>
                      </a:tcPr>
                    </a:tc>
                    <a:extLst>
                      <a:ext uri="{0D108BD9-81ED-4DB2-BD59-A6C34878D82A}">
                        <a16:rowId xmlns:a16="http://schemas.microsoft.com/office/drawing/2014/main" val="1066862428"/>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12" name="Table 11">
                <a:extLst>
                  <a:ext uri="{FF2B5EF4-FFF2-40B4-BE49-F238E27FC236}">
                    <a16:creationId xmlns:a16="http://schemas.microsoft.com/office/drawing/2014/main" id="{C266D8C8-3F17-285B-DF48-0E91C1E6B792}"/>
                  </a:ext>
                </a:extLst>
              </p:cNvPr>
              <p:cNvGraphicFramePr>
                <a:graphicFrameLocks noGrp="1"/>
              </p:cNvGraphicFramePr>
              <p:nvPr>
                <p:extLst>
                  <p:ext uri="{D42A27DB-BD31-4B8C-83A1-F6EECF244321}">
                    <p14:modId xmlns:p14="http://schemas.microsoft.com/office/powerpoint/2010/main" val="211420864"/>
                  </p:ext>
                </p:extLst>
              </p:nvPr>
            </p:nvGraphicFramePr>
            <p:xfrm>
              <a:off x="1014178" y="3488767"/>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pPr algn="ctr"/>
                          <a14:m>
                            <m:oMathPara xmlns:m="http://schemas.openxmlformats.org/officeDocument/2006/math">
                              <m:oMathParaPr>
                                <m:jc m:val="center"/>
                              </m:oMathParaPr>
                              <m:oMath xmlns:m="http://schemas.openxmlformats.org/officeDocument/2006/math">
                                <m:r>
                                  <a:rPr lang="en-SG" sz="2400" b="0" i="1" baseline="0" smtClean="0">
                                    <a:solidFill>
                                      <a:schemeClr val="bg1"/>
                                    </a:solidFill>
                                    <a:latin typeface="Cambria Math" panose="02040503050406030204" pitchFamily="18" charset="0"/>
                                    <a:ea typeface="CMU Sans Serif" panose="02000603000000000000" pitchFamily="2" charset="0"/>
                                    <a:cs typeface="CMU Sans Serif" panose="02000603000000000000" pitchFamily="2" charset="0"/>
                                  </a:rPr>
                                  <m:t>𝑆</m:t>
                                </m:r>
                                <m:r>
                                  <a:rPr lang="en-SG" sz="2400" b="0" i="1" baseline="-25000" smtClean="0">
                                    <a:solidFill>
                                      <a:schemeClr val="bg1"/>
                                    </a:solidFill>
                                    <a:latin typeface="Cambria Math" panose="02040503050406030204" pitchFamily="18" charset="0"/>
                                    <a:ea typeface="CMU Sans Serif" panose="02000603000000000000" pitchFamily="2" charset="0"/>
                                    <a:cs typeface="CMU Sans Serif" panose="02000603000000000000" pitchFamily="2" charset="0"/>
                                  </a:rPr>
                                  <m:t>2</m:t>
                                </m:r>
                              </m:oMath>
                            </m:oMathPara>
                          </a14:m>
                          <a:endParaRPr lang="en-SG" sz="2400" b="0" baseline="-25000">
                            <a:solidFill>
                              <a:schemeClr val="tx1"/>
                            </a:solidFill>
                            <a:latin typeface="CMU Sans Serif" panose="02000603000000000000" pitchFamily="2" charset="0"/>
                            <a:ea typeface="CMU Sans Serif" panose="02000603000000000000" pitchFamily="2" charset="0"/>
                            <a:cs typeface="CMU Sans Serif" panose="02000603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20000"/>
                        </a:solidFill>
                      </a:tcPr>
                    </a:tc>
                    <a:extLst>
                      <a:ext uri="{0D108BD9-81ED-4DB2-BD59-A6C34878D82A}">
                        <a16:rowId xmlns:a16="http://schemas.microsoft.com/office/drawing/2014/main" val="1066862428"/>
                      </a:ext>
                    </a:extLst>
                  </a:tr>
                </a:tbl>
              </a:graphicData>
            </a:graphic>
          </p:graphicFrame>
        </mc:Choice>
        <mc:Fallback>
          <p:graphicFrame>
            <p:nvGraphicFramePr>
              <p:cNvPr id="12" name="Table 11">
                <a:extLst>
                  <a:ext uri="{FF2B5EF4-FFF2-40B4-BE49-F238E27FC236}">
                    <a16:creationId xmlns:a16="http://schemas.microsoft.com/office/drawing/2014/main" id="{C266D8C8-3F17-285B-DF48-0E91C1E6B792}"/>
                  </a:ext>
                </a:extLst>
              </p:cNvPr>
              <p:cNvGraphicFramePr>
                <a:graphicFrameLocks noGrp="1"/>
              </p:cNvGraphicFramePr>
              <p:nvPr>
                <p:extLst>
                  <p:ext uri="{D42A27DB-BD31-4B8C-83A1-F6EECF244321}">
                    <p14:modId xmlns:p14="http://schemas.microsoft.com/office/powerpoint/2010/main" val="211420864"/>
                  </p:ext>
                </p:extLst>
              </p:nvPr>
            </p:nvGraphicFramePr>
            <p:xfrm>
              <a:off x="1014178" y="3488767"/>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4"/>
                          <a:stretch>
                            <a:fillRect l="-649" t="-1124" r="-1299" b="-2247"/>
                          </a:stretch>
                        </a:blipFill>
                      </a:tcPr>
                    </a:tc>
                    <a:extLst>
                      <a:ext uri="{0D108BD9-81ED-4DB2-BD59-A6C34878D82A}">
                        <a16:rowId xmlns:a16="http://schemas.microsoft.com/office/drawing/2014/main" val="1066862428"/>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13" name="Table 12">
                <a:extLst>
                  <a:ext uri="{FF2B5EF4-FFF2-40B4-BE49-F238E27FC236}">
                    <a16:creationId xmlns:a16="http://schemas.microsoft.com/office/drawing/2014/main" id="{789AC80B-427C-BD3F-0661-23D8EB682CA5}"/>
                  </a:ext>
                </a:extLst>
              </p:cNvPr>
              <p:cNvGraphicFramePr>
                <a:graphicFrameLocks noGrp="1"/>
              </p:cNvGraphicFramePr>
              <p:nvPr>
                <p:extLst>
                  <p:ext uri="{D42A27DB-BD31-4B8C-83A1-F6EECF244321}">
                    <p14:modId xmlns:p14="http://schemas.microsoft.com/office/powerpoint/2010/main" val="1731539552"/>
                  </p:ext>
                </p:extLst>
              </p:nvPr>
            </p:nvGraphicFramePr>
            <p:xfrm>
              <a:off x="1427968" y="3972687"/>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pPr algn="ctr"/>
                          <a14:m>
                            <m:oMath xmlns:m="http://schemas.openxmlformats.org/officeDocument/2006/math">
                              <m:r>
                                <a:rPr lang="en-SG" sz="2400" b="0" i="1" baseline="0" smtClean="0">
                                  <a:solidFill>
                                    <a:schemeClr val="bg1"/>
                                  </a:solidFill>
                                  <a:latin typeface="Cambria Math" panose="02040503050406030204" pitchFamily="18" charset="0"/>
                                  <a:ea typeface="CMU Sans Serif" panose="02000603000000000000" pitchFamily="2" charset="0"/>
                                  <a:cs typeface="CMU Sans Serif" panose="02000603000000000000" pitchFamily="2" charset="0"/>
                                </a:rPr>
                                <m:t>𝑆</m:t>
                              </m:r>
                            </m:oMath>
                          </a14:m>
                          <a:r>
                            <a:rPr lang="en-SG" sz="2400" b="0" baseline="-25000">
                              <a:solidFill>
                                <a:srgbClr val="FEFAF8"/>
                              </a:solidFill>
                              <a:latin typeface="CMU Sans Serif" panose="02000603000000000000" pitchFamily="2" charset="0"/>
                              <a:ea typeface="CMU Sans Serif" panose="02000603000000000000" pitchFamily="2" charset="0"/>
                              <a:cs typeface="CMU Sans Serif" panose="02000603000000000000" pitchFamily="2"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20000"/>
                        </a:solidFill>
                      </a:tcPr>
                    </a:tc>
                    <a:extLst>
                      <a:ext uri="{0D108BD9-81ED-4DB2-BD59-A6C34878D82A}">
                        <a16:rowId xmlns:a16="http://schemas.microsoft.com/office/drawing/2014/main" val="1066862428"/>
                      </a:ext>
                    </a:extLst>
                  </a:tr>
                </a:tbl>
              </a:graphicData>
            </a:graphic>
          </p:graphicFrame>
        </mc:Choice>
        <mc:Fallback>
          <p:graphicFrame>
            <p:nvGraphicFramePr>
              <p:cNvPr id="13" name="Table 12">
                <a:extLst>
                  <a:ext uri="{FF2B5EF4-FFF2-40B4-BE49-F238E27FC236}">
                    <a16:creationId xmlns:a16="http://schemas.microsoft.com/office/drawing/2014/main" id="{789AC80B-427C-BD3F-0661-23D8EB682CA5}"/>
                  </a:ext>
                </a:extLst>
              </p:cNvPr>
              <p:cNvGraphicFramePr>
                <a:graphicFrameLocks noGrp="1"/>
              </p:cNvGraphicFramePr>
              <p:nvPr>
                <p:extLst>
                  <p:ext uri="{D42A27DB-BD31-4B8C-83A1-F6EECF244321}">
                    <p14:modId xmlns:p14="http://schemas.microsoft.com/office/powerpoint/2010/main" val="1731539552"/>
                  </p:ext>
                </p:extLst>
              </p:nvPr>
            </p:nvGraphicFramePr>
            <p:xfrm>
              <a:off x="1427968" y="3972687"/>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5"/>
                          <a:stretch>
                            <a:fillRect l="-649" t="-1124" r="-1299" b="-11236"/>
                          </a:stretch>
                        </a:blipFill>
                      </a:tcPr>
                    </a:tc>
                    <a:extLst>
                      <a:ext uri="{0D108BD9-81ED-4DB2-BD59-A6C34878D82A}">
                        <a16:rowId xmlns:a16="http://schemas.microsoft.com/office/drawing/2014/main" val="1066862428"/>
                      </a:ext>
                    </a:extLst>
                  </a:tr>
                </a:tbl>
              </a:graphicData>
            </a:graphic>
          </p:graphicFrame>
        </mc:Fallback>
      </mc:AlternateContent>
      <p:sp>
        <p:nvSpPr>
          <p:cNvPr id="14" name="Rectangle 13">
            <a:extLst>
              <a:ext uri="{FF2B5EF4-FFF2-40B4-BE49-F238E27FC236}">
                <a16:creationId xmlns:a16="http://schemas.microsoft.com/office/drawing/2014/main" id="{C0DA4A0A-5A49-EB52-797B-006333F2DC90}"/>
              </a:ext>
            </a:extLst>
          </p:cNvPr>
          <p:cNvSpPr/>
          <p:nvPr/>
        </p:nvSpPr>
        <p:spPr>
          <a:xfrm>
            <a:off x="430042" y="2811391"/>
            <a:ext cx="2102416" cy="1817708"/>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7" name="TextBox 16">
            <a:extLst>
              <a:ext uri="{FF2B5EF4-FFF2-40B4-BE49-F238E27FC236}">
                <a16:creationId xmlns:a16="http://schemas.microsoft.com/office/drawing/2014/main" id="{3C3FF0E1-6AC9-E1B0-71F0-46F0CEAF269B}"/>
              </a:ext>
            </a:extLst>
          </p:cNvPr>
          <p:cNvSpPr txBox="1"/>
          <p:nvPr/>
        </p:nvSpPr>
        <p:spPr>
          <a:xfrm>
            <a:off x="390890" y="2134527"/>
            <a:ext cx="2074156" cy="646331"/>
          </a:xfrm>
          <a:prstGeom prst="rect">
            <a:avLst/>
          </a:prstGeom>
          <a:noFill/>
        </p:spPr>
        <p:txBody>
          <a:bodyPr wrap="square" rtlCol="0">
            <a:spAutoFit/>
          </a:bodyPr>
          <a:lstStyle/>
          <a:p>
            <a:pPr algn="ctr"/>
            <a:r>
              <a:rPr lang="en-SG" b="1">
                <a:latin typeface="CMU Sans Serif" panose="02000603000000000000" pitchFamily="2" charset="0"/>
                <a:ea typeface="CMU Sans Serif" panose="02000603000000000000" pitchFamily="2" charset="0"/>
                <a:cs typeface="CMU Sans Serif" panose="02000603000000000000" pitchFamily="2" charset="0"/>
              </a:rPr>
              <a:t>Unoptimized State vectors (S</a:t>
            </a:r>
            <a:r>
              <a:rPr lang="en-SG" b="1" baseline="-25000">
                <a:latin typeface="CMU Sans Serif" panose="02000603000000000000" pitchFamily="2" charset="0"/>
                <a:ea typeface="CMU Sans Serif" panose="02000603000000000000" pitchFamily="2" charset="0"/>
                <a:cs typeface="CMU Sans Serif" panose="02000603000000000000" pitchFamily="2" charset="0"/>
              </a:rPr>
              <a:t>i</a:t>
            </a:r>
            <a:r>
              <a:rPr lang="en-SG" b="1">
                <a:latin typeface="CMU Sans Serif" panose="02000603000000000000" pitchFamily="2" charset="0"/>
                <a:ea typeface="CMU Sans Serif" panose="02000603000000000000" pitchFamily="2" charset="0"/>
                <a:cs typeface="CMU Sans Serif" panose="02000603000000000000" pitchFamily="2" charset="0"/>
              </a:rPr>
              <a:t>)</a:t>
            </a:r>
          </a:p>
        </p:txBody>
      </p:sp>
      <p:cxnSp>
        <p:nvCxnSpPr>
          <p:cNvPr id="18" name="Straight Arrow Connector 17">
            <a:extLst>
              <a:ext uri="{FF2B5EF4-FFF2-40B4-BE49-F238E27FC236}">
                <a16:creationId xmlns:a16="http://schemas.microsoft.com/office/drawing/2014/main" id="{11BD887D-C3D4-035D-9233-291114551057}"/>
              </a:ext>
            </a:extLst>
          </p:cNvPr>
          <p:cNvCxnSpPr>
            <a:cxnSpLocks/>
            <a:stCxn id="53" idx="3"/>
            <a:endCxn id="19" idx="1"/>
          </p:cNvCxnSpPr>
          <p:nvPr/>
        </p:nvCxnSpPr>
        <p:spPr>
          <a:xfrm flipV="1">
            <a:off x="-2595108" y="3710889"/>
            <a:ext cx="929923" cy="503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3B338904-8F10-1F63-9B0E-F4A59E793109}"/>
                  </a:ext>
                </a:extLst>
              </p:cNvPr>
              <p:cNvSpPr txBox="1"/>
              <p:nvPr/>
            </p:nvSpPr>
            <p:spPr>
              <a:xfrm>
                <a:off x="-1665185" y="3480056"/>
                <a:ext cx="1191037" cy="461665"/>
              </a:xfrm>
              <a:prstGeom prst="rect">
                <a:avLst/>
              </a:prstGeom>
              <a:solidFill>
                <a:schemeClr val="tx2">
                  <a:lumMod val="25000"/>
                  <a:lumOff val="75000"/>
                </a:schemeClr>
              </a:solidFill>
              <a:ln w="12700">
                <a:solidFill>
                  <a:schemeClr val="tx1"/>
                </a:solidFill>
              </a:ln>
            </p:spPr>
            <p:txBody>
              <a:bodyPr wrap="square" anchor="b">
                <a:spAutoFit/>
              </a:bodyPr>
              <a:lstStyle/>
              <a:p>
                <a14:m>
                  <m:oMath xmlns:m="http://schemas.openxmlformats.org/officeDocument/2006/math">
                    <m:r>
                      <a:rPr lang="en-US" sz="2400" b="1" i="1" smtClean="0">
                        <a:latin typeface="Cambria Math" panose="02040503050406030204" pitchFamily="18" charset="0"/>
                      </a:rPr>
                      <m:t>𝝏</m:t>
                    </m:r>
                  </m:oMath>
                </a14:m>
                <a:r>
                  <a:rPr lang="en-SG" sz="2400" b="1">
                    <a:latin typeface="CMU Sans Serif" panose="02000603000000000000" pitchFamily="2" charset="0"/>
                    <a:ea typeface="CMU Sans Serif" panose="02000603000000000000" pitchFamily="2" charset="0"/>
                    <a:cs typeface="CMU Sans Serif" panose="02000603000000000000" pitchFamily="2" charset="0"/>
                  </a:rPr>
                  <a:t>SGP4</a:t>
                </a:r>
                <a:endParaRPr lang="en-SG" sz="2400"/>
              </a:p>
            </p:txBody>
          </p:sp>
        </mc:Choice>
        <mc:Fallback>
          <p:sp>
            <p:nvSpPr>
              <p:cNvPr id="19" name="TextBox 18">
                <a:extLst>
                  <a:ext uri="{FF2B5EF4-FFF2-40B4-BE49-F238E27FC236}">
                    <a16:creationId xmlns:a16="http://schemas.microsoft.com/office/drawing/2014/main" id="{3B338904-8F10-1F63-9B0E-F4A59E793109}"/>
                  </a:ext>
                </a:extLst>
              </p:cNvPr>
              <p:cNvSpPr txBox="1">
                <a:spLocks noRot="1" noChangeAspect="1" noMove="1" noResize="1" noEditPoints="1" noAdjustHandles="1" noChangeArrowheads="1" noChangeShapeType="1" noTextEdit="1"/>
              </p:cNvSpPr>
              <p:nvPr/>
            </p:nvSpPr>
            <p:spPr>
              <a:xfrm>
                <a:off x="-1665185" y="3480056"/>
                <a:ext cx="1191037" cy="461665"/>
              </a:xfrm>
              <a:prstGeom prst="rect">
                <a:avLst/>
              </a:prstGeom>
              <a:blipFill>
                <a:blip r:embed="rId16"/>
                <a:stretch>
                  <a:fillRect l="-1015" t="-5128" r="-4569" b="-30769"/>
                </a:stretch>
              </a:blipFill>
              <a:ln w="12700">
                <a:solidFill>
                  <a:schemeClr val="tx1"/>
                </a:solidFill>
              </a:ln>
            </p:spPr>
            <p:txBody>
              <a:bodyPr/>
              <a:lstStyle/>
              <a:p>
                <a:r>
                  <a:rPr lang="en-SG">
                    <a:noFill/>
                  </a:rPr>
                  <a:t> </a:t>
                </a:r>
              </a:p>
            </p:txBody>
          </p:sp>
        </mc:Fallback>
      </mc:AlternateContent>
      <p:cxnSp>
        <p:nvCxnSpPr>
          <p:cNvPr id="20" name="Straight Arrow Connector 19">
            <a:extLst>
              <a:ext uri="{FF2B5EF4-FFF2-40B4-BE49-F238E27FC236}">
                <a16:creationId xmlns:a16="http://schemas.microsoft.com/office/drawing/2014/main" id="{DB66A765-CD50-B47D-6026-BAA53A0D57CB}"/>
              </a:ext>
            </a:extLst>
          </p:cNvPr>
          <p:cNvCxnSpPr>
            <a:cxnSpLocks/>
            <a:endCxn id="14" idx="1"/>
          </p:cNvCxnSpPr>
          <p:nvPr/>
        </p:nvCxnSpPr>
        <p:spPr>
          <a:xfrm>
            <a:off x="-491021" y="3717159"/>
            <a:ext cx="921063" cy="30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CCA21AD4-428A-6222-CBB6-C6AF5447629A}"/>
              </a:ext>
            </a:extLst>
          </p:cNvPr>
          <p:cNvCxnSpPr>
            <a:cxnSpLocks/>
            <a:stCxn id="42" idx="3"/>
          </p:cNvCxnSpPr>
          <p:nvPr/>
        </p:nvCxnSpPr>
        <p:spPr>
          <a:xfrm>
            <a:off x="-12380594" y="3693060"/>
            <a:ext cx="69500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CF5BAB31-88B5-8298-5F84-A3FABF52183E}"/>
              </a:ext>
            </a:extLst>
          </p:cNvPr>
          <p:cNvCxnSpPr>
            <a:cxnSpLocks/>
            <a:stCxn id="7" idx="3"/>
          </p:cNvCxnSpPr>
          <p:nvPr/>
        </p:nvCxnSpPr>
        <p:spPr>
          <a:xfrm>
            <a:off x="-9444648" y="3693060"/>
            <a:ext cx="83881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6881E8B4-94FB-549D-4B78-1714C1ABB09C}"/>
              </a:ext>
            </a:extLst>
          </p:cNvPr>
          <p:cNvCxnSpPr>
            <a:cxnSpLocks/>
          </p:cNvCxnSpPr>
          <p:nvPr/>
        </p:nvCxnSpPr>
        <p:spPr>
          <a:xfrm>
            <a:off x="-7461228" y="3693060"/>
            <a:ext cx="270642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06B90AB1-0FD3-8BD3-44A0-35E97461D5AD}"/>
              </a:ext>
            </a:extLst>
          </p:cNvPr>
          <p:cNvSpPr/>
          <p:nvPr/>
        </p:nvSpPr>
        <p:spPr>
          <a:xfrm>
            <a:off x="3642522" y="3206925"/>
            <a:ext cx="2074157" cy="1186390"/>
          </a:xfrm>
          <a:prstGeom prst="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22" name="Graphic 21">
            <a:extLst>
              <a:ext uri="{FF2B5EF4-FFF2-40B4-BE49-F238E27FC236}">
                <a16:creationId xmlns:a16="http://schemas.microsoft.com/office/drawing/2014/main" id="{4A124C83-A3C5-B879-D514-F8F4F8FF5A0C}"/>
              </a:ext>
            </a:extLst>
          </p:cNvPr>
          <p:cNvPicPr>
            <a:picLocks noChangeAspect="1"/>
          </p:cNvPicPr>
          <p:nvPr/>
        </p:nvPicPr>
        <p:blipFill>
          <a:blip r:embed="rId6">
            <a:extLst>
              <a:ext uri="{96DAC541-7B7A-43D3-8B79-37D633B846F1}">
                <asvg:svgBlip xmlns:asvg="http://schemas.microsoft.com/office/drawing/2016/SVG/main" r:embed="rId7"/>
              </a:ext>
            </a:extLst>
          </a:blip>
          <a:srcRect l="44809" t="42151" r="33215" b="46422"/>
          <a:stretch/>
        </p:blipFill>
        <p:spPr>
          <a:xfrm>
            <a:off x="3725016" y="3568335"/>
            <a:ext cx="1873237" cy="451344"/>
          </a:xfrm>
          <a:prstGeom prst="rect">
            <a:avLst/>
          </a:prstGeom>
        </p:spPr>
      </p:pic>
      <p:sp>
        <p:nvSpPr>
          <p:cNvPr id="23" name="TextBox 22">
            <a:extLst>
              <a:ext uri="{FF2B5EF4-FFF2-40B4-BE49-F238E27FC236}">
                <a16:creationId xmlns:a16="http://schemas.microsoft.com/office/drawing/2014/main" id="{B10C1F36-8B0B-9D4C-107A-9B7F875EBAF5}"/>
              </a:ext>
            </a:extLst>
          </p:cNvPr>
          <p:cNvSpPr txBox="1"/>
          <p:nvPr/>
        </p:nvSpPr>
        <p:spPr>
          <a:xfrm>
            <a:off x="3629465" y="2841395"/>
            <a:ext cx="2074156" cy="369332"/>
          </a:xfrm>
          <a:prstGeom prst="rect">
            <a:avLst/>
          </a:prstGeom>
          <a:noFill/>
        </p:spPr>
        <p:txBody>
          <a:bodyPr wrap="square" rtlCol="0">
            <a:spAutoFit/>
          </a:bodyP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Neural Network 2 </a:t>
            </a:r>
          </a:p>
        </p:txBody>
      </p:sp>
      <p:sp>
        <p:nvSpPr>
          <p:cNvPr id="24" name="Rectangle 23">
            <a:extLst>
              <a:ext uri="{FF2B5EF4-FFF2-40B4-BE49-F238E27FC236}">
                <a16:creationId xmlns:a16="http://schemas.microsoft.com/office/drawing/2014/main" id="{D9CB2975-3D05-5112-FB09-04A2ACB34A4D}"/>
              </a:ext>
            </a:extLst>
          </p:cNvPr>
          <p:cNvSpPr/>
          <p:nvPr/>
        </p:nvSpPr>
        <p:spPr>
          <a:xfrm>
            <a:off x="9416053" y="2914126"/>
            <a:ext cx="2102416" cy="1817708"/>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7" name="TextBox 26">
            <a:extLst>
              <a:ext uri="{FF2B5EF4-FFF2-40B4-BE49-F238E27FC236}">
                <a16:creationId xmlns:a16="http://schemas.microsoft.com/office/drawing/2014/main" id="{F25EF16D-B671-E094-152E-F5413124F003}"/>
              </a:ext>
            </a:extLst>
          </p:cNvPr>
          <p:cNvSpPr txBox="1"/>
          <p:nvPr/>
        </p:nvSpPr>
        <p:spPr>
          <a:xfrm>
            <a:off x="9415074" y="2268866"/>
            <a:ext cx="2074156" cy="646331"/>
          </a:xfrm>
          <a:prstGeom prst="rect">
            <a:avLst/>
          </a:prstGeom>
          <a:noFill/>
        </p:spPr>
        <p:txBody>
          <a:bodyPr wrap="square" rtlCol="0">
            <a:spAutoFit/>
          </a:bodyPr>
          <a:lstStyle/>
          <a:p>
            <a:pPr algn="ctr"/>
            <a:r>
              <a:rPr lang="en-SG" b="1">
                <a:latin typeface="CMU Sans Serif" panose="02000603000000000000" pitchFamily="2" charset="0"/>
                <a:ea typeface="CMU Sans Serif" panose="02000603000000000000" pitchFamily="2" charset="0"/>
                <a:cs typeface="CMU Sans Serif" panose="02000603000000000000" pitchFamily="2" charset="0"/>
              </a:rPr>
              <a:t>Optimised State Vectors</a:t>
            </a:r>
          </a:p>
        </p:txBody>
      </p:sp>
      <p:sp>
        <p:nvSpPr>
          <p:cNvPr id="28" name="TextBox 27">
            <a:extLst>
              <a:ext uri="{FF2B5EF4-FFF2-40B4-BE49-F238E27FC236}">
                <a16:creationId xmlns:a16="http://schemas.microsoft.com/office/drawing/2014/main" id="{8DFF6DE6-BF3D-F824-F3DE-9A11C9B3A6A3}"/>
              </a:ext>
            </a:extLst>
          </p:cNvPr>
          <p:cNvSpPr txBox="1"/>
          <p:nvPr/>
        </p:nvSpPr>
        <p:spPr>
          <a:xfrm>
            <a:off x="2806568" y="3286246"/>
            <a:ext cx="695005" cy="369332"/>
          </a:xfrm>
          <a:prstGeom prst="rect">
            <a:avLst/>
          </a:prstGeom>
          <a:noFill/>
        </p:spPr>
        <p:txBody>
          <a:bodyPr wrap="square" rtlCol="0">
            <a:spAutoFit/>
          </a:bodyPr>
          <a:lstStyle/>
          <a:p>
            <a:r>
              <a:rPr lang="en-SG">
                <a:latin typeface="CMU Sans Serif" panose="02000603000000000000" pitchFamily="2" charset="0"/>
                <a:ea typeface="CMU Sans Serif" panose="02000603000000000000" pitchFamily="2" charset="0"/>
                <a:cs typeface="CMU Sans Serif" panose="02000603000000000000" pitchFamily="2" charset="0"/>
              </a:rPr>
              <a:t>Input</a:t>
            </a:r>
          </a:p>
        </p:txBody>
      </p:sp>
      <p:sp>
        <p:nvSpPr>
          <p:cNvPr id="29" name="TextBox 28">
            <a:extLst>
              <a:ext uri="{FF2B5EF4-FFF2-40B4-BE49-F238E27FC236}">
                <a16:creationId xmlns:a16="http://schemas.microsoft.com/office/drawing/2014/main" id="{A8696D0E-1C52-1B04-B25A-F9CB49BF350D}"/>
              </a:ext>
            </a:extLst>
          </p:cNvPr>
          <p:cNvSpPr txBox="1"/>
          <p:nvPr/>
        </p:nvSpPr>
        <p:spPr>
          <a:xfrm>
            <a:off x="5716679" y="3273487"/>
            <a:ext cx="897866" cy="369332"/>
          </a:xfrm>
          <a:prstGeom prst="rect">
            <a:avLst/>
          </a:prstGeom>
          <a:noFill/>
        </p:spPr>
        <p:txBody>
          <a:bodyPr wrap="square" rtlCol="0">
            <a:spAutoFit/>
          </a:bodyPr>
          <a:lstStyle/>
          <a:p>
            <a:r>
              <a:rPr lang="en-SG">
                <a:latin typeface="CMU Sans Serif" panose="02000603000000000000" pitchFamily="2" charset="0"/>
                <a:ea typeface="CMU Sans Serif" panose="02000603000000000000" pitchFamily="2" charset="0"/>
                <a:cs typeface="CMU Sans Serif" panose="02000603000000000000" pitchFamily="2" charset="0"/>
              </a:rPr>
              <a:t>Output</a:t>
            </a:r>
          </a:p>
        </p:txBody>
      </p:sp>
      <mc:AlternateContent xmlns:mc="http://schemas.openxmlformats.org/markup-compatibility/2006">
        <mc:Choice xmlns:a14="http://schemas.microsoft.com/office/drawing/2010/main" Requires="a14">
          <p:graphicFrame>
            <p:nvGraphicFramePr>
              <p:cNvPr id="30" name="Table 29">
                <a:extLst>
                  <a:ext uri="{FF2B5EF4-FFF2-40B4-BE49-F238E27FC236}">
                    <a16:creationId xmlns:a16="http://schemas.microsoft.com/office/drawing/2014/main" id="{710C18DE-B293-FA2C-0991-47E531DE0A68}"/>
                  </a:ext>
                </a:extLst>
              </p:cNvPr>
              <p:cNvGraphicFramePr>
                <a:graphicFrameLocks noGrp="1"/>
              </p:cNvGraphicFramePr>
              <p:nvPr>
                <p:extLst>
                  <p:ext uri="{D42A27DB-BD31-4B8C-83A1-F6EECF244321}">
                    <p14:modId xmlns:p14="http://schemas.microsoft.com/office/powerpoint/2010/main" val="3476860327"/>
                  </p:ext>
                </p:extLst>
              </p:nvPr>
            </p:nvGraphicFramePr>
            <p:xfrm>
              <a:off x="6622382" y="2771163"/>
              <a:ext cx="1093288" cy="1914365"/>
            </p:xfrm>
            <a:graphic>
              <a:graphicData uri="http://schemas.openxmlformats.org/drawingml/2006/table">
                <a:tbl>
                  <a:tblPr firstRow="1" bandRow="1">
                    <a:tableStyleId>{5C22544A-7EE6-4342-B048-85BDC9FD1C3A}</a:tableStyleId>
                  </a:tblPr>
                  <a:tblGrid>
                    <a:gridCol w="1093288">
                      <a:extLst>
                        <a:ext uri="{9D8B030D-6E8A-4147-A177-3AD203B41FA5}">
                          <a16:colId xmlns:a16="http://schemas.microsoft.com/office/drawing/2014/main" val="3590240290"/>
                        </a:ext>
                      </a:extLst>
                    </a:gridCol>
                  </a:tblGrid>
                  <a:tr h="681575">
                    <a:tc>
                      <a:txBody>
                        <a:bodyPr/>
                        <a:lstStyle/>
                        <a:p>
                          <a:pPr algn="ctr"/>
                          <a:r>
                            <a:rPr lang="en-SG" sz="2400" b="0" baseline="-25000">
                              <a:latin typeface="CMU Sans Serif" panose="02000603000000000000" pitchFamily="2" charset="0"/>
                              <a:ea typeface="CMU Sans Serif" panose="02000603000000000000" pitchFamily="2" charset="0"/>
                              <a:cs typeface="CMU Sans Serif" panose="02000603000000000000" pitchFamily="2" charset="0"/>
                            </a:rPr>
                            <a:t>Correction Factors</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374642866"/>
                      </a:ext>
                    </a:extLst>
                  </a:tr>
                  <a:tr h="423636">
                    <a:tc>
                      <a:txBody>
                        <a:bodyPr/>
                        <a:lstStyle/>
                        <a:p>
                          <a:pPr algn="ctr"/>
                          <a14:m>
                            <m:oMathPara xmlns:m="http://schemas.openxmlformats.org/officeDocument/2006/math">
                              <m:oMathParaPr>
                                <m:jc m:val="centerGroup"/>
                              </m:oMathParaPr>
                              <m:oMath xmlns:m="http://schemas.openxmlformats.org/officeDocument/2006/math">
                                <m:r>
                                  <a:rPr lang="en-SG" sz="2400" b="0" i="1" smtClean="0">
                                    <a:latin typeface="Cambria Math" panose="02040503050406030204" pitchFamily="18" charset="0"/>
                                  </a:rPr>
                                  <m:t>𝑐</m:t>
                                </m:r>
                                <m:r>
                                  <a:rPr lang="en-SG" sz="2400" b="0" i="1" baseline="-25000" smtClean="0">
                                    <a:latin typeface="Cambria Math" panose="02040503050406030204" pitchFamily="18" charset="0"/>
                                  </a:rPr>
                                  <m:t>1</m:t>
                                </m:r>
                              </m:oMath>
                            </m:oMathPara>
                          </a14:m>
                          <a:endParaRPr lang="en-SG" sz="2400" baseline="-25000">
                            <a:latin typeface="Brush Script MT" panose="03060802040406070304" pitchFamily="66" charset="0"/>
                            <a:ea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solidFill>
                          <a:schemeClr val="accent4">
                            <a:lumMod val="60000"/>
                            <a:lumOff val="40000"/>
                          </a:schemeClr>
                        </a:solidFill>
                      </a:tcPr>
                    </a:tc>
                    <a:extLst>
                      <a:ext uri="{0D108BD9-81ED-4DB2-BD59-A6C34878D82A}">
                        <a16:rowId xmlns:a16="http://schemas.microsoft.com/office/drawing/2014/main" val="3582768198"/>
                      </a:ext>
                    </a:extLst>
                  </a:tr>
                  <a:tr h="3209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2400" baseline="-25000">
                              <a:latin typeface="Brush Script MT" panose="03060802040406070304" pitchFamily="66" charset="0"/>
                              <a:ea typeface="Calibri" panose="020F0502020204030204" pitchFamily="34" charset="0"/>
                              <a:cs typeface="Calibri" panose="020F0502020204030204" pitchFamily="34" charset="0"/>
                            </a:rPr>
                            <a:t>…</a:t>
                          </a:r>
                        </a:p>
                      </a:txBody>
                      <a:tcPr>
                        <a:lnL w="12700" cap="flat" cmpd="sng" algn="ctr">
                          <a:noFill/>
                          <a:prstDash val="solid"/>
                          <a:round/>
                          <a:headEnd type="none" w="med" len="med"/>
                          <a:tailEnd type="none" w="med" len="med"/>
                        </a:lnL>
                        <a:solidFill>
                          <a:schemeClr val="accent4">
                            <a:lumMod val="60000"/>
                            <a:lumOff val="40000"/>
                          </a:schemeClr>
                        </a:solidFill>
                      </a:tcPr>
                    </a:tc>
                    <a:extLst>
                      <a:ext uri="{0D108BD9-81ED-4DB2-BD59-A6C34878D82A}">
                        <a16:rowId xmlns:a16="http://schemas.microsoft.com/office/drawing/2014/main" val="2874745447"/>
                      </a:ext>
                    </a:extLst>
                  </a:tr>
                  <a:tr h="4236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SG" sz="2400" b="0" i="1" smtClean="0">
                                    <a:latin typeface="Cambria Math" panose="02040503050406030204" pitchFamily="18" charset="0"/>
                                  </a:rPr>
                                  <m:t>𝑐</m:t>
                                </m:r>
                                <m:r>
                                  <a:rPr lang="en-SG" sz="2400" b="0" i="1" baseline="-25000" smtClean="0">
                                    <a:latin typeface="Cambria Math" panose="02040503050406030204" pitchFamily="18" charset="0"/>
                                  </a:rPr>
                                  <m:t>6</m:t>
                                </m:r>
                              </m:oMath>
                            </m:oMathPara>
                          </a14:m>
                          <a:endParaRPr lang="en-SG" sz="2400" baseline="-25000">
                            <a:latin typeface="Brush Script MT" panose="03060802040406070304" pitchFamily="66" charset="0"/>
                            <a:ea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solidFill>
                          <a:schemeClr val="accent4">
                            <a:lumMod val="60000"/>
                            <a:lumOff val="40000"/>
                          </a:schemeClr>
                        </a:solidFill>
                      </a:tcPr>
                    </a:tc>
                    <a:extLst>
                      <a:ext uri="{0D108BD9-81ED-4DB2-BD59-A6C34878D82A}">
                        <a16:rowId xmlns:a16="http://schemas.microsoft.com/office/drawing/2014/main" val="760253695"/>
                      </a:ext>
                    </a:extLst>
                  </a:tr>
                </a:tbl>
              </a:graphicData>
            </a:graphic>
          </p:graphicFrame>
        </mc:Choice>
        <mc:Fallback>
          <p:graphicFrame>
            <p:nvGraphicFramePr>
              <p:cNvPr id="30" name="Table 29">
                <a:extLst>
                  <a:ext uri="{FF2B5EF4-FFF2-40B4-BE49-F238E27FC236}">
                    <a16:creationId xmlns:a16="http://schemas.microsoft.com/office/drawing/2014/main" id="{710C18DE-B293-FA2C-0991-47E531DE0A68}"/>
                  </a:ext>
                </a:extLst>
              </p:cNvPr>
              <p:cNvGraphicFramePr>
                <a:graphicFrameLocks noGrp="1"/>
              </p:cNvGraphicFramePr>
              <p:nvPr>
                <p:extLst>
                  <p:ext uri="{D42A27DB-BD31-4B8C-83A1-F6EECF244321}">
                    <p14:modId xmlns:p14="http://schemas.microsoft.com/office/powerpoint/2010/main" val="3476860327"/>
                  </p:ext>
                </p:extLst>
              </p:nvPr>
            </p:nvGraphicFramePr>
            <p:xfrm>
              <a:off x="6622382" y="2771163"/>
              <a:ext cx="1093288" cy="1914365"/>
            </p:xfrm>
            <a:graphic>
              <a:graphicData uri="http://schemas.openxmlformats.org/drawingml/2006/table">
                <a:tbl>
                  <a:tblPr firstRow="1" bandRow="1">
                    <a:tableStyleId>{5C22544A-7EE6-4342-B048-85BDC9FD1C3A}</a:tableStyleId>
                  </a:tblPr>
                  <a:tblGrid>
                    <a:gridCol w="1093288">
                      <a:extLst>
                        <a:ext uri="{9D8B030D-6E8A-4147-A177-3AD203B41FA5}">
                          <a16:colId xmlns:a16="http://schemas.microsoft.com/office/drawing/2014/main" val="3590240290"/>
                        </a:ext>
                      </a:extLst>
                    </a:gridCol>
                  </a:tblGrid>
                  <a:tr h="681575">
                    <a:tc>
                      <a:txBody>
                        <a:bodyPr/>
                        <a:lstStyle/>
                        <a:p>
                          <a:pPr algn="ctr"/>
                          <a:r>
                            <a:rPr lang="en-SG" sz="2400" b="0" baseline="-25000">
                              <a:latin typeface="CMU Sans Serif" panose="02000603000000000000" pitchFamily="2" charset="0"/>
                              <a:ea typeface="CMU Sans Serif" panose="02000603000000000000" pitchFamily="2" charset="0"/>
                              <a:cs typeface="CMU Sans Serif" panose="02000603000000000000" pitchFamily="2" charset="0"/>
                            </a:rPr>
                            <a:t>Correction Factors</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374642866"/>
                      </a:ext>
                    </a:extLst>
                  </a:tr>
                  <a:tr h="448755">
                    <a:tc>
                      <a:txBody>
                        <a:bodyPr/>
                        <a:lstStyle/>
                        <a:p>
                          <a:endParaRPr lang="en-US"/>
                        </a:p>
                      </a:txBody>
                      <a:tcPr>
                        <a:lnL w="12700" cap="flat" cmpd="sng" algn="ctr">
                          <a:noFill/>
                          <a:prstDash val="solid"/>
                          <a:round/>
                          <a:headEnd type="none" w="med" len="med"/>
                          <a:tailEnd type="none" w="med" len="med"/>
                        </a:lnL>
                        <a:blipFill>
                          <a:blip r:embed="rId17"/>
                          <a:stretch>
                            <a:fillRect t="-152703" r="-2222" b="-181081"/>
                          </a:stretch>
                        </a:blipFill>
                      </a:tcPr>
                    </a:tc>
                    <a:extLst>
                      <a:ext uri="{0D108BD9-81ED-4DB2-BD59-A6C34878D82A}">
                        <a16:rowId xmlns:a16="http://schemas.microsoft.com/office/drawing/2014/main" val="3582768198"/>
                      </a:ext>
                    </a:extLst>
                  </a:tr>
                  <a:tr h="3352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2400" baseline="-25000">
                              <a:latin typeface="Brush Script MT" panose="03060802040406070304" pitchFamily="66" charset="0"/>
                              <a:ea typeface="Calibri" panose="020F0502020204030204" pitchFamily="34" charset="0"/>
                              <a:cs typeface="Calibri" panose="020F0502020204030204" pitchFamily="34" charset="0"/>
                            </a:rPr>
                            <a:t>…</a:t>
                          </a:r>
                        </a:p>
                      </a:txBody>
                      <a:tcPr>
                        <a:lnL w="12700" cap="flat" cmpd="sng" algn="ctr">
                          <a:noFill/>
                          <a:prstDash val="solid"/>
                          <a:round/>
                          <a:headEnd type="none" w="med" len="med"/>
                          <a:tailEnd type="none" w="med" len="med"/>
                        </a:lnL>
                        <a:solidFill>
                          <a:schemeClr val="accent4">
                            <a:lumMod val="60000"/>
                            <a:lumOff val="40000"/>
                          </a:schemeClr>
                        </a:solidFill>
                      </a:tcPr>
                    </a:tc>
                    <a:extLst>
                      <a:ext uri="{0D108BD9-81ED-4DB2-BD59-A6C34878D82A}">
                        <a16:rowId xmlns:a16="http://schemas.microsoft.com/office/drawing/2014/main" val="2874745447"/>
                      </a:ext>
                    </a:extLst>
                  </a:tr>
                  <a:tr h="448755">
                    <a:tc>
                      <a:txBody>
                        <a:bodyPr/>
                        <a:lstStyle/>
                        <a:p>
                          <a:endParaRPr lang="en-US"/>
                        </a:p>
                      </a:txBody>
                      <a:tcPr>
                        <a:lnL w="12700" cap="flat" cmpd="sng" algn="ctr">
                          <a:noFill/>
                          <a:prstDash val="solid"/>
                          <a:round/>
                          <a:headEnd type="none" w="med" len="med"/>
                          <a:tailEnd type="none" w="med" len="med"/>
                        </a:lnL>
                        <a:blipFill>
                          <a:blip r:embed="rId17"/>
                          <a:stretch>
                            <a:fillRect t="-327027" r="-2222" b="-6757"/>
                          </a:stretch>
                        </a:blipFill>
                      </a:tcPr>
                    </a:tc>
                    <a:extLst>
                      <a:ext uri="{0D108BD9-81ED-4DB2-BD59-A6C34878D82A}">
                        <a16:rowId xmlns:a16="http://schemas.microsoft.com/office/drawing/2014/main" val="760253695"/>
                      </a:ext>
                    </a:extLst>
                  </a:tr>
                </a:tbl>
              </a:graphicData>
            </a:graphic>
          </p:graphicFrame>
        </mc:Fallback>
      </mc:AlternateContent>
      <p:sp>
        <p:nvSpPr>
          <p:cNvPr id="33" name="TextBox 32">
            <a:extLst>
              <a:ext uri="{FF2B5EF4-FFF2-40B4-BE49-F238E27FC236}">
                <a16:creationId xmlns:a16="http://schemas.microsoft.com/office/drawing/2014/main" id="{11632DA7-348A-A553-7C56-D0B3F50121D5}"/>
              </a:ext>
            </a:extLst>
          </p:cNvPr>
          <p:cNvSpPr txBox="1"/>
          <p:nvPr/>
        </p:nvSpPr>
        <p:spPr>
          <a:xfrm>
            <a:off x="7723507" y="3093636"/>
            <a:ext cx="1637406" cy="646331"/>
          </a:xfrm>
          <a:prstGeom prst="rect">
            <a:avLst/>
          </a:prstGeom>
          <a:noFill/>
        </p:spPr>
        <p:txBody>
          <a:bodyPr wrap="square" rtlCol="0">
            <a:spAutoFit/>
          </a:bodyP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Applied to S</a:t>
            </a:r>
            <a:r>
              <a:rPr lang="en-SG" baseline="-25000">
                <a:latin typeface="CMU Sans Serif" panose="02000603000000000000" pitchFamily="2" charset="0"/>
                <a:ea typeface="CMU Sans Serif" panose="02000603000000000000" pitchFamily="2" charset="0"/>
                <a:cs typeface="CMU Sans Serif" panose="02000603000000000000" pitchFamily="2" charset="0"/>
              </a:rPr>
              <a:t>i</a:t>
            </a:r>
            <a:r>
              <a:rPr lang="en-SG">
                <a:latin typeface="CMU Sans Serif" panose="02000603000000000000" pitchFamily="2" charset="0"/>
                <a:ea typeface="CMU Sans Serif" panose="02000603000000000000" pitchFamily="2" charset="0"/>
                <a:cs typeface="CMU Sans Serif" panose="02000603000000000000" pitchFamily="2" charset="0"/>
              </a:rPr>
              <a:t>’s elements</a:t>
            </a:r>
          </a:p>
        </p:txBody>
      </p:sp>
      <p:cxnSp>
        <p:nvCxnSpPr>
          <p:cNvPr id="35" name="Straight Connector 34">
            <a:extLst>
              <a:ext uri="{FF2B5EF4-FFF2-40B4-BE49-F238E27FC236}">
                <a16:creationId xmlns:a16="http://schemas.microsoft.com/office/drawing/2014/main" id="{0CF8E439-8E48-B98E-1BB1-8101322D76E3}"/>
              </a:ext>
            </a:extLst>
          </p:cNvPr>
          <p:cNvCxnSpPr>
            <a:cxnSpLocks/>
          </p:cNvCxnSpPr>
          <p:nvPr/>
        </p:nvCxnSpPr>
        <p:spPr>
          <a:xfrm>
            <a:off x="11232668" y="3801627"/>
            <a:ext cx="0" cy="7986"/>
          </a:xfrm>
          <a:prstGeom prst="line">
            <a:avLst/>
          </a:prstGeom>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graphicFrame>
            <p:nvGraphicFramePr>
              <p:cNvPr id="36" name="Table 35">
                <a:extLst>
                  <a:ext uri="{FF2B5EF4-FFF2-40B4-BE49-F238E27FC236}">
                    <a16:creationId xmlns:a16="http://schemas.microsoft.com/office/drawing/2014/main" id="{ED633219-B630-F5EC-073E-97F21E1F0420}"/>
                  </a:ext>
                </a:extLst>
              </p:cNvPr>
              <p:cNvGraphicFramePr>
                <a:graphicFrameLocks noGrp="1"/>
              </p:cNvGraphicFramePr>
              <p:nvPr>
                <p:extLst>
                  <p:ext uri="{D42A27DB-BD31-4B8C-83A1-F6EECF244321}">
                    <p14:modId xmlns:p14="http://schemas.microsoft.com/office/powerpoint/2010/main" val="1438396350"/>
                  </p:ext>
                </p:extLst>
              </p:nvPr>
            </p:nvGraphicFramePr>
            <p:xfrm>
              <a:off x="9594145" y="3086229"/>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pPr algn="ctr"/>
                          <a14:m>
                            <m:oMathPara xmlns:m="http://schemas.openxmlformats.org/officeDocument/2006/math">
                              <m:oMathParaPr>
                                <m:jc m:val="center"/>
                              </m:oMathParaPr>
                              <m:oMath xmlns:m="http://schemas.openxmlformats.org/officeDocument/2006/math">
                                <m:r>
                                  <a:rPr lang="en-SG" sz="2400" b="0" i="1" baseline="0" smtClean="0">
                                    <a:solidFill>
                                      <a:schemeClr val="tx1"/>
                                    </a:solidFill>
                                    <a:latin typeface="Cambria Math" panose="02040503050406030204" pitchFamily="18" charset="0"/>
                                    <a:ea typeface="CMU Sans Serif" panose="02000603000000000000" pitchFamily="2" charset="0"/>
                                    <a:cs typeface="CMU Sans Serif" panose="02000603000000000000" pitchFamily="2" charset="0"/>
                                  </a:rPr>
                                  <m:t>𝑆</m:t>
                                </m:r>
                                <m:r>
                                  <a:rPr lang="en-SG" sz="2400" b="0" i="1" baseline="-25000" smtClean="0">
                                    <a:solidFill>
                                      <a:schemeClr val="tx1"/>
                                    </a:solidFill>
                                    <a:latin typeface="Cambria Math" panose="02040503050406030204" pitchFamily="18" charset="0"/>
                                    <a:ea typeface="CMU Sans Serif" panose="02000603000000000000" pitchFamily="2" charset="0"/>
                                    <a:cs typeface="CMU Sans Serif" panose="02000603000000000000" pitchFamily="2" charset="0"/>
                                  </a:rPr>
                                  <m:t>3</m:t>
                                </m:r>
                              </m:oMath>
                            </m:oMathPara>
                          </a14:m>
                          <a:endParaRPr lang="en-SG" sz="2400" b="0" baseline="-25000">
                            <a:solidFill>
                              <a:schemeClr val="tx1"/>
                            </a:solidFill>
                            <a:latin typeface="CMU Sans Serif" panose="02000603000000000000" pitchFamily="2" charset="0"/>
                            <a:ea typeface="CMU Sans Serif" panose="02000603000000000000" pitchFamily="2" charset="0"/>
                            <a:cs typeface="CMU Sans Serif" panose="02000603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66862428"/>
                      </a:ext>
                    </a:extLst>
                  </a:tr>
                </a:tbl>
              </a:graphicData>
            </a:graphic>
          </p:graphicFrame>
        </mc:Choice>
        <mc:Fallback>
          <p:graphicFrame>
            <p:nvGraphicFramePr>
              <p:cNvPr id="36" name="Table 35">
                <a:extLst>
                  <a:ext uri="{FF2B5EF4-FFF2-40B4-BE49-F238E27FC236}">
                    <a16:creationId xmlns:a16="http://schemas.microsoft.com/office/drawing/2014/main" id="{ED633219-B630-F5EC-073E-97F21E1F0420}"/>
                  </a:ext>
                </a:extLst>
              </p:cNvPr>
              <p:cNvGraphicFramePr>
                <a:graphicFrameLocks noGrp="1"/>
              </p:cNvGraphicFramePr>
              <p:nvPr>
                <p:extLst>
                  <p:ext uri="{D42A27DB-BD31-4B8C-83A1-F6EECF244321}">
                    <p14:modId xmlns:p14="http://schemas.microsoft.com/office/powerpoint/2010/main" val="1438396350"/>
                  </p:ext>
                </p:extLst>
              </p:nvPr>
            </p:nvGraphicFramePr>
            <p:xfrm>
              <a:off x="9594145" y="3086229"/>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8"/>
                          <a:stretch>
                            <a:fillRect l="-645" t="-1124" r="-1290" b="-2247"/>
                          </a:stretch>
                        </a:blipFill>
                      </a:tcPr>
                    </a:tc>
                    <a:extLst>
                      <a:ext uri="{0D108BD9-81ED-4DB2-BD59-A6C34878D82A}">
                        <a16:rowId xmlns:a16="http://schemas.microsoft.com/office/drawing/2014/main" val="1066862428"/>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38" name="Table 37">
                <a:extLst>
                  <a:ext uri="{FF2B5EF4-FFF2-40B4-BE49-F238E27FC236}">
                    <a16:creationId xmlns:a16="http://schemas.microsoft.com/office/drawing/2014/main" id="{5EDC2793-1217-ECF8-A64C-8223DF14C6D3}"/>
                  </a:ext>
                </a:extLst>
              </p:cNvPr>
              <p:cNvGraphicFramePr>
                <a:graphicFrameLocks noGrp="1"/>
              </p:cNvGraphicFramePr>
              <p:nvPr>
                <p:extLst>
                  <p:ext uri="{D42A27DB-BD31-4B8C-83A1-F6EECF244321}">
                    <p14:modId xmlns:p14="http://schemas.microsoft.com/office/powerpoint/2010/main" val="1338323485"/>
                  </p:ext>
                </p:extLst>
              </p:nvPr>
            </p:nvGraphicFramePr>
            <p:xfrm>
              <a:off x="10010169" y="3570149"/>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pPr algn="ctr"/>
                          <a14:m>
                            <m:oMath xmlns:m="http://schemas.openxmlformats.org/officeDocument/2006/math">
                              <m:r>
                                <a:rPr lang="en-SG" sz="2400" b="0" i="1" baseline="0" smtClean="0">
                                  <a:solidFill>
                                    <a:schemeClr val="tx1"/>
                                  </a:solidFill>
                                  <a:latin typeface="Cambria Math" panose="02040503050406030204" pitchFamily="18" charset="0"/>
                                  <a:ea typeface="CMU Sans Serif" panose="02000603000000000000" pitchFamily="2" charset="0"/>
                                  <a:cs typeface="CMU Sans Serif" panose="02000603000000000000" pitchFamily="2" charset="0"/>
                                </a:rPr>
                                <m:t>𝑆</m:t>
                              </m:r>
                            </m:oMath>
                          </a14:m>
                          <a:r>
                            <a:rPr lang="en-SG" sz="2400" b="0" baseline="-250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66862428"/>
                      </a:ext>
                    </a:extLst>
                  </a:tr>
                </a:tbl>
              </a:graphicData>
            </a:graphic>
          </p:graphicFrame>
        </mc:Choice>
        <mc:Fallback>
          <p:graphicFrame>
            <p:nvGraphicFramePr>
              <p:cNvPr id="38" name="Table 37">
                <a:extLst>
                  <a:ext uri="{FF2B5EF4-FFF2-40B4-BE49-F238E27FC236}">
                    <a16:creationId xmlns:a16="http://schemas.microsoft.com/office/drawing/2014/main" id="{5EDC2793-1217-ECF8-A64C-8223DF14C6D3}"/>
                  </a:ext>
                </a:extLst>
              </p:cNvPr>
              <p:cNvGraphicFramePr>
                <a:graphicFrameLocks noGrp="1"/>
              </p:cNvGraphicFramePr>
              <p:nvPr>
                <p:extLst>
                  <p:ext uri="{D42A27DB-BD31-4B8C-83A1-F6EECF244321}">
                    <p14:modId xmlns:p14="http://schemas.microsoft.com/office/powerpoint/2010/main" val="1338323485"/>
                  </p:ext>
                </p:extLst>
              </p:nvPr>
            </p:nvGraphicFramePr>
            <p:xfrm>
              <a:off x="10010169" y="3570149"/>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9"/>
                          <a:stretch>
                            <a:fillRect l="-649" t="-1124" r="-1299" b="-11236"/>
                          </a:stretch>
                        </a:blipFill>
                      </a:tcPr>
                    </a:tc>
                    <a:extLst>
                      <a:ext uri="{0D108BD9-81ED-4DB2-BD59-A6C34878D82A}">
                        <a16:rowId xmlns:a16="http://schemas.microsoft.com/office/drawing/2014/main" val="1066862428"/>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39" name="Table 38">
                <a:extLst>
                  <a:ext uri="{FF2B5EF4-FFF2-40B4-BE49-F238E27FC236}">
                    <a16:creationId xmlns:a16="http://schemas.microsoft.com/office/drawing/2014/main" id="{82295EC1-81C5-5239-D93C-C513C4991D6D}"/>
                  </a:ext>
                </a:extLst>
              </p:cNvPr>
              <p:cNvGraphicFramePr>
                <a:graphicFrameLocks noGrp="1"/>
              </p:cNvGraphicFramePr>
              <p:nvPr>
                <p:extLst>
                  <p:ext uri="{D42A27DB-BD31-4B8C-83A1-F6EECF244321}">
                    <p14:modId xmlns:p14="http://schemas.microsoft.com/office/powerpoint/2010/main" val="1396835979"/>
                  </p:ext>
                </p:extLst>
              </p:nvPr>
            </p:nvGraphicFramePr>
            <p:xfrm>
              <a:off x="10423959" y="4054069"/>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pPr algn="ctr"/>
                          <a14:m>
                            <m:oMath xmlns:m="http://schemas.openxmlformats.org/officeDocument/2006/math">
                              <m:r>
                                <a:rPr lang="en-SG" sz="2400" b="0" i="1" baseline="0" smtClean="0">
                                  <a:solidFill>
                                    <a:schemeClr val="tx1"/>
                                  </a:solidFill>
                                  <a:latin typeface="Cambria Math" panose="02040503050406030204" pitchFamily="18" charset="0"/>
                                  <a:ea typeface="CMU Sans Serif" panose="02000603000000000000" pitchFamily="2" charset="0"/>
                                  <a:cs typeface="CMU Sans Serif" panose="02000603000000000000" pitchFamily="2" charset="0"/>
                                </a:rPr>
                                <m:t>𝑆</m:t>
                              </m:r>
                            </m:oMath>
                          </a14:m>
                          <a:r>
                            <a:rPr lang="en-SG" sz="2400" b="0" baseline="-250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66862428"/>
                      </a:ext>
                    </a:extLst>
                  </a:tr>
                </a:tbl>
              </a:graphicData>
            </a:graphic>
          </p:graphicFrame>
        </mc:Choice>
        <mc:Fallback>
          <p:graphicFrame>
            <p:nvGraphicFramePr>
              <p:cNvPr id="39" name="Table 38">
                <a:extLst>
                  <a:ext uri="{FF2B5EF4-FFF2-40B4-BE49-F238E27FC236}">
                    <a16:creationId xmlns:a16="http://schemas.microsoft.com/office/drawing/2014/main" id="{82295EC1-81C5-5239-D93C-C513C4991D6D}"/>
                  </a:ext>
                </a:extLst>
              </p:cNvPr>
              <p:cNvGraphicFramePr>
                <a:graphicFrameLocks noGrp="1"/>
              </p:cNvGraphicFramePr>
              <p:nvPr>
                <p:extLst>
                  <p:ext uri="{D42A27DB-BD31-4B8C-83A1-F6EECF244321}">
                    <p14:modId xmlns:p14="http://schemas.microsoft.com/office/powerpoint/2010/main" val="1396835979"/>
                  </p:ext>
                </p:extLst>
              </p:nvPr>
            </p:nvGraphicFramePr>
            <p:xfrm>
              <a:off x="10423959" y="4054069"/>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0"/>
                          <a:stretch>
                            <a:fillRect l="-645" t="-2273" r="-1290" b="-11364"/>
                          </a:stretch>
                        </a:blipFill>
                      </a:tcPr>
                    </a:tc>
                    <a:extLst>
                      <a:ext uri="{0D108BD9-81ED-4DB2-BD59-A6C34878D82A}">
                        <a16:rowId xmlns:a16="http://schemas.microsoft.com/office/drawing/2014/main" val="1066862428"/>
                      </a:ext>
                    </a:extLst>
                  </a:tr>
                </a:tbl>
              </a:graphicData>
            </a:graphic>
          </p:graphicFrame>
        </mc:Fallback>
      </mc:AlternateContent>
      <p:sp>
        <p:nvSpPr>
          <p:cNvPr id="40" name="Rectangle 39">
            <a:extLst>
              <a:ext uri="{FF2B5EF4-FFF2-40B4-BE49-F238E27FC236}">
                <a16:creationId xmlns:a16="http://schemas.microsoft.com/office/drawing/2014/main" id="{B60477FF-5076-7285-F39A-9C1EF22092F7}"/>
              </a:ext>
            </a:extLst>
          </p:cNvPr>
          <p:cNvSpPr/>
          <p:nvPr/>
        </p:nvSpPr>
        <p:spPr>
          <a:xfrm>
            <a:off x="3506908" y="2194233"/>
            <a:ext cx="4298399" cy="2523088"/>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mc:AlternateContent xmlns:mc="http://schemas.openxmlformats.org/markup-compatibility/2006">
        <mc:Choice xmlns:a14="http://schemas.microsoft.com/office/drawing/2010/main" Requires="a14">
          <p:sp>
            <p:nvSpPr>
              <p:cNvPr id="41" name="TextBox 40">
                <a:extLst>
                  <a:ext uri="{FF2B5EF4-FFF2-40B4-BE49-F238E27FC236}">
                    <a16:creationId xmlns:a16="http://schemas.microsoft.com/office/drawing/2014/main" id="{6223F243-79D1-B2EB-5D31-BD841185F48E}"/>
                  </a:ext>
                </a:extLst>
              </p:cNvPr>
              <p:cNvSpPr txBox="1"/>
              <p:nvPr/>
            </p:nvSpPr>
            <p:spPr>
              <a:xfrm>
                <a:off x="3439495" y="2194233"/>
                <a:ext cx="3093249" cy="369332"/>
              </a:xfrm>
              <a:prstGeom prst="rect">
                <a:avLst/>
              </a:prstGeom>
              <a:noFill/>
            </p:spPr>
            <p:txBody>
              <a:bodyPr wrap="square" rtlCol="0">
                <a:spAutoFit/>
              </a:bodyPr>
              <a:lstStyle/>
              <a:p>
                <a14:m>
                  <m:oMath xmlns:m="http://schemas.openxmlformats.org/officeDocument/2006/math">
                    <m:r>
                      <a:rPr lang="en-US" sz="1800" b="1" i="1" smtClean="0">
                        <a:latin typeface="Cambria Math" panose="02040503050406030204" pitchFamily="18" charset="0"/>
                      </a:rPr>
                      <m:t>𝝏</m:t>
                    </m:r>
                    <m:r>
                      <a:rPr lang="en-SG" sz="1800" b="1" i="1" smtClean="0">
                        <a:latin typeface="Cambria Math" panose="02040503050406030204" pitchFamily="18" charset="0"/>
                      </a:rPr>
                      <m:t>𝑺𝑮𝑷</m:t>
                    </m:r>
                    <m:r>
                      <a:rPr lang="en-SG" sz="1800" b="1" i="1" smtClean="0">
                        <a:latin typeface="Cambria Math" panose="02040503050406030204" pitchFamily="18" charset="0"/>
                      </a:rPr>
                      <m:t>𝟒</m:t>
                    </m:r>
                  </m:oMath>
                </a14:m>
                <a:r>
                  <a:rPr lang="en-SG" b="1">
                    <a:latin typeface="CMU Sans Serif" panose="02000603000000000000" pitchFamily="2" charset="0"/>
                    <a:ea typeface="CMU Sans Serif" panose="02000603000000000000" pitchFamily="2" charset="0"/>
                    <a:cs typeface="CMU Sans Serif" panose="02000603000000000000" pitchFamily="2" charset="0"/>
                  </a:rPr>
                  <a:t> Correction Module</a:t>
                </a:r>
              </a:p>
            </p:txBody>
          </p:sp>
        </mc:Choice>
        <mc:Fallback>
          <p:sp>
            <p:nvSpPr>
              <p:cNvPr id="41" name="TextBox 40">
                <a:extLst>
                  <a:ext uri="{FF2B5EF4-FFF2-40B4-BE49-F238E27FC236}">
                    <a16:creationId xmlns:a16="http://schemas.microsoft.com/office/drawing/2014/main" id="{6223F243-79D1-B2EB-5D31-BD841185F48E}"/>
                  </a:ext>
                </a:extLst>
              </p:cNvPr>
              <p:cNvSpPr txBox="1">
                <a:spLocks noRot="1" noChangeAspect="1" noMove="1" noResize="1" noEditPoints="1" noAdjustHandles="1" noChangeArrowheads="1" noChangeShapeType="1" noTextEdit="1"/>
              </p:cNvSpPr>
              <p:nvPr/>
            </p:nvSpPr>
            <p:spPr>
              <a:xfrm>
                <a:off x="3439495" y="2194233"/>
                <a:ext cx="3093249" cy="369332"/>
              </a:xfrm>
              <a:prstGeom prst="rect">
                <a:avLst/>
              </a:prstGeom>
              <a:blipFill>
                <a:blip r:embed="rId21"/>
                <a:stretch>
                  <a:fillRect t="-6557" b="-27869"/>
                </a:stretch>
              </a:blipFill>
            </p:spPr>
            <p:txBody>
              <a:bodyPr/>
              <a:lstStyle/>
              <a:p>
                <a:r>
                  <a:rPr lang="en-SG">
                    <a:noFill/>
                  </a:rPr>
                  <a:t> </a:t>
                </a:r>
              </a:p>
            </p:txBody>
          </p:sp>
        </mc:Fallback>
      </mc:AlternateContent>
      <p:cxnSp>
        <p:nvCxnSpPr>
          <p:cNvPr id="43" name="Straight Arrow Connector 42">
            <a:extLst>
              <a:ext uri="{FF2B5EF4-FFF2-40B4-BE49-F238E27FC236}">
                <a16:creationId xmlns:a16="http://schemas.microsoft.com/office/drawing/2014/main" id="{36C3882B-FE4C-C3A4-8D0E-DB29D6E81F8A}"/>
              </a:ext>
            </a:extLst>
          </p:cNvPr>
          <p:cNvCxnSpPr>
            <a:cxnSpLocks/>
          </p:cNvCxnSpPr>
          <p:nvPr/>
        </p:nvCxnSpPr>
        <p:spPr>
          <a:xfrm>
            <a:off x="2532458" y="3843338"/>
            <a:ext cx="96911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18F49F34-0E2F-B859-74F9-FD865D729CDA}"/>
              </a:ext>
            </a:extLst>
          </p:cNvPr>
          <p:cNvCxnSpPr>
            <a:cxnSpLocks/>
          </p:cNvCxnSpPr>
          <p:nvPr/>
        </p:nvCxnSpPr>
        <p:spPr>
          <a:xfrm>
            <a:off x="5709965" y="3809613"/>
            <a:ext cx="90458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8B353424-2F69-9500-47D5-1A215B14EC2B}"/>
              </a:ext>
            </a:extLst>
          </p:cNvPr>
          <p:cNvCxnSpPr>
            <a:cxnSpLocks/>
            <a:endCxn id="24" idx="1"/>
          </p:cNvCxnSpPr>
          <p:nvPr/>
        </p:nvCxnSpPr>
        <p:spPr>
          <a:xfrm>
            <a:off x="7805307" y="3822980"/>
            <a:ext cx="161074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3C7FEB8E-6FDC-3BD7-E130-DF1F59F23B9D}"/>
              </a:ext>
            </a:extLst>
          </p:cNvPr>
          <p:cNvSpPr txBox="1"/>
          <p:nvPr/>
        </p:nvSpPr>
        <p:spPr>
          <a:xfrm>
            <a:off x="4710179" y="6555876"/>
            <a:ext cx="2787586" cy="338554"/>
          </a:xfrm>
          <a:prstGeom prst="rect">
            <a:avLst/>
          </a:prstGeom>
          <a:noFill/>
        </p:spPr>
        <p:txBody>
          <a:bodyPr wrap="square">
            <a:spAutoFit/>
          </a:bodyPr>
          <a:lstStyle/>
          <a:p>
            <a:pPr algn="ctr"/>
            <a:r>
              <a:rPr lang="en-SG" sz="1600" dirty="0">
                <a:solidFill>
                  <a:schemeClr val="tx1">
                    <a:lumMod val="65000"/>
                    <a:lumOff val="35000"/>
                  </a:schemeClr>
                </a:solidFill>
                <a:latin typeface="CMU Sans Serif" panose="02000603000000000000" pitchFamily="2" charset="0"/>
                <a:ea typeface="CMU Sans Serif" panose="02000603000000000000" pitchFamily="2" charset="0"/>
                <a:cs typeface="CMU Sans Serif" panose="02000603000000000000" pitchFamily="2" charset="0"/>
              </a:rPr>
              <a:t>(</a:t>
            </a:r>
            <a:r>
              <a:rPr lang="en-SG" sz="1600" dirty="0" err="1">
                <a:solidFill>
                  <a:schemeClr val="tx1">
                    <a:lumMod val="65000"/>
                    <a:lumOff val="35000"/>
                  </a:schemeClr>
                </a:solidFill>
                <a:latin typeface="CMU Sans Serif" panose="02000603000000000000" pitchFamily="2" charset="0"/>
                <a:ea typeface="CMU Sans Serif" panose="02000603000000000000" pitchFamily="2" charset="0"/>
                <a:cs typeface="CMU Sans Serif" panose="02000603000000000000" pitchFamily="2" charset="0"/>
              </a:rPr>
              <a:t>Acciarini</a:t>
            </a:r>
            <a:r>
              <a:rPr lang="en-SG" sz="1600" dirty="0">
                <a:solidFill>
                  <a:schemeClr val="tx1">
                    <a:lumMod val="65000"/>
                    <a:lumOff val="35000"/>
                  </a:schemeClr>
                </a:solidFill>
                <a:latin typeface="CMU Sans Serif" panose="02000603000000000000" pitchFamily="2" charset="0"/>
                <a:ea typeface="CMU Sans Serif" panose="02000603000000000000" pitchFamily="2" charset="0"/>
                <a:cs typeface="CMU Sans Serif" panose="02000603000000000000" pitchFamily="2" charset="0"/>
              </a:rPr>
              <a:t> et al., 2025)</a:t>
            </a:r>
          </a:p>
        </p:txBody>
      </p:sp>
    </p:spTree>
    <p:extLst>
      <p:ext uri="{BB962C8B-B14F-4D97-AF65-F5344CB8AC3E}">
        <p14:creationId xmlns:p14="http://schemas.microsoft.com/office/powerpoint/2010/main" val="321965217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79111-2387-7D34-360C-01557F8FD716}"/>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3935A980-2594-3C19-C5D1-DF18B7401D91}"/>
                  </a:ext>
                </a:extLst>
              </p:cNvPr>
              <p:cNvSpPr>
                <a:spLocks noGrp="1"/>
              </p:cNvSpPr>
              <p:nvPr>
                <p:ph type="title"/>
              </p:nvPr>
            </p:nvSpPr>
            <p:spPr>
              <a:xfrm>
                <a:off x="838200" y="365125"/>
                <a:ext cx="10087708" cy="1325563"/>
              </a:xfrm>
            </p:spPr>
            <p:txBody>
              <a:bodyPr/>
              <a:lstStyle/>
              <a:p>
                <a:r>
                  <a:rPr lang="en-SG" sz="4400" b="1" dirty="0"/>
                  <a:t>ML-</a:t>
                </a:r>
                <a14:m>
                  <m:oMath xmlns:m="http://schemas.openxmlformats.org/officeDocument/2006/math">
                    <m:r>
                      <a:rPr lang="en-US" sz="4400" b="1" i="1" smtClean="0">
                        <a:latin typeface="Cambria Math" panose="02040503050406030204" pitchFamily="18" charset="0"/>
                      </a:rPr>
                      <m:t>𝝏</m:t>
                    </m:r>
                  </m:oMath>
                </a14:m>
                <a:r>
                  <a:rPr lang="en-SG" sz="4400" b="1" dirty="0"/>
                  <a:t>SGP4 Architecture </a:t>
                </a:r>
                <a:r>
                  <a:rPr lang="en-SG" b="1" dirty="0"/>
                  <a:t>Overview</a:t>
                </a:r>
                <a:endParaRPr lang="en-SG" dirty="0"/>
              </a:p>
            </p:txBody>
          </p:sp>
        </mc:Choice>
        <mc:Fallback>
          <p:sp>
            <p:nvSpPr>
              <p:cNvPr id="2" name="Title 1">
                <a:extLst>
                  <a:ext uri="{FF2B5EF4-FFF2-40B4-BE49-F238E27FC236}">
                    <a16:creationId xmlns:a16="http://schemas.microsoft.com/office/drawing/2014/main" id="{3935A980-2594-3C19-C5D1-DF18B7401D91}"/>
                  </a:ext>
                </a:extLst>
              </p:cNvPr>
              <p:cNvSpPr>
                <a:spLocks noGrp="1" noRot="1" noChangeAspect="1" noMove="1" noResize="1" noEditPoints="1" noAdjustHandles="1" noChangeArrowheads="1" noChangeShapeType="1" noTextEdit="1"/>
              </p:cNvSpPr>
              <p:nvPr>
                <p:ph type="title"/>
              </p:nvPr>
            </p:nvSpPr>
            <p:spPr>
              <a:xfrm>
                <a:off x="838200" y="365125"/>
                <a:ext cx="10087708" cy="1325563"/>
              </a:xfrm>
              <a:blipFill>
                <a:blip r:embed="rId3"/>
                <a:stretch>
                  <a:fillRect l="-2479" b="-922"/>
                </a:stretch>
              </a:blipFill>
            </p:spPr>
            <p:txBody>
              <a:bodyPr/>
              <a:lstStyle/>
              <a:p>
                <a:r>
                  <a:rPr lang="en-SG">
                    <a:noFill/>
                  </a:rPr>
                  <a:t> </a:t>
                </a:r>
              </a:p>
            </p:txBody>
          </p:sp>
        </mc:Fallback>
      </mc:AlternateContent>
      <p:sp>
        <p:nvSpPr>
          <p:cNvPr id="4" name="Slide Number Placeholder 3">
            <a:extLst>
              <a:ext uri="{FF2B5EF4-FFF2-40B4-BE49-F238E27FC236}">
                <a16:creationId xmlns:a16="http://schemas.microsoft.com/office/drawing/2014/main" id="{6D062BD6-4011-926F-84E0-6C27B09C699D}"/>
              </a:ext>
            </a:extLst>
          </p:cNvPr>
          <p:cNvSpPr>
            <a:spLocks noGrp="1"/>
          </p:cNvSpPr>
          <p:nvPr>
            <p:ph type="sldNum" sz="quarter" idx="12"/>
          </p:nvPr>
        </p:nvSpPr>
        <p:spPr/>
        <p:txBody>
          <a:bodyPr/>
          <a:lstStyle/>
          <a:p>
            <a:fld id="{15318E31-E44D-46B9-B4DB-0D58A1756CE8}" type="slidenum">
              <a:rPr lang="en-SG" smtClean="0"/>
              <a:t>25</a:t>
            </a:fld>
            <a:endParaRPr lang="en-SG"/>
          </a:p>
        </p:txBody>
      </p:sp>
      <p:cxnSp>
        <p:nvCxnSpPr>
          <p:cNvPr id="39" name="Straight Arrow Connector 38">
            <a:extLst>
              <a:ext uri="{FF2B5EF4-FFF2-40B4-BE49-F238E27FC236}">
                <a16:creationId xmlns:a16="http://schemas.microsoft.com/office/drawing/2014/main" id="{5688E779-7BAE-2E04-9BEA-F8C36885B81B}"/>
              </a:ext>
            </a:extLst>
          </p:cNvPr>
          <p:cNvCxnSpPr>
            <a:cxnSpLocks/>
            <a:stCxn id="24" idx="3"/>
            <a:endCxn id="26" idx="1"/>
          </p:cNvCxnSpPr>
          <p:nvPr/>
        </p:nvCxnSpPr>
        <p:spPr>
          <a:xfrm>
            <a:off x="2609941" y="3347892"/>
            <a:ext cx="603884" cy="9493"/>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3" name="Rectangle 52">
            <a:extLst>
              <a:ext uri="{FF2B5EF4-FFF2-40B4-BE49-F238E27FC236}">
                <a16:creationId xmlns:a16="http://schemas.microsoft.com/office/drawing/2014/main" id="{43692E7B-2150-FC69-F9CD-4B0FECC7C537}"/>
              </a:ext>
            </a:extLst>
          </p:cNvPr>
          <p:cNvSpPr/>
          <p:nvPr/>
        </p:nvSpPr>
        <p:spPr>
          <a:xfrm>
            <a:off x="9245261" y="2461898"/>
            <a:ext cx="2102416" cy="1817708"/>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0" name="TextBox 59">
            <a:extLst>
              <a:ext uri="{FF2B5EF4-FFF2-40B4-BE49-F238E27FC236}">
                <a16:creationId xmlns:a16="http://schemas.microsoft.com/office/drawing/2014/main" id="{B8DB131C-AF53-2A24-0907-A83FD918A179}"/>
              </a:ext>
            </a:extLst>
          </p:cNvPr>
          <p:cNvSpPr txBox="1"/>
          <p:nvPr/>
        </p:nvSpPr>
        <p:spPr>
          <a:xfrm>
            <a:off x="9244282" y="1816638"/>
            <a:ext cx="2074156" cy="646331"/>
          </a:xfrm>
          <a:prstGeom prst="rect">
            <a:avLst/>
          </a:prstGeom>
          <a:noFill/>
        </p:spPr>
        <p:txBody>
          <a:bodyPr wrap="square" rtlCol="0">
            <a:spAutoFit/>
          </a:bodyPr>
          <a:lstStyle/>
          <a:p>
            <a:pPr algn="ctr"/>
            <a:r>
              <a:rPr lang="en-SG" b="1">
                <a:latin typeface="CMU Sans Serif" panose="02000603000000000000" pitchFamily="2" charset="0"/>
                <a:ea typeface="CMU Sans Serif" panose="02000603000000000000" pitchFamily="2" charset="0"/>
                <a:cs typeface="CMU Sans Serif" panose="02000603000000000000" pitchFamily="2" charset="0"/>
              </a:rPr>
              <a:t>Optimised State Vectors</a:t>
            </a:r>
          </a:p>
        </p:txBody>
      </p:sp>
      <p:cxnSp>
        <p:nvCxnSpPr>
          <p:cNvPr id="14" name="Straight Connector 13">
            <a:extLst>
              <a:ext uri="{FF2B5EF4-FFF2-40B4-BE49-F238E27FC236}">
                <a16:creationId xmlns:a16="http://schemas.microsoft.com/office/drawing/2014/main" id="{9200FB17-0397-96EE-7082-1CDA0A971FC0}"/>
              </a:ext>
            </a:extLst>
          </p:cNvPr>
          <p:cNvCxnSpPr>
            <a:cxnSpLocks/>
          </p:cNvCxnSpPr>
          <p:nvPr/>
        </p:nvCxnSpPr>
        <p:spPr>
          <a:xfrm>
            <a:off x="11061876" y="3349399"/>
            <a:ext cx="0" cy="7986"/>
          </a:xfrm>
          <a:prstGeom prst="line">
            <a:avLst/>
          </a:prstGeom>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graphicFrame>
            <p:nvGraphicFramePr>
              <p:cNvPr id="17" name="Table 16">
                <a:extLst>
                  <a:ext uri="{FF2B5EF4-FFF2-40B4-BE49-F238E27FC236}">
                    <a16:creationId xmlns:a16="http://schemas.microsoft.com/office/drawing/2014/main" id="{3B4FDAF3-2DD8-B6DB-6B91-4E597DEAD90B}"/>
                  </a:ext>
                </a:extLst>
              </p:cNvPr>
              <p:cNvGraphicFramePr>
                <a:graphicFrameLocks noGrp="1"/>
              </p:cNvGraphicFramePr>
              <p:nvPr>
                <p:extLst>
                  <p:ext uri="{D42A27DB-BD31-4B8C-83A1-F6EECF244321}">
                    <p14:modId xmlns:p14="http://schemas.microsoft.com/office/powerpoint/2010/main" val="886711968"/>
                  </p:ext>
                </p:extLst>
              </p:nvPr>
            </p:nvGraphicFramePr>
            <p:xfrm>
              <a:off x="9423353" y="2634001"/>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pPr algn="ctr"/>
                          <a14:m>
                            <m:oMathPara xmlns:m="http://schemas.openxmlformats.org/officeDocument/2006/math">
                              <m:oMathParaPr>
                                <m:jc m:val="center"/>
                              </m:oMathParaPr>
                              <m:oMath xmlns:m="http://schemas.openxmlformats.org/officeDocument/2006/math">
                                <m:r>
                                  <a:rPr lang="en-SG" sz="2400" b="0" i="1" baseline="0" smtClean="0">
                                    <a:solidFill>
                                      <a:schemeClr val="tx1"/>
                                    </a:solidFill>
                                    <a:latin typeface="Cambria Math" panose="02040503050406030204" pitchFamily="18" charset="0"/>
                                    <a:ea typeface="CMU Sans Serif" panose="02000603000000000000" pitchFamily="2" charset="0"/>
                                    <a:cs typeface="CMU Sans Serif" panose="02000603000000000000" pitchFamily="2" charset="0"/>
                                  </a:rPr>
                                  <m:t>𝑆</m:t>
                                </m:r>
                                <m:r>
                                  <a:rPr lang="en-SG" sz="2400" b="0" i="1" baseline="-25000" smtClean="0">
                                    <a:solidFill>
                                      <a:schemeClr val="tx1"/>
                                    </a:solidFill>
                                    <a:latin typeface="Cambria Math" panose="02040503050406030204" pitchFamily="18" charset="0"/>
                                    <a:ea typeface="CMU Sans Serif" panose="02000603000000000000" pitchFamily="2" charset="0"/>
                                    <a:cs typeface="CMU Sans Serif" panose="02000603000000000000" pitchFamily="2" charset="0"/>
                                  </a:rPr>
                                  <m:t>3</m:t>
                                </m:r>
                              </m:oMath>
                            </m:oMathPara>
                          </a14:m>
                          <a:endParaRPr lang="en-SG" sz="2400" b="0" baseline="-25000">
                            <a:solidFill>
                              <a:schemeClr val="tx1"/>
                            </a:solidFill>
                            <a:latin typeface="CMU Sans Serif" panose="02000603000000000000" pitchFamily="2" charset="0"/>
                            <a:ea typeface="CMU Sans Serif" panose="02000603000000000000" pitchFamily="2" charset="0"/>
                            <a:cs typeface="CMU Sans Serif" panose="02000603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66862428"/>
                      </a:ext>
                    </a:extLst>
                  </a:tr>
                </a:tbl>
              </a:graphicData>
            </a:graphic>
          </p:graphicFrame>
        </mc:Choice>
        <mc:Fallback>
          <p:graphicFrame>
            <p:nvGraphicFramePr>
              <p:cNvPr id="17" name="Table 16">
                <a:extLst>
                  <a:ext uri="{FF2B5EF4-FFF2-40B4-BE49-F238E27FC236}">
                    <a16:creationId xmlns:a16="http://schemas.microsoft.com/office/drawing/2014/main" id="{3B4FDAF3-2DD8-B6DB-6B91-4E597DEAD90B}"/>
                  </a:ext>
                </a:extLst>
              </p:cNvPr>
              <p:cNvGraphicFramePr>
                <a:graphicFrameLocks noGrp="1"/>
              </p:cNvGraphicFramePr>
              <p:nvPr>
                <p:extLst>
                  <p:ext uri="{D42A27DB-BD31-4B8C-83A1-F6EECF244321}">
                    <p14:modId xmlns:p14="http://schemas.microsoft.com/office/powerpoint/2010/main" val="886711968"/>
                  </p:ext>
                </p:extLst>
              </p:nvPr>
            </p:nvGraphicFramePr>
            <p:xfrm>
              <a:off x="9423353" y="2634001"/>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645" t="-1136" r="-1290" b="-2273"/>
                          </a:stretch>
                        </a:blipFill>
                      </a:tcPr>
                    </a:tc>
                    <a:extLst>
                      <a:ext uri="{0D108BD9-81ED-4DB2-BD59-A6C34878D82A}">
                        <a16:rowId xmlns:a16="http://schemas.microsoft.com/office/drawing/2014/main" val="1066862428"/>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18" name="Table 17">
                <a:extLst>
                  <a:ext uri="{FF2B5EF4-FFF2-40B4-BE49-F238E27FC236}">
                    <a16:creationId xmlns:a16="http://schemas.microsoft.com/office/drawing/2014/main" id="{F1AB7431-6D16-297C-735D-B554D05291E0}"/>
                  </a:ext>
                </a:extLst>
              </p:cNvPr>
              <p:cNvGraphicFramePr>
                <a:graphicFrameLocks noGrp="1"/>
              </p:cNvGraphicFramePr>
              <p:nvPr>
                <p:extLst>
                  <p:ext uri="{D42A27DB-BD31-4B8C-83A1-F6EECF244321}">
                    <p14:modId xmlns:p14="http://schemas.microsoft.com/office/powerpoint/2010/main" val="2727273040"/>
                  </p:ext>
                </p:extLst>
              </p:nvPr>
            </p:nvGraphicFramePr>
            <p:xfrm>
              <a:off x="9839377" y="3117921"/>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pPr algn="ctr"/>
                          <a14:m>
                            <m:oMath xmlns:m="http://schemas.openxmlformats.org/officeDocument/2006/math">
                              <m:r>
                                <a:rPr lang="en-SG" sz="2400" b="0" i="1" baseline="0" smtClean="0">
                                  <a:solidFill>
                                    <a:schemeClr val="tx1"/>
                                  </a:solidFill>
                                  <a:latin typeface="Cambria Math" panose="02040503050406030204" pitchFamily="18" charset="0"/>
                                  <a:ea typeface="CMU Sans Serif" panose="02000603000000000000" pitchFamily="2" charset="0"/>
                                  <a:cs typeface="CMU Sans Serif" panose="02000603000000000000" pitchFamily="2" charset="0"/>
                                </a:rPr>
                                <m:t>𝑆</m:t>
                              </m:r>
                            </m:oMath>
                          </a14:m>
                          <a:r>
                            <a:rPr lang="en-SG" sz="2400" b="0" baseline="-250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66862428"/>
                      </a:ext>
                    </a:extLst>
                  </a:tr>
                </a:tbl>
              </a:graphicData>
            </a:graphic>
          </p:graphicFrame>
        </mc:Choice>
        <mc:Fallback>
          <p:graphicFrame>
            <p:nvGraphicFramePr>
              <p:cNvPr id="18" name="Table 17">
                <a:extLst>
                  <a:ext uri="{FF2B5EF4-FFF2-40B4-BE49-F238E27FC236}">
                    <a16:creationId xmlns:a16="http://schemas.microsoft.com/office/drawing/2014/main" id="{F1AB7431-6D16-297C-735D-B554D05291E0}"/>
                  </a:ext>
                </a:extLst>
              </p:cNvPr>
              <p:cNvGraphicFramePr>
                <a:graphicFrameLocks noGrp="1"/>
              </p:cNvGraphicFramePr>
              <p:nvPr>
                <p:extLst>
                  <p:ext uri="{D42A27DB-BD31-4B8C-83A1-F6EECF244321}">
                    <p14:modId xmlns:p14="http://schemas.microsoft.com/office/powerpoint/2010/main" val="2727273040"/>
                  </p:ext>
                </p:extLst>
              </p:nvPr>
            </p:nvGraphicFramePr>
            <p:xfrm>
              <a:off x="9839377" y="3117921"/>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649" t="-1124" r="-1299" b="-10112"/>
                          </a:stretch>
                        </a:blipFill>
                      </a:tcPr>
                    </a:tc>
                    <a:extLst>
                      <a:ext uri="{0D108BD9-81ED-4DB2-BD59-A6C34878D82A}">
                        <a16:rowId xmlns:a16="http://schemas.microsoft.com/office/drawing/2014/main" val="1066862428"/>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19" name="Table 18">
                <a:extLst>
                  <a:ext uri="{FF2B5EF4-FFF2-40B4-BE49-F238E27FC236}">
                    <a16:creationId xmlns:a16="http://schemas.microsoft.com/office/drawing/2014/main" id="{884E1E5C-DF85-40AC-20D1-A31CEF446E12}"/>
                  </a:ext>
                </a:extLst>
              </p:cNvPr>
              <p:cNvGraphicFramePr>
                <a:graphicFrameLocks noGrp="1"/>
              </p:cNvGraphicFramePr>
              <p:nvPr>
                <p:extLst>
                  <p:ext uri="{D42A27DB-BD31-4B8C-83A1-F6EECF244321}">
                    <p14:modId xmlns:p14="http://schemas.microsoft.com/office/powerpoint/2010/main" val="1018262053"/>
                  </p:ext>
                </p:extLst>
              </p:nvPr>
            </p:nvGraphicFramePr>
            <p:xfrm>
              <a:off x="10253167" y="3601841"/>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pPr algn="ctr"/>
                          <a14:m>
                            <m:oMath xmlns:m="http://schemas.openxmlformats.org/officeDocument/2006/math">
                              <m:r>
                                <a:rPr lang="en-SG" sz="2400" b="0" i="1" baseline="0" smtClean="0">
                                  <a:solidFill>
                                    <a:schemeClr val="tx1"/>
                                  </a:solidFill>
                                  <a:latin typeface="Cambria Math" panose="02040503050406030204" pitchFamily="18" charset="0"/>
                                  <a:ea typeface="CMU Sans Serif" panose="02000603000000000000" pitchFamily="2" charset="0"/>
                                  <a:cs typeface="CMU Sans Serif" panose="02000603000000000000" pitchFamily="2" charset="0"/>
                                </a:rPr>
                                <m:t>𝑆</m:t>
                              </m:r>
                            </m:oMath>
                          </a14:m>
                          <a:r>
                            <a:rPr lang="en-SG" sz="2400" b="0" baseline="-250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66862428"/>
                      </a:ext>
                    </a:extLst>
                  </a:tr>
                </a:tbl>
              </a:graphicData>
            </a:graphic>
          </p:graphicFrame>
        </mc:Choice>
        <mc:Fallback>
          <p:graphicFrame>
            <p:nvGraphicFramePr>
              <p:cNvPr id="19" name="Table 18">
                <a:extLst>
                  <a:ext uri="{FF2B5EF4-FFF2-40B4-BE49-F238E27FC236}">
                    <a16:creationId xmlns:a16="http://schemas.microsoft.com/office/drawing/2014/main" id="{884E1E5C-DF85-40AC-20D1-A31CEF446E12}"/>
                  </a:ext>
                </a:extLst>
              </p:cNvPr>
              <p:cNvGraphicFramePr>
                <a:graphicFrameLocks noGrp="1"/>
              </p:cNvGraphicFramePr>
              <p:nvPr>
                <p:extLst>
                  <p:ext uri="{D42A27DB-BD31-4B8C-83A1-F6EECF244321}">
                    <p14:modId xmlns:p14="http://schemas.microsoft.com/office/powerpoint/2010/main" val="1018262053"/>
                  </p:ext>
                </p:extLst>
              </p:nvPr>
            </p:nvGraphicFramePr>
            <p:xfrm>
              <a:off x="10253167" y="3601841"/>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645" t="-1124" r="-1290" b="-11236"/>
                          </a:stretch>
                        </a:blipFill>
                      </a:tcPr>
                    </a:tc>
                    <a:extLst>
                      <a:ext uri="{0D108BD9-81ED-4DB2-BD59-A6C34878D82A}">
                        <a16:rowId xmlns:a16="http://schemas.microsoft.com/office/drawing/2014/main" val="1066862428"/>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12" name="Table 11">
                <a:extLst>
                  <a:ext uri="{FF2B5EF4-FFF2-40B4-BE49-F238E27FC236}">
                    <a16:creationId xmlns:a16="http://schemas.microsoft.com/office/drawing/2014/main" id="{D2930B6A-24FA-8E4A-7256-94F6E7126CD4}"/>
                  </a:ext>
                </a:extLst>
              </p:cNvPr>
              <p:cNvGraphicFramePr>
                <a:graphicFrameLocks noGrp="1"/>
              </p:cNvGraphicFramePr>
              <p:nvPr>
                <p:extLst>
                  <p:ext uri="{D42A27DB-BD31-4B8C-83A1-F6EECF244321}">
                    <p14:modId xmlns:p14="http://schemas.microsoft.com/office/powerpoint/2010/main" val="2806004147"/>
                  </p:ext>
                </p:extLst>
              </p:nvPr>
            </p:nvGraphicFramePr>
            <p:xfrm>
              <a:off x="706344" y="2601509"/>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pPr algn="ctr"/>
                          <a14:m>
                            <m:oMathPara xmlns:m="http://schemas.openxmlformats.org/officeDocument/2006/math">
                              <m:oMathParaPr>
                                <m:jc m:val="center"/>
                              </m:oMathParaPr>
                              <m:oMath xmlns:m="http://schemas.openxmlformats.org/officeDocument/2006/math">
                                <m:r>
                                  <a:rPr lang="en-SG" sz="2400" b="0" i="1" baseline="0" smtClean="0">
                                    <a:latin typeface="Cambria Math" panose="02040503050406030204" pitchFamily="18" charset="0"/>
                                    <a:ea typeface="CMU Sans Serif" panose="02000603000000000000" pitchFamily="2" charset="0"/>
                                    <a:cs typeface="CMU Sans Serif" panose="02000603000000000000" pitchFamily="2" charset="0"/>
                                  </a:rPr>
                                  <m:t>𝑇𝐿𝐸</m:t>
                                </m:r>
                                <m:r>
                                  <a:rPr lang="en-SG" sz="2400" b="0" i="1" baseline="-25000" smtClean="0">
                                    <a:latin typeface="Cambria Math" panose="02040503050406030204" pitchFamily="18" charset="0"/>
                                    <a:ea typeface="CMU Sans Serif" panose="02000603000000000000" pitchFamily="2" charset="0"/>
                                    <a:cs typeface="CMU Sans Serif" panose="02000603000000000000" pitchFamily="2" charset="0"/>
                                  </a:rPr>
                                  <m:t>3</m:t>
                                </m:r>
                              </m:oMath>
                            </m:oMathPara>
                          </a14:m>
                          <a:endParaRPr lang="en-SG" sz="2400" b="0" baseline="-25000">
                            <a:latin typeface="CMU Sans Serif" panose="02000603000000000000" pitchFamily="2" charset="0"/>
                            <a:ea typeface="CMU Sans Serif" panose="02000603000000000000" pitchFamily="2" charset="0"/>
                            <a:cs typeface="CMU Sans Serif" panose="02000603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20000"/>
                        </a:solidFill>
                      </a:tcPr>
                    </a:tc>
                    <a:extLst>
                      <a:ext uri="{0D108BD9-81ED-4DB2-BD59-A6C34878D82A}">
                        <a16:rowId xmlns:a16="http://schemas.microsoft.com/office/drawing/2014/main" val="1066862428"/>
                      </a:ext>
                    </a:extLst>
                  </a:tr>
                </a:tbl>
              </a:graphicData>
            </a:graphic>
          </p:graphicFrame>
        </mc:Choice>
        <mc:Fallback>
          <p:graphicFrame>
            <p:nvGraphicFramePr>
              <p:cNvPr id="12" name="Table 11">
                <a:extLst>
                  <a:ext uri="{FF2B5EF4-FFF2-40B4-BE49-F238E27FC236}">
                    <a16:creationId xmlns:a16="http://schemas.microsoft.com/office/drawing/2014/main" id="{D2930B6A-24FA-8E4A-7256-94F6E7126CD4}"/>
                  </a:ext>
                </a:extLst>
              </p:cNvPr>
              <p:cNvGraphicFramePr>
                <a:graphicFrameLocks noGrp="1"/>
              </p:cNvGraphicFramePr>
              <p:nvPr>
                <p:extLst>
                  <p:ext uri="{D42A27DB-BD31-4B8C-83A1-F6EECF244321}">
                    <p14:modId xmlns:p14="http://schemas.microsoft.com/office/powerpoint/2010/main" val="2806004147"/>
                  </p:ext>
                </p:extLst>
              </p:nvPr>
            </p:nvGraphicFramePr>
            <p:xfrm>
              <a:off x="706344" y="2601509"/>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645" t="-1124" r="-1290" b="-2247"/>
                          </a:stretch>
                        </a:blipFill>
                      </a:tcPr>
                    </a:tc>
                    <a:extLst>
                      <a:ext uri="{0D108BD9-81ED-4DB2-BD59-A6C34878D82A}">
                        <a16:rowId xmlns:a16="http://schemas.microsoft.com/office/drawing/2014/main" val="1066862428"/>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13" name="Table 12">
                <a:extLst>
                  <a:ext uri="{FF2B5EF4-FFF2-40B4-BE49-F238E27FC236}">
                    <a16:creationId xmlns:a16="http://schemas.microsoft.com/office/drawing/2014/main" id="{B58B3C3D-4A72-C718-749E-B0B85BEDA558}"/>
                  </a:ext>
                </a:extLst>
              </p:cNvPr>
              <p:cNvGraphicFramePr>
                <a:graphicFrameLocks noGrp="1"/>
              </p:cNvGraphicFramePr>
              <p:nvPr>
                <p:extLst>
                  <p:ext uri="{D42A27DB-BD31-4B8C-83A1-F6EECF244321}">
                    <p14:modId xmlns:p14="http://schemas.microsoft.com/office/powerpoint/2010/main" val="1480326588"/>
                  </p:ext>
                </p:extLst>
              </p:nvPr>
            </p:nvGraphicFramePr>
            <p:xfrm>
              <a:off x="1122368" y="3085429"/>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pPr algn="ctr"/>
                          <a14:m>
                            <m:oMath xmlns:m="http://schemas.openxmlformats.org/officeDocument/2006/math">
                              <m:r>
                                <a:rPr lang="en-SG" sz="2400" b="0" i="1" baseline="0" smtClean="0">
                                  <a:latin typeface="Cambria Math" panose="02040503050406030204" pitchFamily="18" charset="0"/>
                                  <a:ea typeface="CMU Sans Serif" panose="02000603000000000000" pitchFamily="2" charset="0"/>
                                  <a:cs typeface="CMU Sans Serif" panose="02000603000000000000" pitchFamily="2" charset="0"/>
                                </a:rPr>
                                <m:t>𝑇𝐿𝐸</m:t>
                              </m:r>
                            </m:oMath>
                          </a14:m>
                          <a:r>
                            <a:rPr lang="en-SG" sz="2400" b="0" baseline="-25000">
                              <a:latin typeface="CMU Sans Serif" panose="02000603000000000000" pitchFamily="2" charset="0"/>
                              <a:ea typeface="CMU Sans Serif" panose="02000603000000000000" pitchFamily="2" charset="0"/>
                              <a:cs typeface="CMU Sans Serif" panose="02000603000000000000" pitchFamily="2"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20000"/>
                        </a:solidFill>
                      </a:tcPr>
                    </a:tc>
                    <a:extLst>
                      <a:ext uri="{0D108BD9-81ED-4DB2-BD59-A6C34878D82A}">
                        <a16:rowId xmlns:a16="http://schemas.microsoft.com/office/drawing/2014/main" val="1066862428"/>
                      </a:ext>
                    </a:extLst>
                  </a:tr>
                </a:tbl>
              </a:graphicData>
            </a:graphic>
          </p:graphicFrame>
        </mc:Choice>
        <mc:Fallback>
          <p:graphicFrame>
            <p:nvGraphicFramePr>
              <p:cNvPr id="13" name="Table 12">
                <a:extLst>
                  <a:ext uri="{FF2B5EF4-FFF2-40B4-BE49-F238E27FC236}">
                    <a16:creationId xmlns:a16="http://schemas.microsoft.com/office/drawing/2014/main" id="{B58B3C3D-4A72-C718-749E-B0B85BEDA558}"/>
                  </a:ext>
                </a:extLst>
              </p:cNvPr>
              <p:cNvGraphicFramePr>
                <a:graphicFrameLocks noGrp="1"/>
              </p:cNvGraphicFramePr>
              <p:nvPr>
                <p:extLst>
                  <p:ext uri="{D42A27DB-BD31-4B8C-83A1-F6EECF244321}">
                    <p14:modId xmlns:p14="http://schemas.microsoft.com/office/powerpoint/2010/main" val="1480326588"/>
                  </p:ext>
                </p:extLst>
              </p:nvPr>
            </p:nvGraphicFramePr>
            <p:xfrm>
              <a:off x="1122368" y="3085429"/>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649" t="-1136" r="-1299" b="-11364"/>
                          </a:stretch>
                        </a:blipFill>
                      </a:tcPr>
                    </a:tc>
                    <a:extLst>
                      <a:ext uri="{0D108BD9-81ED-4DB2-BD59-A6C34878D82A}">
                        <a16:rowId xmlns:a16="http://schemas.microsoft.com/office/drawing/2014/main" val="1066862428"/>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15" name="Table 14">
                <a:extLst>
                  <a:ext uri="{FF2B5EF4-FFF2-40B4-BE49-F238E27FC236}">
                    <a16:creationId xmlns:a16="http://schemas.microsoft.com/office/drawing/2014/main" id="{78A64426-8491-ABB7-4E9E-BA357258AFCF}"/>
                  </a:ext>
                </a:extLst>
              </p:cNvPr>
              <p:cNvGraphicFramePr>
                <a:graphicFrameLocks noGrp="1"/>
              </p:cNvGraphicFramePr>
              <p:nvPr>
                <p:extLst>
                  <p:ext uri="{D42A27DB-BD31-4B8C-83A1-F6EECF244321}">
                    <p14:modId xmlns:p14="http://schemas.microsoft.com/office/powerpoint/2010/main" val="2749328712"/>
                  </p:ext>
                </p:extLst>
              </p:nvPr>
            </p:nvGraphicFramePr>
            <p:xfrm>
              <a:off x="1536158" y="3569349"/>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pPr algn="ctr"/>
                          <a14:m>
                            <m:oMath xmlns:m="http://schemas.openxmlformats.org/officeDocument/2006/math">
                              <m:r>
                                <a:rPr lang="en-SG" sz="2400" b="0" i="1" baseline="0" smtClean="0">
                                  <a:latin typeface="Cambria Math" panose="02040503050406030204" pitchFamily="18" charset="0"/>
                                  <a:ea typeface="CMU Sans Serif" panose="02000603000000000000" pitchFamily="2" charset="0"/>
                                  <a:cs typeface="CMU Sans Serif" panose="02000603000000000000" pitchFamily="2" charset="0"/>
                                </a:rPr>
                                <m:t>𝑇𝐿𝐸</m:t>
                              </m:r>
                            </m:oMath>
                          </a14:m>
                          <a:r>
                            <a:rPr lang="en-SG" sz="2400" b="0" baseline="-25000">
                              <a:latin typeface="CMU Sans Serif" panose="02000603000000000000" pitchFamily="2" charset="0"/>
                              <a:ea typeface="CMU Sans Serif" panose="02000603000000000000" pitchFamily="2" charset="0"/>
                              <a:cs typeface="CMU Sans Serif" panose="02000603000000000000" pitchFamily="2"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20000"/>
                        </a:solidFill>
                      </a:tcPr>
                    </a:tc>
                    <a:extLst>
                      <a:ext uri="{0D108BD9-81ED-4DB2-BD59-A6C34878D82A}">
                        <a16:rowId xmlns:a16="http://schemas.microsoft.com/office/drawing/2014/main" val="1066862428"/>
                      </a:ext>
                    </a:extLst>
                  </a:tr>
                </a:tbl>
              </a:graphicData>
            </a:graphic>
          </p:graphicFrame>
        </mc:Choice>
        <mc:Fallback>
          <p:graphicFrame>
            <p:nvGraphicFramePr>
              <p:cNvPr id="15" name="Table 14">
                <a:extLst>
                  <a:ext uri="{FF2B5EF4-FFF2-40B4-BE49-F238E27FC236}">
                    <a16:creationId xmlns:a16="http://schemas.microsoft.com/office/drawing/2014/main" id="{78A64426-8491-ABB7-4E9E-BA357258AFCF}"/>
                  </a:ext>
                </a:extLst>
              </p:cNvPr>
              <p:cNvGraphicFramePr>
                <a:graphicFrameLocks noGrp="1"/>
              </p:cNvGraphicFramePr>
              <p:nvPr>
                <p:extLst>
                  <p:ext uri="{D42A27DB-BD31-4B8C-83A1-F6EECF244321}">
                    <p14:modId xmlns:p14="http://schemas.microsoft.com/office/powerpoint/2010/main" val="2749328712"/>
                  </p:ext>
                </p:extLst>
              </p:nvPr>
            </p:nvGraphicFramePr>
            <p:xfrm>
              <a:off x="1536158" y="3569349"/>
              <a:ext cx="934144" cy="535237"/>
            </p:xfrm>
            <a:graphic>
              <a:graphicData uri="http://schemas.openxmlformats.org/drawingml/2006/table">
                <a:tbl>
                  <a:tblPr firstRow="1" bandRow="1">
                    <a:tableStyleId>{5C22544A-7EE6-4342-B048-85BDC9FD1C3A}</a:tableStyleId>
                  </a:tblPr>
                  <a:tblGrid>
                    <a:gridCol w="934144">
                      <a:extLst>
                        <a:ext uri="{9D8B030D-6E8A-4147-A177-3AD203B41FA5}">
                          <a16:colId xmlns:a16="http://schemas.microsoft.com/office/drawing/2014/main" val="456033778"/>
                        </a:ext>
                      </a:extLst>
                    </a:gridCol>
                  </a:tblGrid>
                  <a:tr h="5352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9"/>
                          <a:stretch>
                            <a:fillRect l="-645" t="-1124" r="-1290" b="-11236"/>
                          </a:stretch>
                        </a:blipFill>
                      </a:tcPr>
                    </a:tc>
                    <a:extLst>
                      <a:ext uri="{0D108BD9-81ED-4DB2-BD59-A6C34878D82A}">
                        <a16:rowId xmlns:a16="http://schemas.microsoft.com/office/drawing/2014/main" val="1066862428"/>
                      </a:ext>
                    </a:extLst>
                  </a:tr>
                </a:tbl>
              </a:graphicData>
            </a:graphic>
          </p:graphicFrame>
        </mc:Fallback>
      </mc:AlternateContent>
      <p:sp>
        <p:nvSpPr>
          <p:cNvPr id="24" name="Rectangle 23">
            <a:extLst>
              <a:ext uri="{FF2B5EF4-FFF2-40B4-BE49-F238E27FC236}">
                <a16:creationId xmlns:a16="http://schemas.microsoft.com/office/drawing/2014/main" id="{7D585974-2647-3B5D-CEBD-1BF54851A4B2}"/>
              </a:ext>
            </a:extLst>
          </p:cNvPr>
          <p:cNvSpPr/>
          <p:nvPr/>
        </p:nvSpPr>
        <p:spPr>
          <a:xfrm>
            <a:off x="507525" y="2439038"/>
            <a:ext cx="2102416" cy="1817708"/>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5" name="TextBox 24">
            <a:extLst>
              <a:ext uri="{FF2B5EF4-FFF2-40B4-BE49-F238E27FC236}">
                <a16:creationId xmlns:a16="http://schemas.microsoft.com/office/drawing/2014/main" id="{CC6229BE-E5E6-E50D-FACD-BBC2A058C7AB}"/>
              </a:ext>
            </a:extLst>
          </p:cNvPr>
          <p:cNvSpPr txBox="1"/>
          <p:nvPr/>
        </p:nvSpPr>
        <p:spPr>
          <a:xfrm>
            <a:off x="521655" y="2060478"/>
            <a:ext cx="2074156" cy="369332"/>
          </a:xfrm>
          <a:prstGeom prst="rect">
            <a:avLst/>
          </a:prstGeom>
          <a:noFill/>
        </p:spPr>
        <p:txBody>
          <a:bodyPr wrap="square" rtlCol="0">
            <a:spAutoFit/>
          </a:bodyPr>
          <a:lstStyle/>
          <a:p>
            <a:pPr algn="ctr"/>
            <a:r>
              <a:rPr lang="en-SG" b="1">
                <a:latin typeface="CMU Sans Serif" panose="02000603000000000000" pitchFamily="2" charset="0"/>
                <a:ea typeface="CMU Sans Serif" panose="02000603000000000000" pitchFamily="2" charset="0"/>
                <a:cs typeface="CMU Sans Serif" panose="02000603000000000000" pitchFamily="2" charset="0"/>
              </a:rPr>
              <a:t>Raw TLEs</a:t>
            </a:r>
          </a:p>
        </p:txBody>
      </p:sp>
      <p:sp>
        <p:nvSpPr>
          <p:cNvPr id="26" name="Rectangle 25">
            <a:extLst>
              <a:ext uri="{FF2B5EF4-FFF2-40B4-BE49-F238E27FC236}">
                <a16:creationId xmlns:a16="http://schemas.microsoft.com/office/drawing/2014/main" id="{A14FD057-0443-ECEF-78C7-BF39133B7BF7}"/>
              </a:ext>
            </a:extLst>
          </p:cNvPr>
          <p:cNvSpPr/>
          <p:nvPr/>
        </p:nvSpPr>
        <p:spPr>
          <a:xfrm>
            <a:off x="3213825" y="2697660"/>
            <a:ext cx="1624828" cy="13194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dirty="0">
                <a:latin typeface="CMU Sans Serif" panose="02000603000000000000" pitchFamily="2" charset="0"/>
                <a:ea typeface="CMU Sans Serif" panose="02000603000000000000" pitchFamily="2" charset="0"/>
                <a:cs typeface="CMU Sans Serif" panose="02000603000000000000" pitchFamily="2" charset="0"/>
              </a:rPr>
              <a:t>TLE correction module</a:t>
            </a:r>
          </a:p>
        </p:txBody>
      </p:sp>
      <mc:AlternateContent xmlns:mc="http://schemas.openxmlformats.org/markup-compatibility/2006">
        <mc:Choice xmlns:a14="http://schemas.microsoft.com/office/drawing/2010/main" Requires="a14">
          <p:sp>
            <p:nvSpPr>
              <p:cNvPr id="27" name="TextBox 26">
                <a:extLst>
                  <a:ext uri="{FF2B5EF4-FFF2-40B4-BE49-F238E27FC236}">
                    <a16:creationId xmlns:a16="http://schemas.microsoft.com/office/drawing/2014/main" id="{E4C969AE-C29E-34C3-EACD-74A7674C27CC}"/>
                  </a:ext>
                </a:extLst>
              </p:cNvPr>
              <p:cNvSpPr txBox="1"/>
              <p:nvPr/>
            </p:nvSpPr>
            <p:spPr>
              <a:xfrm>
                <a:off x="5388620" y="3132321"/>
                <a:ext cx="1191037" cy="461665"/>
              </a:xfrm>
              <a:prstGeom prst="rect">
                <a:avLst/>
              </a:prstGeom>
              <a:solidFill>
                <a:schemeClr val="tx2">
                  <a:lumMod val="25000"/>
                  <a:lumOff val="75000"/>
                </a:schemeClr>
              </a:solidFill>
              <a:ln w="12700">
                <a:solidFill>
                  <a:schemeClr val="tx1"/>
                </a:solidFill>
              </a:ln>
            </p:spPr>
            <p:txBody>
              <a:bodyPr wrap="square" anchor="b">
                <a:spAutoFit/>
              </a:bodyPr>
              <a:lstStyle/>
              <a:p>
                <a14:m>
                  <m:oMath xmlns:m="http://schemas.openxmlformats.org/officeDocument/2006/math">
                    <m:r>
                      <a:rPr lang="en-US" sz="2400" b="1" i="1" smtClean="0">
                        <a:latin typeface="Cambria Math" panose="02040503050406030204" pitchFamily="18" charset="0"/>
                      </a:rPr>
                      <m:t>𝝏</m:t>
                    </m:r>
                  </m:oMath>
                </a14:m>
                <a:r>
                  <a:rPr lang="en-SG" sz="2400" b="1">
                    <a:latin typeface="CMU Sans Serif" panose="02000603000000000000" pitchFamily="2" charset="0"/>
                    <a:ea typeface="CMU Sans Serif" panose="02000603000000000000" pitchFamily="2" charset="0"/>
                    <a:cs typeface="CMU Sans Serif" panose="02000603000000000000" pitchFamily="2" charset="0"/>
                  </a:rPr>
                  <a:t>SGP4</a:t>
                </a:r>
                <a:endParaRPr lang="en-SG" sz="2400"/>
              </a:p>
            </p:txBody>
          </p:sp>
        </mc:Choice>
        <mc:Fallback>
          <p:sp>
            <p:nvSpPr>
              <p:cNvPr id="27" name="TextBox 26">
                <a:extLst>
                  <a:ext uri="{FF2B5EF4-FFF2-40B4-BE49-F238E27FC236}">
                    <a16:creationId xmlns:a16="http://schemas.microsoft.com/office/drawing/2014/main" id="{E4C969AE-C29E-34C3-EACD-74A7674C27CC}"/>
                  </a:ext>
                </a:extLst>
              </p:cNvPr>
              <p:cNvSpPr txBox="1">
                <a:spLocks noRot="1" noChangeAspect="1" noMove="1" noResize="1" noEditPoints="1" noAdjustHandles="1" noChangeArrowheads="1" noChangeShapeType="1" noTextEdit="1"/>
              </p:cNvSpPr>
              <p:nvPr/>
            </p:nvSpPr>
            <p:spPr>
              <a:xfrm>
                <a:off x="5388620" y="3132321"/>
                <a:ext cx="1191037" cy="461665"/>
              </a:xfrm>
              <a:prstGeom prst="rect">
                <a:avLst/>
              </a:prstGeom>
              <a:blipFill>
                <a:blip r:embed="rId10"/>
                <a:stretch>
                  <a:fillRect l="-1015" t="-5128" r="-4569" b="-30769"/>
                </a:stretch>
              </a:blipFill>
              <a:ln w="12700">
                <a:solidFill>
                  <a:schemeClr val="tx1"/>
                </a:solidFill>
              </a:ln>
            </p:spPr>
            <p:txBody>
              <a:bodyPr/>
              <a:lstStyle/>
              <a:p>
                <a:r>
                  <a:rPr lang="en-SG">
                    <a:noFill/>
                  </a:rPr>
                  <a:t> </a:t>
                </a:r>
              </a:p>
            </p:txBody>
          </p:sp>
        </mc:Fallback>
      </mc:AlternateContent>
      <mc:AlternateContent xmlns:mc="http://schemas.openxmlformats.org/markup-compatibility/2006">
        <mc:Choice xmlns:a14="http://schemas.microsoft.com/office/drawing/2010/main" Requires="a14">
          <p:sp>
            <p:nvSpPr>
              <p:cNvPr id="28" name="Rectangle 27">
                <a:extLst>
                  <a:ext uri="{FF2B5EF4-FFF2-40B4-BE49-F238E27FC236}">
                    <a16:creationId xmlns:a16="http://schemas.microsoft.com/office/drawing/2014/main" id="{55047A02-AD55-27DB-44CB-FA5ED0628D21}"/>
                  </a:ext>
                </a:extLst>
              </p:cNvPr>
              <p:cNvSpPr/>
              <p:nvPr/>
            </p:nvSpPr>
            <p:spPr>
              <a:xfrm>
                <a:off x="7125918" y="2711027"/>
                <a:ext cx="1624828" cy="13194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sz="1800" b="1" i="1" smtClean="0">
                        <a:latin typeface="Cambria Math" panose="02040503050406030204" pitchFamily="18" charset="0"/>
                      </a:rPr>
                      <m:t>𝝏</m:t>
                    </m:r>
                    <m:r>
                      <a:rPr lang="en-SG" sz="1800" b="1" i="1" smtClean="0">
                        <a:latin typeface="Cambria Math" panose="02040503050406030204" pitchFamily="18" charset="0"/>
                      </a:rPr>
                      <m:t>𝑺𝑮𝑷</m:t>
                    </m:r>
                    <m:r>
                      <a:rPr lang="en-SG" sz="1800" b="1" i="1" smtClean="0">
                        <a:latin typeface="Cambria Math" panose="02040503050406030204" pitchFamily="18" charset="0"/>
                      </a:rPr>
                      <m:t>𝟒</m:t>
                    </m:r>
                  </m:oMath>
                </a14:m>
                <a:r>
                  <a:rPr lang="en-SG" b="1">
                    <a:latin typeface="CMU Sans Serif" panose="02000603000000000000" pitchFamily="2" charset="0"/>
                    <a:ea typeface="CMU Sans Serif" panose="02000603000000000000" pitchFamily="2" charset="0"/>
                    <a:cs typeface="CMU Sans Serif" panose="02000603000000000000" pitchFamily="2" charset="0"/>
                  </a:rPr>
                  <a:t> </a:t>
                </a:r>
                <a:r>
                  <a:rPr lang="en-SG">
                    <a:latin typeface="CMU Sans Serif" panose="02000603000000000000" pitchFamily="2" charset="0"/>
                    <a:ea typeface="CMU Sans Serif" panose="02000603000000000000" pitchFamily="2" charset="0"/>
                    <a:cs typeface="CMU Sans Serif" panose="02000603000000000000" pitchFamily="2" charset="0"/>
                  </a:rPr>
                  <a:t>correction module</a:t>
                </a:r>
              </a:p>
            </p:txBody>
          </p:sp>
        </mc:Choice>
        <mc:Fallback>
          <p:sp>
            <p:nvSpPr>
              <p:cNvPr id="28" name="Rectangle 27">
                <a:extLst>
                  <a:ext uri="{FF2B5EF4-FFF2-40B4-BE49-F238E27FC236}">
                    <a16:creationId xmlns:a16="http://schemas.microsoft.com/office/drawing/2014/main" id="{55047A02-AD55-27DB-44CB-FA5ED0628D21}"/>
                  </a:ext>
                </a:extLst>
              </p:cNvPr>
              <p:cNvSpPr>
                <a:spLocks noRot="1" noChangeAspect="1" noMove="1" noResize="1" noEditPoints="1" noAdjustHandles="1" noChangeArrowheads="1" noChangeShapeType="1" noTextEdit="1"/>
              </p:cNvSpPr>
              <p:nvPr/>
            </p:nvSpPr>
            <p:spPr>
              <a:xfrm>
                <a:off x="7125918" y="2711027"/>
                <a:ext cx="1624828" cy="1319450"/>
              </a:xfrm>
              <a:prstGeom prst="rect">
                <a:avLst/>
              </a:prstGeom>
              <a:blipFill>
                <a:blip r:embed="rId11"/>
                <a:stretch>
                  <a:fillRect/>
                </a:stretch>
              </a:blipFill>
            </p:spPr>
            <p:txBody>
              <a:bodyPr/>
              <a:lstStyle/>
              <a:p>
                <a:r>
                  <a:rPr lang="en-SG">
                    <a:noFill/>
                  </a:rPr>
                  <a:t> </a:t>
                </a:r>
              </a:p>
            </p:txBody>
          </p:sp>
        </mc:Fallback>
      </mc:AlternateContent>
      <p:cxnSp>
        <p:nvCxnSpPr>
          <p:cNvPr id="29" name="Straight Arrow Connector 28">
            <a:extLst>
              <a:ext uri="{FF2B5EF4-FFF2-40B4-BE49-F238E27FC236}">
                <a16:creationId xmlns:a16="http://schemas.microsoft.com/office/drawing/2014/main" id="{12669ADF-F468-7298-3FA4-C82108793BCF}"/>
              </a:ext>
            </a:extLst>
          </p:cNvPr>
          <p:cNvCxnSpPr>
            <a:cxnSpLocks/>
            <a:stCxn id="28" idx="3"/>
            <a:endCxn id="53" idx="1"/>
          </p:cNvCxnSpPr>
          <p:nvPr/>
        </p:nvCxnSpPr>
        <p:spPr>
          <a:xfrm>
            <a:off x="8750746" y="3370752"/>
            <a:ext cx="494515"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50C6F12C-4808-68F9-B6FB-24F4B427A777}"/>
              </a:ext>
            </a:extLst>
          </p:cNvPr>
          <p:cNvCxnSpPr>
            <a:cxnSpLocks/>
            <a:stCxn id="26" idx="3"/>
            <a:endCxn id="27" idx="1"/>
          </p:cNvCxnSpPr>
          <p:nvPr/>
        </p:nvCxnSpPr>
        <p:spPr>
          <a:xfrm>
            <a:off x="4838653" y="3357385"/>
            <a:ext cx="549967" cy="5769"/>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51C1D8DC-FEDE-3537-8594-0821D5F75C19}"/>
              </a:ext>
            </a:extLst>
          </p:cNvPr>
          <p:cNvCxnSpPr>
            <a:cxnSpLocks/>
            <a:stCxn id="27" idx="3"/>
            <a:endCxn id="28" idx="1"/>
          </p:cNvCxnSpPr>
          <p:nvPr/>
        </p:nvCxnSpPr>
        <p:spPr>
          <a:xfrm>
            <a:off x="6579657" y="3363154"/>
            <a:ext cx="546261" cy="759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7" name="Connector: Curved 56">
            <a:extLst>
              <a:ext uri="{FF2B5EF4-FFF2-40B4-BE49-F238E27FC236}">
                <a16:creationId xmlns:a16="http://schemas.microsoft.com/office/drawing/2014/main" id="{1B64A084-6DA0-0084-ECE2-6FC791C653E7}"/>
              </a:ext>
            </a:extLst>
          </p:cNvPr>
          <p:cNvCxnSpPr>
            <a:cxnSpLocks/>
            <a:stCxn id="26" idx="2"/>
            <a:endCxn id="24" idx="2"/>
          </p:cNvCxnSpPr>
          <p:nvPr/>
        </p:nvCxnSpPr>
        <p:spPr>
          <a:xfrm rot="5400000">
            <a:off x="2672668" y="2903175"/>
            <a:ext cx="239636" cy="2467506"/>
          </a:xfrm>
          <a:prstGeom prst="curvedConnector3">
            <a:avLst>
              <a:gd name="adj1" fmla="val 258992"/>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66" name="Connector: Curved 65">
            <a:extLst>
              <a:ext uri="{FF2B5EF4-FFF2-40B4-BE49-F238E27FC236}">
                <a16:creationId xmlns:a16="http://schemas.microsoft.com/office/drawing/2014/main" id="{D039D620-0D67-E852-7269-33405C1B8490}"/>
              </a:ext>
            </a:extLst>
          </p:cNvPr>
          <p:cNvCxnSpPr>
            <a:cxnSpLocks/>
            <a:stCxn id="28" idx="2"/>
            <a:endCxn id="27" idx="2"/>
          </p:cNvCxnSpPr>
          <p:nvPr/>
        </p:nvCxnSpPr>
        <p:spPr>
          <a:xfrm rot="5400000" flipH="1">
            <a:off x="6742990" y="2835136"/>
            <a:ext cx="436491" cy="1954193"/>
          </a:xfrm>
          <a:prstGeom prst="curvedConnector3">
            <a:avLst>
              <a:gd name="adj1" fmla="val -143493"/>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74" name="TextBox 73">
            <a:extLst>
              <a:ext uri="{FF2B5EF4-FFF2-40B4-BE49-F238E27FC236}">
                <a16:creationId xmlns:a16="http://schemas.microsoft.com/office/drawing/2014/main" id="{F5ED59A1-4747-FEE4-A4FD-BE27B72EEA58}"/>
              </a:ext>
            </a:extLst>
          </p:cNvPr>
          <p:cNvSpPr txBox="1"/>
          <p:nvPr/>
        </p:nvSpPr>
        <p:spPr>
          <a:xfrm>
            <a:off x="2057237" y="4687942"/>
            <a:ext cx="1888078" cy="1200329"/>
          </a:xfrm>
          <a:prstGeom prst="rect">
            <a:avLst/>
          </a:prstGeom>
          <a:noFill/>
        </p:spPr>
        <p:txBody>
          <a:bodyPr wrap="square" rtlCol="0">
            <a:spAutoFit/>
          </a:bodyPr>
          <a:lstStyle/>
          <a:p>
            <a:pPr algn="ctr"/>
            <a:r>
              <a:rPr lang="en-SG" sz="2400">
                <a:latin typeface="CMU Sans Serif" panose="02000603000000000000" pitchFamily="2" charset="0"/>
                <a:ea typeface="CMU Sans Serif" panose="02000603000000000000" pitchFamily="2" charset="0"/>
                <a:cs typeface="CMU Sans Serif" panose="02000603000000000000" pitchFamily="2" charset="0"/>
              </a:rPr>
              <a:t>Learns and corrects TLE error</a:t>
            </a:r>
          </a:p>
        </p:txBody>
      </p:sp>
      <p:sp>
        <p:nvSpPr>
          <p:cNvPr id="75" name="TextBox 74">
            <a:extLst>
              <a:ext uri="{FF2B5EF4-FFF2-40B4-BE49-F238E27FC236}">
                <a16:creationId xmlns:a16="http://schemas.microsoft.com/office/drawing/2014/main" id="{0977D6E5-202A-3805-C9C9-2092FE25E19E}"/>
              </a:ext>
            </a:extLst>
          </p:cNvPr>
          <p:cNvSpPr txBox="1"/>
          <p:nvPr/>
        </p:nvSpPr>
        <p:spPr>
          <a:xfrm>
            <a:off x="5669520" y="4687942"/>
            <a:ext cx="2583429" cy="1200329"/>
          </a:xfrm>
          <a:prstGeom prst="rect">
            <a:avLst/>
          </a:prstGeom>
          <a:noFill/>
        </p:spPr>
        <p:txBody>
          <a:bodyPr wrap="square" rtlCol="0">
            <a:spAutoFit/>
          </a:bodyPr>
          <a:lstStyle/>
          <a:p>
            <a:pPr algn="ctr"/>
            <a:r>
              <a:rPr lang="en-SG" sz="2400">
                <a:latin typeface="CMU Sans Serif" panose="02000603000000000000" pitchFamily="2" charset="0"/>
                <a:ea typeface="CMU Sans Serif" panose="02000603000000000000" pitchFamily="2" charset="0"/>
                <a:cs typeface="CMU Sans Serif" panose="02000603000000000000" pitchFamily="2" charset="0"/>
              </a:rPr>
              <a:t>Learns and corrects SGP4 propagation error</a:t>
            </a:r>
          </a:p>
        </p:txBody>
      </p:sp>
      <p:sp>
        <p:nvSpPr>
          <p:cNvPr id="3" name="TextBox 2">
            <a:extLst>
              <a:ext uri="{FF2B5EF4-FFF2-40B4-BE49-F238E27FC236}">
                <a16:creationId xmlns:a16="http://schemas.microsoft.com/office/drawing/2014/main" id="{0427C97F-52B7-2395-1148-B99A7427589A}"/>
              </a:ext>
            </a:extLst>
          </p:cNvPr>
          <p:cNvSpPr txBox="1"/>
          <p:nvPr/>
        </p:nvSpPr>
        <p:spPr>
          <a:xfrm>
            <a:off x="4710179" y="6555876"/>
            <a:ext cx="2787586" cy="338554"/>
          </a:xfrm>
          <a:prstGeom prst="rect">
            <a:avLst/>
          </a:prstGeom>
          <a:noFill/>
        </p:spPr>
        <p:txBody>
          <a:bodyPr wrap="square">
            <a:spAutoFit/>
          </a:bodyPr>
          <a:lstStyle/>
          <a:p>
            <a:pPr algn="ctr"/>
            <a:r>
              <a:rPr lang="en-SG" sz="1600" dirty="0">
                <a:solidFill>
                  <a:schemeClr val="tx1">
                    <a:lumMod val="65000"/>
                    <a:lumOff val="35000"/>
                  </a:schemeClr>
                </a:solidFill>
                <a:latin typeface="CMU Sans Serif" panose="02000603000000000000" pitchFamily="2" charset="0"/>
                <a:ea typeface="CMU Sans Serif" panose="02000603000000000000" pitchFamily="2" charset="0"/>
                <a:cs typeface="CMU Sans Serif" panose="02000603000000000000" pitchFamily="2" charset="0"/>
              </a:rPr>
              <a:t>(</a:t>
            </a:r>
            <a:r>
              <a:rPr lang="en-SG" sz="1600" dirty="0" err="1">
                <a:solidFill>
                  <a:schemeClr val="tx1">
                    <a:lumMod val="65000"/>
                    <a:lumOff val="35000"/>
                  </a:schemeClr>
                </a:solidFill>
                <a:latin typeface="CMU Sans Serif" panose="02000603000000000000" pitchFamily="2" charset="0"/>
                <a:ea typeface="CMU Sans Serif" panose="02000603000000000000" pitchFamily="2" charset="0"/>
                <a:cs typeface="CMU Sans Serif" panose="02000603000000000000" pitchFamily="2" charset="0"/>
              </a:rPr>
              <a:t>Acciarini</a:t>
            </a:r>
            <a:r>
              <a:rPr lang="en-SG" sz="1600" dirty="0">
                <a:solidFill>
                  <a:schemeClr val="tx1">
                    <a:lumMod val="65000"/>
                    <a:lumOff val="35000"/>
                  </a:schemeClr>
                </a:solidFill>
                <a:latin typeface="CMU Sans Serif" panose="02000603000000000000" pitchFamily="2" charset="0"/>
                <a:ea typeface="CMU Sans Serif" panose="02000603000000000000" pitchFamily="2" charset="0"/>
                <a:cs typeface="CMU Sans Serif" panose="02000603000000000000" pitchFamily="2" charset="0"/>
              </a:rPr>
              <a:t> et al., 2025)</a:t>
            </a:r>
          </a:p>
        </p:txBody>
      </p:sp>
    </p:spTree>
    <p:extLst>
      <p:ext uri="{BB962C8B-B14F-4D97-AF65-F5344CB8AC3E}">
        <p14:creationId xmlns:p14="http://schemas.microsoft.com/office/powerpoint/2010/main" val="161865337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2C7C8974-A7BA-006D-936B-59BAA7F41275}"/>
                  </a:ext>
                </a:extLst>
              </p:cNvPr>
              <p:cNvSpPr>
                <a:spLocks noGrp="1"/>
              </p:cNvSpPr>
              <p:nvPr>
                <p:ph type="title"/>
              </p:nvPr>
            </p:nvSpPr>
            <p:spPr>
              <a:xfrm>
                <a:off x="374210" y="2576095"/>
                <a:ext cx="11443580" cy="1325563"/>
              </a:xfrm>
            </p:spPr>
            <p:txBody>
              <a:bodyPr/>
              <a:lstStyle/>
              <a:p>
                <a:pPr algn="ctr"/>
                <a:r>
                  <a:rPr lang="en-SG" dirty="0"/>
                  <a:t>Training ML-</a:t>
                </a:r>
                <a:r>
                  <a:rPr lang="en-US" sz="4000" b="1" dirty="0"/>
                  <a:t> </a:t>
                </a:r>
                <a14:m>
                  <m:oMath xmlns:m="http://schemas.openxmlformats.org/officeDocument/2006/math">
                    <m:r>
                      <a:rPr lang="en-US" sz="4000" b="1" i="1" smtClean="0">
                        <a:latin typeface="Cambria Math" panose="02040503050406030204" pitchFamily="18" charset="0"/>
                      </a:rPr>
                      <m:t>𝝏</m:t>
                    </m:r>
                  </m:oMath>
                </a14:m>
                <a:r>
                  <a:rPr lang="en-SG" dirty="0"/>
                  <a:t>SGP4 from Scratch:</a:t>
                </a:r>
                <a:br>
                  <a:rPr lang="en-SG" dirty="0"/>
                </a:br>
                <a:r>
                  <a:rPr lang="en-SG" dirty="0"/>
                  <a:t> Set-up and Challenges</a:t>
                </a:r>
              </a:p>
            </p:txBody>
          </p:sp>
        </mc:Choice>
        <mc:Fallback>
          <p:sp>
            <p:nvSpPr>
              <p:cNvPr id="2" name="Title 1">
                <a:extLst>
                  <a:ext uri="{FF2B5EF4-FFF2-40B4-BE49-F238E27FC236}">
                    <a16:creationId xmlns:a16="http://schemas.microsoft.com/office/drawing/2014/main" id="{2C7C8974-A7BA-006D-936B-59BAA7F41275}"/>
                  </a:ext>
                </a:extLst>
              </p:cNvPr>
              <p:cNvSpPr>
                <a:spLocks noGrp="1" noRot="1" noChangeAspect="1" noMove="1" noResize="1" noEditPoints="1" noAdjustHandles="1" noChangeArrowheads="1" noChangeShapeType="1" noTextEdit="1"/>
              </p:cNvSpPr>
              <p:nvPr>
                <p:ph type="title"/>
              </p:nvPr>
            </p:nvSpPr>
            <p:spPr>
              <a:xfrm>
                <a:off x="374210" y="2576095"/>
                <a:ext cx="11443580" cy="1325563"/>
              </a:xfrm>
              <a:blipFill>
                <a:blip r:embed="rId3"/>
                <a:stretch>
                  <a:fillRect t="-5530" b="-15668"/>
                </a:stretch>
              </a:blipFill>
            </p:spPr>
            <p:txBody>
              <a:bodyPr/>
              <a:lstStyle/>
              <a:p>
                <a:r>
                  <a:rPr lang="en-SG">
                    <a:noFill/>
                  </a:rPr>
                  <a:t> </a:t>
                </a:r>
              </a:p>
            </p:txBody>
          </p:sp>
        </mc:Fallback>
      </mc:AlternateContent>
      <p:sp>
        <p:nvSpPr>
          <p:cNvPr id="4" name="Slide Number Placeholder 3">
            <a:extLst>
              <a:ext uri="{FF2B5EF4-FFF2-40B4-BE49-F238E27FC236}">
                <a16:creationId xmlns:a16="http://schemas.microsoft.com/office/drawing/2014/main" id="{920B6570-A796-8AC6-5149-FD6151957264}"/>
              </a:ext>
            </a:extLst>
          </p:cNvPr>
          <p:cNvSpPr>
            <a:spLocks noGrp="1"/>
          </p:cNvSpPr>
          <p:nvPr>
            <p:ph type="sldNum" sz="quarter" idx="12"/>
          </p:nvPr>
        </p:nvSpPr>
        <p:spPr/>
        <p:txBody>
          <a:bodyPr/>
          <a:lstStyle/>
          <a:p>
            <a:fld id="{15318E31-E44D-46B9-B4DB-0D58A1756CE8}" type="slidenum">
              <a:rPr lang="en-SG" smtClean="0"/>
              <a:t>26</a:t>
            </a:fld>
            <a:endParaRPr lang="en-SG"/>
          </a:p>
        </p:txBody>
      </p:sp>
    </p:spTree>
    <p:extLst>
      <p:ext uri="{BB962C8B-B14F-4D97-AF65-F5344CB8AC3E}">
        <p14:creationId xmlns:p14="http://schemas.microsoft.com/office/powerpoint/2010/main" val="396169134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D5716-F417-0BC2-AFDE-D380BF3D8ED5}"/>
              </a:ext>
            </a:extLst>
          </p:cNvPr>
          <p:cNvSpPr>
            <a:spLocks noGrp="1"/>
          </p:cNvSpPr>
          <p:nvPr>
            <p:ph type="title"/>
          </p:nvPr>
        </p:nvSpPr>
        <p:spPr/>
        <p:txBody>
          <a:bodyPr/>
          <a:lstStyle/>
          <a:p>
            <a:r>
              <a:rPr lang="en-SG" dirty="0"/>
              <a:t>Preliminary Model: A larger Dataset</a:t>
            </a:r>
          </a:p>
        </p:txBody>
      </p:sp>
      <p:sp>
        <p:nvSpPr>
          <p:cNvPr id="4" name="Slide Number Placeholder 3">
            <a:extLst>
              <a:ext uri="{FF2B5EF4-FFF2-40B4-BE49-F238E27FC236}">
                <a16:creationId xmlns:a16="http://schemas.microsoft.com/office/drawing/2014/main" id="{94877702-D375-61AE-F542-9D569BE4D9AF}"/>
              </a:ext>
            </a:extLst>
          </p:cNvPr>
          <p:cNvSpPr>
            <a:spLocks noGrp="1"/>
          </p:cNvSpPr>
          <p:nvPr>
            <p:ph type="sldNum" sz="quarter" idx="12"/>
          </p:nvPr>
        </p:nvSpPr>
        <p:spPr/>
        <p:txBody>
          <a:bodyPr/>
          <a:lstStyle/>
          <a:p>
            <a:fld id="{15318E31-E44D-46B9-B4DB-0D58A1756CE8}" type="slidenum">
              <a:rPr lang="en-SG" smtClean="0"/>
              <a:t>27</a:t>
            </a:fld>
            <a:endParaRPr lang="en-SG"/>
          </a:p>
        </p:txBody>
      </p:sp>
      <mc:AlternateContent xmlns:mc="http://schemas.openxmlformats.org/markup-compatibility/2006">
        <mc:Choice xmlns:a14="http://schemas.microsoft.com/office/drawing/2010/main" Requires="a14">
          <p:graphicFrame>
            <p:nvGraphicFramePr>
              <p:cNvPr id="14" name="Table 13">
                <a:extLst>
                  <a:ext uri="{FF2B5EF4-FFF2-40B4-BE49-F238E27FC236}">
                    <a16:creationId xmlns:a16="http://schemas.microsoft.com/office/drawing/2014/main" id="{289128F0-0615-D0AF-214E-690CC6227F6C}"/>
                  </a:ext>
                </a:extLst>
              </p:cNvPr>
              <p:cNvGraphicFramePr>
                <a:graphicFrameLocks noGrp="1"/>
              </p:cNvGraphicFramePr>
              <p:nvPr>
                <p:extLst>
                  <p:ext uri="{D42A27DB-BD31-4B8C-83A1-F6EECF244321}">
                    <p14:modId xmlns:p14="http://schemas.microsoft.com/office/powerpoint/2010/main" val="2602203678"/>
                  </p:ext>
                </p:extLst>
              </p:nvPr>
            </p:nvGraphicFramePr>
            <p:xfrm>
              <a:off x="1696719" y="2408047"/>
              <a:ext cx="8798562" cy="3419856"/>
            </p:xfrm>
            <a:graphic>
              <a:graphicData uri="http://schemas.openxmlformats.org/drawingml/2006/table">
                <a:tbl>
                  <a:tblPr firstRow="1" bandRow="1">
                    <a:tableStyleId>{5C22544A-7EE6-4342-B048-85BDC9FD1C3A}</a:tableStyleId>
                  </a:tblPr>
                  <a:tblGrid>
                    <a:gridCol w="2446656">
                      <a:extLst>
                        <a:ext uri="{9D8B030D-6E8A-4147-A177-3AD203B41FA5}">
                          <a16:colId xmlns:a16="http://schemas.microsoft.com/office/drawing/2014/main" val="444212261"/>
                        </a:ext>
                      </a:extLst>
                    </a:gridCol>
                    <a:gridCol w="3175953">
                      <a:extLst>
                        <a:ext uri="{9D8B030D-6E8A-4147-A177-3AD203B41FA5}">
                          <a16:colId xmlns:a16="http://schemas.microsoft.com/office/drawing/2014/main" val="2885623639"/>
                        </a:ext>
                      </a:extLst>
                    </a:gridCol>
                    <a:gridCol w="3175953">
                      <a:extLst>
                        <a:ext uri="{9D8B030D-6E8A-4147-A177-3AD203B41FA5}">
                          <a16:colId xmlns:a16="http://schemas.microsoft.com/office/drawing/2014/main" val="1968209907"/>
                        </a:ext>
                      </a:extLst>
                    </a:gridCol>
                  </a:tblGrid>
                  <a:tr h="854964">
                    <a:tc>
                      <a:txBody>
                        <a:bodyPr/>
                        <a:lstStyle/>
                        <a:p>
                          <a:pPr algn="ctr"/>
                          <a:r>
                            <a:rPr lang="en-SG" sz="2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Properties</a:t>
                          </a:r>
                        </a:p>
                      </a:txBody>
                      <a:tcPr anchor="ctr">
                        <a:lnR w="3810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chemeClr val="bg2"/>
                        </a:solidFill>
                      </a:tcPr>
                    </a:tc>
                    <a:tc>
                      <a:txBody>
                        <a:bodyPr/>
                        <a:lstStyle/>
                        <a:p>
                          <a:pPr algn="ctr"/>
                          <a:r>
                            <a:rPr lang="en-SG" sz="2400" dirty="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Original ML-</a:t>
                          </a:r>
                          <a14:m>
                            <m:oMath xmlns:m="http://schemas.openxmlformats.org/officeDocument/2006/math">
                              <m:r>
                                <a:rPr lang="en-US" sz="2400" b="1" i="1" smtClean="0">
                                  <a:solidFill>
                                    <a:schemeClr val="tx1"/>
                                  </a:solidFill>
                                  <a:latin typeface="Cambria Math" panose="02040503050406030204" pitchFamily="18" charset="0"/>
                                </a:rPr>
                                <m:t>𝝏</m:t>
                              </m:r>
                            </m:oMath>
                          </a14:m>
                          <a:r>
                            <a:rPr lang="en-SG" sz="2400" dirty="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SGP4 dataset</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ctr"/>
                          <a:r>
                            <a:rPr lang="en-SG" sz="2400" dirty="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Updated ML-</a:t>
                          </a:r>
                          <a14:m>
                            <m:oMath xmlns:m="http://schemas.openxmlformats.org/officeDocument/2006/math">
                              <m:r>
                                <a:rPr lang="en-US" sz="2400" b="1" i="1" smtClean="0">
                                  <a:solidFill>
                                    <a:schemeClr val="tx1"/>
                                  </a:solidFill>
                                  <a:latin typeface="Cambria Math" panose="02040503050406030204" pitchFamily="18" charset="0"/>
                                </a:rPr>
                                <m:t>𝝏</m:t>
                              </m:r>
                            </m:oMath>
                          </a14:m>
                          <a:r>
                            <a:rPr lang="en-SG" sz="2400" dirty="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SGP4 dataset</a:t>
                          </a:r>
                        </a:p>
                      </a:txBody>
                      <a:tcPr anchor="ctr">
                        <a:lnL w="12700" cap="flat" cmpd="sng" algn="ctr">
                          <a:solidFill>
                            <a:schemeClr val="tx1"/>
                          </a:solidFill>
                          <a:prstDash val="solid"/>
                          <a:round/>
                          <a:headEnd type="none" w="med" len="med"/>
                          <a:tailEnd type="none" w="med" len="med"/>
                        </a:lnL>
                        <a:lnR w="12700" cap="flat" cmpd="sng" algn="ctr">
                          <a:noFill/>
                          <a:prstDash val="sysDash"/>
                          <a:round/>
                          <a:headEnd type="none" w="med" len="med"/>
                          <a:tailEnd type="none" w="med" len="med"/>
                        </a:lnR>
                        <a:lnB w="1905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29700741"/>
                      </a:ext>
                    </a:extLst>
                  </a:tr>
                  <a:tr h="854964">
                    <a:tc>
                      <a:txBody>
                        <a:bodyPr/>
                        <a:lstStyle/>
                        <a:p>
                          <a:pPr algn="ctr"/>
                          <a:r>
                            <a:rPr lang="en-SG" sz="2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Satellite Count</a:t>
                          </a:r>
                        </a:p>
                      </a:txBody>
                      <a:tcPr anchor="ctr">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2"/>
                        </a:solidFill>
                      </a:tcPr>
                    </a:tc>
                    <a:tc>
                      <a:txBody>
                        <a:bodyPr/>
                        <a:lstStyle/>
                        <a:p>
                          <a:pPr algn="ctr"/>
                          <a:r>
                            <a:rPr lang="en-SG" sz="3600" baseline="-250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a:t>
                          </a:r>
                          <a:r>
                            <a:rPr lang="en-SG" sz="2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1500</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tx2">
                            <a:lumMod val="25000"/>
                            <a:lumOff val="75000"/>
                          </a:schemeClr>
                        </a:solidFill>
                      </a:tcPr>
                    </a:tc>
                    <a:tc>
                      <a:txBody>
                        <a:bodyPr/>
                        <a:lstStyle/>
                        <a:p>
                          <a:pPr algn="ctr"/>
                          <a:r>
                            <a:rPr lang="en-SG" sz="3600" baseline="-250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a:t>
                          </a:r>
                          <a:r>
                            <a:rPr lang="en-SG" sz="2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6000</a:t>
                          </a:r>
                        </a:p>
                      </a:txBody>
                      <a:tcPr anchor="ctr">
                        <a:lnL w="12700" cap="flat" cmpd="sng" algn="ctr">
                          <a:solidFill>
                            <a:schemeClr val="tx1"/>
                          </a:solidFill>
                          <a:prstDash val="solid"/>
                          <a:round/>
                          <a:headEnd type="none" w="med" len="med"/>
                          <a:tailEnd type="none" w="med" len="med"/>
                        </a:lnL>
                        <a:lnR w="12700" cap="flat" cmpd="sng" algn="ctr">
                          <a:noFill/>
                          <a:prstDash val="sysDash"/>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772327391"/>
                      </a:ext>
                    </a:extLst>
                  </a:tr>
                  <a:tr h="854964">
                    <a:tc>
                      <a:txBody>
                        <a:bodyPr/>
                        <a:lstStyle/>
                        <a:p>
                          <a:pPr algn="ctr"/>
                          <a:r>
                            <a:rPr lang="en-SG" sz="2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Datapoints / Rows</a:t>
                          </a:r>
                        </a:p>
                      </a:txBody>
                      <a:tcPr anchor="ctr">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2"/>
                        </a:solidFill>
                      </a:tcPr>
                    </a:tc>
                    <a:tc>
                      <a:txBody>
                        <a:bodyPr/>
                        <a:lstStyle/>
                        <a:p>
                          <a:pPr algn="ctr"/>
                          <a:r>
                            <a:rPr lang="en-SG" sz="3600" baseline="-250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a:t>
                          </a:r>
                          <a:r>
                            <a:rPr lang="en-SG" sz="2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9 Million</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tx2">
                            <a:lumMod val="25000"/>
                            <a:lumOff val="75000"/>
                          </a:schemeClr>
                        </a:solidFill>
                      </a:tcPr>
                    </a:tc>
                    <a:tc>
                      <a:txBody>
                        <a:bodyPr/>
                        <a:lstStyle/>
                        <a:p>
                          <a:pPr algn="ctr"/>
                          <a:r>
                            <a:rPr lang="en-SG" sz="3600" baseline="-250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a:t>
                          </a:r>
                          <a:r>
                            <a:rPr lang="en-SG" sz="2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288 Million</a:t>
                          </a:r>
                        </a:p>
                      </a:txBody>
                      <a:tcPr anchor="ctr">
                        <a:lnL w="12700" cap="flat" cmpd="sng" algn="ctr">
                          <a:solidFill>
                            <a:schemeClr val="tx1"/>
                          </a:solidFill>
                          <a:prstDash val="solid"/>
                          <a:round/>
                          <a:headEnd type="none" w="med" len="med"/>
                          <a:tailEnd type="none" w="med" len="med"/>
                        </a:lnL>
                        <a:lnR w="12700" cap="flat" cmpd="sng" algn="ctr">
                          <a:no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236767989"/>
                      </a:ext>
                    </a:extLst>
                  </a:tr>
                  <a:tr h="854964">
                    <a:tc>
                      <a:txBody>
                        <a:bodyPr/>
                        <a:lstStyle/>
                        <a:p>
                          <a:pPr algn="ctr"/>
                          <a:r>
                            <a:rPr lang="en-SG" sz="2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Year Created</a:t>
                          </a:r>
                        </a:p>
                      </a:txBody>
                      <a:tcPr anchor="ctr">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solidFill>
                          <a:schemeClr val="bg2"/>
                        </a:solidFill>
                      </a:tcPr>
                    </a:tc>
                    <a:tc>
                      <a:txBody>
                        <a:bodyPr/>
                        <a:lstStyle/>
                        <a:p>
                          <a:pPr algn="ctr"/>
                          <a:r>
                            <a:rPr lang="en-SG" sz="2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2023</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solidFill>
                          <a:schemeClr val="tx2">
                            <a:lumMod val="25000"/>
                            <a:lumOff val="75000"/>
                          </a:schemeClr>
                        </a:solidFill>
                      </a:tcPr>
                    </a:tc>
                    <a:tc>
                      <a:txBody>
                        <a:bodyPr/>
                        <a:lstStyle/>
                        <a:p>
                          <a:pPr algn="ctr"/>
                          <a:r>
                            <a:rPr lang="en-SG" sz="2400" dirty="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2025</a:t>
                          </a:r>
                        </a:p>
                      </a:txBody>
                      <a:tcPr anchor="ctr">
                        <a:lnL w="12700" cap="flat" cmpd="sng" algn="ctr">
                          <a:solidFill>
                            <a:schemeClr val="tx1"/>
                          </a:solidFill>
                          <a:prstDash val="solid"/>
                          <a:round/>
                          <a:headEnd type="none" w="med" len="med"/>
                          <a:tailEnd type="none" w="med" len="med"/>
                        </a:lnL>
                        <a:lnR w="12700" cap="flat" cmpd="sng" algn="ctr">
                          <a:noFill/>
                          <a:prstDash val="sysDash"/>
                          <a:round/>
                          <a:headEnd type="none" w="med" len="med"/>
                          <a:tailEnd type="none" w="med" len="med"/>
                        </a:lnR>
                        <a:lnT w="12700" cap="flat" cmpd="sng" algn="ctr">
                          <a:solidFill>
                            <a:schemeClr val="tx1"/>
                          </a:solidFill>
                          <a:prstDash val="sysDash"/>
                          <a:round/>
                          <a:headEnd type="none" w="med" len="med"/>
                          <a:tailEnd type="none" w="med" len="med"/>
                        </a:lnT>
                        <a:solidFill>
                          <a:schemeClr val="accent1">
                            <a:lumMod val="40000"/>
                            <a:lumOff val="60000"/>
                          </a:schemeClr>
                        </a:solidFill>
                      </a:tcPr>
                    </a:tc>
                    <a:extLst>
                      <a:ext uri="{0D108BD9-81ED-4DB2-BD59-A6C34878D82A}">
                        <a16:rowId xmlns:a16="http://schemas.microsoft.com/office/drawing/2014/main" val="4233193696"/>
                      </a:ext>
                    </a:extLst>
                  </a:tr>
                </a:tbl>
              </a:graphicData>
            </a:graphic>
          </p:graphicFrame>
        </mc:Choice>
        <mc:Fallback>
          <p:graphicFrame>
            <p:nvGraphicFramePr>
              <p:cNvPr id="14" name="Table 13">
                <a:extLst>
                  <a:ext uri="{FF2B5EF4-FFF2-40B4-BE49-F238E27FC236}">
                    <a16:creationId xmlns:a16="http://schemas.microsoft.com/office/drawing/2014/main" id="{289128F0-0615-D0AF-214E-690CC6227F6C}"/>
                  </a:ext>
                </a:extLst>
              </p:cNvPr>
              <p:cNvGraphicFramePr>
                <a:graphicFrameLocks noGrp="1"/>
              </p:cNvGraphicFramePr>
              <p:nvPr>
                <p:extLst>
                  <p:ext uri="{D42A27DB-BD31-4B8C-83A1-F6EECF244321}">
                    <p14:modId xmlns:p14="http://schemas.microsoft.com/office/powerpoint/2010/main" val="2602203678"/>
                  </p:ext>
                </p:extLst>
              </p:nvPr>
            </p:nvGraphicFramePr>
            <p:xfrm>
              <a:off x="1696719" y="2408047"/>
              <a:ext cx="8798562" cy="3419856"/>
            </p:xfrm>
            <a:graphic>
              <a:graphicData uri="http://schemas.openxmlformats.org/drawingml/2006/table">
                <a:tbl>
                  <a:tblPr firstRow="1" bandRow="1">
                    <a:tableStyleId>{5C22544A-7EE6-4342-B048-85BDC9FD1C3A}</a:tableStyleId>
                  </a:tblPr>
                  <a:tblGrid>
                    <a:gridCol w="2446656">
                      <a:extLst>
                        <a:ext uri="{9D8B030D-6E8A-4147-A177-3AD203B41FA5}">
                          <a16:colId xmlns:a16="http://schemas.microsoft.com/office/drawing/2014/main" val="444212261"/>
                        </a:ext>
                      </a:extLst>
                    </a:gridCol>
                    <a:gridCol w="3175953">
                      <a:extLst>
                        <a:ext uri="{9D8B030D-6E8A-4147-A177-3AD203B41FA5}">
                          <a16:colId xmlns:a16="http://schemas.microsoft.com/office/drawing/2014/main" val="2885623639"/>
                        </a:ext>
                      </a:extLst>
                    </a:gridCol>
                    <a:gridCol w="3175953">
                      <a:extLst>
                        <a:ext uri="{9D8B030D-6E8A-4147-A177-3AD203B41FA5}">
                          <a16:colId xmlns:a16="http://schemas.microsoft.com/office/drawing/2014/main" val="1968209907"/>
                        </a:ext>
                      </a:extLst>
                    </a:gridCol>
                  </a:tblGrid>
                  <a:tr h="854964">
                    <a:tc>
                      <a:txBody>
                        <a:bodyPr/>
                        <a:lstStyle/>
                        <a:p>
                          <a:pPr algn="ctr"/>
                          <a:r>
                            <a:rPr lang="en-SG" sz="2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Properties</a:t>
                          </a:r>
                        </a:p>
                      </a:txBody>
                      <a:tcPr anchor="ctr">
                        <a:lnR w="3810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chemeClr val="bg2"/>
                        </a:solidFill>
                      </a:tcPr>
                    </a:tc>
                    <a:tc>
                      <a:txBody>
                        <a:bodyPr/>
                        <a:lstStyle/>
                        <a:p>
                          <a:endParaRPr lang="en-US"/>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blipFill>
                          <a:blip r:embed="rId3"/>
                          <a:stretch>
                            <a:fillRect l="-77351" t="-2128" r="-100384" b="-301418"/>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noFill/>
                          <a:prstDash val="sysDash"/>
                          <a:round/>
                          <a:headEnd type="none" w="med" len="med"/>
                          <a:tailEnd type="none" w="med" len="med"/>
                        </a:lnR>
                        <a:lnB w="19050" cap="flat" cmpd="sng" algn="ctr">
                          <a:solidFill>
                            <a:schemeClr val="tx1"/>
                          </a:solidFill>
                          <a:prstDash val="solid"/>
                          <a:round/>
                          <a:headEnd type="none" w="med" len="med"/>
                          <a:tailEnd type="none" w="med" len="med"/>
                        </a:lnB>
                        <a:blipFill>
                          <a:blip r:embed="rId3"/>
                          <a:stretch>
                            <a:fillRect l="-177351" t="-2128" r="-384" b="-301418"/>
                          </a:stretch>
                        </a:blipFill>
                      </a:tcPr>
                    </a:tc>
                    <a:extLst>
                      <a:ext uri="{0D108BD9-81ED-4DB2-BD59-A6C34878D82A}">
                        <a16:rowId xmlns:a16="http://schemas.microsoft.com/office/drawing/2014/main" val="329700741"/>
                      </a:ext>
                    </a:extLst>
                  </a:tr>
                  <a:tr h="854964">
                    <a:tc>
                      <a:txBody>
                        <a:bodyPr/>
                        <a:lstStyle/>
                        <a:p>
                          <a:pPr algn="ctr"/>
                          <a:r>
                            <a:rPr lang="en-SG" sz="2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Satellite Count</a:t>
                          </a:r>
                        </a:p>
                      </a:txBody>
                      <a:tcPr anchor="ctr">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2"/>
                        </a:solidFill>
                      </a:tcPr>
                    </a:tc>
                    <a:tc>
                      <a:txBody>
                        <a:bodyPr/>
                        <a:lstStyle/>
                        <a:p>
                          <a:pPr algn="ctr"/>
                          <a:r>
                            <a:rPr lang="en-SG" sz="3600" baseline="-250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a:t>
                          </a:r>
                          <a:r>
                            <a:rPr lang="en-SG" sz="2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1500</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tx2">
                            <a:lumMod val="25000"/>
                            <a:lumOff val="75000"/>
                          </a:schemeClr>
                        </a:solidFill>
                      </a:tcPr>
                    </a:tc>
                    <a:tc>
                      <a:txBody>
                        <a:bodyPr/>
                        <a:lstStyle/>
                        <a:p>
                          <a:pPr algn="ctr"/>
                          <a:r>
                            <a:rPr lang="en-SG" sz="3600" baseline="-250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a:t>
                          </a:r>
                          <a:r>
                            <a:rPr lang="en-SG" sz="2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6000</a:t>
                          </a:r>
                        </a:p>
                      </a:txBody>
                      <a:tcPr anchor="ctr">
                        <a:lnL w="12700" cap="flat" cmpd="sng" algn="ctr">
                          <a:solidFill>
                            <a:schemeClr val="tx1"/>
                          </a:solidFill>
                          <a:prstDash val="solid"/>
                          <a:round/>
                          <a:headEnd type="none" w="med" len="med"/>
                          <a:tailEnd type="none" w="med" len="med"/>
                        </a:lnL>
                        <a:lnR w="12700" cap="flat" cmpd="sng" algn="ctr">
                          <a:noFill/>
                          <a:prstDash val="sysDash"/>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772327391"/>
                      </a:ext>
                    </a:extLst>
                  </a:tr>
                  <a:tr h="854964">
                    <a:tc>
                      <a:txBody>
                        <a:bodyPr/>
                        <a:lstStyle/>
                        <a:p>
                          <a:pPr algn="ctr"/>
                          <a:r>
                            <a:rPr lang="en-SG" sz="2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Datapoints / Rows</a:t>
                          </a:r>
                        </a:p>
                      </a:txBody>
                      <a:tcPr anchor="ctr">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2"/>
                        </a:solidFill>
                      </a:tcPr>
                    </a:tc>
                    <a:tc>
                      <a:txBody>
                        <a:bodyPr/>
                        <a:lstStyle/>
                        <a:p>
                          <a:pPr algn="ctr"/>
                          <a:r>
                            <a:rPr lang="en-SG" sz="3600" baseline="-250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a:t>
                          </a:r>
                          <a:r>
                            <a:rPr lang="en-SG" sz="2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9 Million</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tx2">
                            <a:lumMod val="25000"/>
                            <a:lumOff val="75000"/>
                          </a:schemeClr>
                        </a:solidFill>
                      </a:tcPr>
                    </a:tc>
                    <a:tc>
                      <a:txBody>
                        <a:bodyPr/>
                        <a:lstStyle/>
                        <a:p>
                          <a:pPr algn="ctr"/>
                          <a:r>
                            <a:rPr lang="en-SG" sz="3600" baseline="-250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a:t>
                          </a:r>
                          <a:r>
                            <a:rPr lang="en-SG" sz="2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288 Million</a:t>
                          </a:r>
                        </a:p>
                      </a:txBody>
                      <a:tcPr anchor="ctr">
                        <a:lnL w="12700" cap="flat" cmpd="sng" algn="ctr">
                          <a:solidFill>
                            <a:schemeClr val="tx1"/>
                          </a:solidFill>
                          <a:prstDash val="solid"/>
                          <a:round/>
                          <a:headEnd type="none" w="med" len="med"/>
                          <a:tailEnd type="none" w="med" len="med"/>
                        </a:lnL>
                        <a:lnR w="12700" cap="flat" cmpd="sng" algn="ctr">
                          <a:no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236767989"/>
                      </a:ext>
                    </a:extLst>
                  </a:tr>
                  <a:tr h="854964">
                    <a:tc>
                      <a:txBody>
                        <a:bodyPr/>
                        <a:lstStyle/>
                        <a:p>
                          <a:pPr algn="ctr"/>
                          <a:r>
                            <a:rPr lang="en-SG" sz="2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Year Created</a:t>
                          </a:r>
                        </a:p>
                      </a:txBody>
                      <a:tcPr anchor="ctr">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solidFill>
                          <a:schemeClr val="bg2"/>
                        </a:solidFill>
                      </a:tcPr>
                    </a:tc>
                    <a:tc>
                      <a:txBody>
                        <a:bodyPr/>
                        <a:lstStyle/>
                        <a:p>
                          <a:pPr algn="ctr"/>
                          <a:r>
                            <a:rPr lang="en-SG" sz="2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2023</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solidFill>
                          <a:schemeClr val="tx2">
                            <a:lumMod val="25000"/>
                            <a:lumOff val="75000"/>
                          </a:schemeClr>
                        </a:solidFill>
                      </a:tcPr>
                    </a:tc>
                    <a:tc>
                      <a:txBody>
                        <a:bodyPr/>
                        <a:lstStyle/>
                        <a:p>
                          <a:pPr algn="ctr"/>
                          <a:r>
                            <a:rPr lang="en-SG" sz="2400" dirty="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2025</a:t>
                          </a:r>
                        </a:p>
                      </a:txBody>
                      <a:tcPr anchor="ctr">
                        <a:lnL w="12700" cap="flat" cmpd="sng" algn="ctr">
                          <a:solidFill>
                            <a:schemeClr val="tx1"/>
                          </a:solidFill>
                          <a:prstDash val="solid"/>
                          <a:round/>
                          <a:headEnd type="none" w="med" len="med"/>
                          <a:tailEnd type="none" w="med" len="med"/>
                        </a:lnL>
                        <a:lnR w="12700" cap="flat" cmpd="sng" algn="ctr">
                          <a:noFill/>
                          <a:prstDash val="sysDash"/>
                          <a:round/>
                          <a:headEnd type="none" w="med" len="med"/>
                          <a:tailEnd type="none" w="med" len="med"/>
                        </a:lnR>
                        <a:lnT w="12700" cap="flat" cmpd="sng" algn="ctr">
                          <a:solidFill>
                            <a:schemeClr val="tx1"/>
                          </a:solidFill>
                          <a:prstDash val="sysDash"/>
                          <a:round/>
                          <a:headEnd type="none" w="med" len="med"/>
                          <a:tailEnd type="none" w="med" len="med"/>
                        </a:lnT>
                        <a:solidFill>
                          <a:schemeClr val="accent1">
                            <a:lumMod val="40000"/>
                            <a:lumOff val="60000"/>
                          </a:schemeClr>
                        </a:solidFill>
                      </a:tcPr>
                    </a:tc>
                    <a:extLst>
                      <a:ext uri="{0D108BD9-81ED-4DB2-BD59-A6C34878D82A}">
                        <a16:rowId xmlns:a16="http://schemas.microsoft.com/office/drawing/2014/main" val="4233193696"/>
                      </a:ext>
                    </a:extLst>
                  </a:tr>
                </a:tbl>
              </a:graphicData>
            </a:graphic>
          </p:graphicFrame>
        </mc:Fallback>
      </mc:AlternateContent>
      <p:sp>
        <p:nvSpPr>
          <p:cNvPr id="15" name="TextBox 14">
            <a:extLst>
              <a:ext uri="{FF2B5EF4-FFF2-40B4-BE49-F238E27FC236}">
                <a16:creationId xmlns:a16="http://schemas.microsoft.com/office/drawing/2014/main" id="{313605CA-CB98-C062-27EB-D8124BD7A1AB}"/>
              </a:ext>
            </a:extLst>
          </p:cNvPr>
          <p:cNvSpPr txBox="1"/>
          <p:nvPr/>
        </p:nvSpPr>
        <p:spPr>
          <a:xfrm>
            <a:off x="2092960" y="1162050"/>
            <a:ext cx="7498080" cy="954107"/>
          </a:xfrm>
          <a:prstGeom prst="rect">
            <a:avLst/>
          </a:prstGeom>
          <a:noFill/>
        </p:spPr>
        <p:txBody>
          <a:bodyPr wrap="square" rtlCol="0">
            <a:spAutoFit/>
          </a:bodyPr>
          <a:lstStyle/>
          <a:p>
            <a:r>
              <a:rPr lang="en-SG" sz="2800" i="1">
                <a:latin typeface="CMU Sans Serif" panose="02000603000000000000" pitchFamily="2" charset="0"/>
                <a:ea typeface="CMU Sans Serif" panose="02000603000000000000" pitchFamily="2" charset="0"/>
                <a:cs typeface="CMU Sans Serif" panose="02000603000000000000" pitchFamily="2" charset="0"/>
              </a:rPr>
              <a:t>Generally…</a:t>
            </a:r>
          </a:p>
          <a:p>
            <a:r>
              <a:rPr lang="en-SG" sz="2800">
                <a:latin typeface="CMU Sans Serif" panose="02000603000000000000" pitchFamily="2" charset="0"/>
                <a:ea typeface="CMU Sans Serif" panose="02000603000000000000" pitchFamily="2" charset="0"/>
                <a:cs typeface="CMU Sans Serif" panose="02000603000000000000" pitchFamily="2" charset="0"/>
              </a:rPr>
              <a:t>	 Larger dataset = More accurate Model</a:t>
            </a:r>
          </a:p>
        </p:txBody>
      </p:sp>
      <p:sp>
        <p:nvSpPr>
          <p:cNvPr id="3" name="TextBox 2">
            <a:extLst>
              <a:ext uri="{FF2B5EF4-FFF2-40B4-BE49-F238E27FC236}">
                <a16:creationId xmlns:a16="http://schemas.microsoft.com/office/drawing/2014/main" id="{5FEA22EC-03C0-FEB0-ED31-CA8CB3A88A67}"/>
              </a:ext>
            </a:extLst>
          </p:cNvPr>
          <p:cNvSpPr txBox="1"/>
          <p:nvPr/>
        </p:nvSpPr>
        <p:spPr>
          <a:xfrm>
            <a:off x="4710179" y="6555876"/>
            <a:ext cx="2787586" cy="338554"/>
          </a:xfrm>
          <a:prstGeom prst="rect">
            <a:avLst/>
          </a:prstGeom>
          <a:noFill/>
        </p:spPr>
        <p:txBody>
          <a:bodyPr wrap="square">
            <a:spAutoFit/>
          </a:bodyPr>
          <a:lstStyle/>
          <a:p>
            <a:pPr algn="ctr"/>
            <a:r>
              <a:rPr lang="en-SG" sz="1600" dirty="0">
                <a:solidFill>
                  <a:schemeClr val="tx1">
                    <a:lumMod val="65000"/>
                    <a:lumOff val="35000"/>
                  </a:schemeClr>
                </a:solidFill>
                <a:latin typeface="CMU Sans Serif" panose="02000603000000000000" pitchFamily="2" charset="0"/>
                <a:ea typeface="CMU Sans Serif" panose="02000603000000000000" pitchFamily="2" charset="0"/>
                <a:cs typeface="CMU Sans Serif" panose="02000603000000000000" pitchFamily="2" charset="0"/>
              </a:rPr>
              <a:t>(</a:t>
            </a:r>
            <a:r>
              <a:rPr lang="en-SG" sz="1600" dirty="0" err="1">
                <a:solidFill>
                  <a:schemeClr val="tx1">
                    <a:lumMod val="65000"/>
                    <a:lumOff val="35000"/>
                  </a:schemeClr>
                </a:solidFill>
                <a:latin typeface="CMU Sans Serif" panose="02000603000000000000" pitchFamily="2" charset="0"/>
                <a:ea typeface="CMU Sans Serif" panose="02000603000000000000" pitchFamily="2" charset="0"/>
                <a:cs typeface="CMU Sans Serif" panose="02000603000000000000" pitchFamily="2" charset="0"/>
              </a:rPr>
              <a:t>Acciarini</a:t>
            </a:r>
            <a:r>
              <a:rPr lang="en-SG" sz="1600" dirty="0">
                <a:solidFill>
                  <a:schemeClr val="tx1">
                    <a:lumMod val="65000"/>
                    <a:lumOff val="35000"/>
                  </a:schemeClr>
                </a:solidFill>
                <a:latin typeface="CMU Sans Serif" panose="02000603000000000000" pitchFamily="2" charset="0"/>
                <a:ea typeface="CMU Sans Serif" panose="02000603000000000000" pitchFamily="2" charset="0"/>
                <a:cs typeface="CMU Sans Serif" panose="02000603000000000000" pitchFamily="2" charset="0"/>
              </a:rPr>
              <a:t> et al., 2025)</a:t>
            </a:r>
          </a:p>
        </p:txBody>
      </p:sp>
    </p:spTree>
    <p:extLst>
      <p:ext uri="{BB962C8B-B14F-4D97-AF65-F5344CB8AC3E}">
        <p14:creationId xmlns:p14="http://schemas.microsoft.com/office/powerpoint/2010/main" val="22232249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48CCF-BA25-6492-E1BE-875682455AFD}"/>
              </a:ext>
            </a:extLst>
          </p:cNvPr>
          <p:cNvSpPr>
            <a:spLocks noGrp="1"/>
          </p:cNvSpPr>
          <p:nvPr>
            <p:ph type="title"/>
          </p:nvPr>
        </p:nvSpPr>
        <p:spPr/>
        <p:txBody>
          <a:bodyPr/>
          <a:lstStyle/>
          <a:p>
            <a:r>
              <a:rPr lang="en-SG"/>
              <a:t>Preliminary Model: Infeasible Training Time</a:t>
            </a:r>
          </a:p>
        </p:txBody>
      </p:sp>
      <p:sp>
        <p:nvSpPr>
          <p:cNvPr id="4" name="Slide Number Placeholder 3">
            <a:extLst>
              <a:ext uri="{FF2B5EF4-FFF2-40B4-BE49-F238E27FC236}">
                <a16:creationId xmlns:a16="http://schemas.microsoft.com/office/drawing/2014/main" id="{7FEC8A4A-F5EB-8038-4D69-E95ECF59C209}"/>
              </a:ext>
            </a:extLst>
          </p:cNvPr>
          <p:cNvSpPr>
            <a:spLocks noGrp="1"/>
          </p:cNvSpPr>
          <p:nvPr>
            <p:ph type="sldNum" sz="quarter" idx="12"/>
          </p:nvPr>
        </p:nvSpPr>
        <p:spPr/>
        <p:txBody>
          <a:bodyPr/>
          <a:lstStyle/>
          <a:p>
            <a:fld id="{15318E31-E44D-46B9-B4DB-0D58A1756CE8}" type="slidenum">
              <a:rPr lang="en-SG" smtClean="0"/>
              <a:t>28</a:t>
            </a:fld>
            <a:endParaRPr lang="en-SG"/>
          </a:p>
        </p:txBody>
      </p:sp>
      <p:sp>
        <p:nvSpPr>
          <p:cNvPr id="20" name="Rectangle: Rounded Corners 19">
            <a:extLst>
              <a:ext uri="{FF2B5EF4-FFF2-40B4-BE49-F238E27FC236}">
                <a16:creationId xmlns:a16="http://schemas.microsoft.com/office/drawing/2014/main" id="{41BBAE2E-A708-BB9E-90BE-780D4A51062B}"/>
              </a:ext>
            </a:extLst>
          </p:cNvPr>
          <p:cNvSpPr/>
          <p:nvPr/>
        </p:nvSpPr>
        <p:spPr>
          <a:xfrm>
            <a:off x="1043452" y="2054096"/>
            <a:ext cx="2998954" cy="1742869"/>
          </a:xfrm>
          <a:prstGeom prst="round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sz="2800">
                <a:latin typeface="CMU Sans Serif" panose="02000603000000000000" pitchFamily="2" charset="0"/>
                <a:ea typeface="CMU Sans Serif" panose="02000603000000000000" pitchFamily="2" charset="0"/>
                <a:cs typeface="CMU Sans Serif" panose="02000603000000000000" pitchFamily="2" charset="0"/>
              </a:rPr>
              <a:t>Preliminary Model:</a:t>
            </a:r>
          </a:p>
          <a:p>
            <a:pPr algn="ctr"/>
            <a:r>
              <a:rPr lang="en-SG" sz="2800" baseline="-25000">
                <a:latin typeface="CMU Sans Serif" panose="02000603000000000000" pitchFamily="2" charset="0"/>
                <a:ea typeface="CMU Sans Serif" panose="02000603000000000000" pitchFamily="2" charset="0"/>
                <a:cs typeface="CMU Sans Serif" panose="02000603000000000000" pitchFamily="2" charset="0"/>
              </a:rPr>
              <a:t>~</a:t>
            </a:r>
            <a:r>
              <a:rPr lang="en-SG" sz="2800">
                <a:latin typeface="CMU Sans Serif" panose="02000603000000000000" pitchFamily="2" charset="0"/>
                <a:ea typeface="CMU Sans Serif" panose="02000603000000000000" pitchFamily="2" charset="0"/>
                <a:cs typeface="CMU Sans Serif" panose="02000603000000000000" pitchFamily="2" charset="0"/>
              </a:rPr>
              <a:t>288 Million Datapoints</a:t>
            </a:r>
          </a:p>
        </p:txBody>
      </p:sp>
      <p:sp>
        <p:nvSpPr>
          <p:cNvPr id="33" name="Arrow: Right 32">
            <a:extLst>
              <a:ext uri="{FF2B5EF4-FFF2-40B4-BE49-F238E27FC236}">
                <a16:creationId xmlns:a16="http://schemas.microsoft.com/office/drawing/2014/main" id="{17FF06D2-F6FA-2165-747D-745F39352C44}"/>
              </a:ext>
            </a:extLst>
          </p:cNvPr>
          <p:cNvSpPr/>
          <p:nvPr/>
        </p:nvSpPr>
        <p:spPr>
          <a:xfrm>
            <a:off x="4042406" y="1876882"/>
            <a:ext cx="5041304" cy="2097295"/>
          </a:xfrm>
          <a:prstGeom prst="rightArrow">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sz="2800" b="1">
                <a:solidFill>
                  <a:schemeClr val="tx1"/>
                </a:solidFill>
                <a:latin typeface="CMU Sans Serif" panose="02000603000000000000" pitchFamily="2" charset="0"/>
                <a:ea typeface="CMU Sans Serif" panose="02000603000000000000" pitchFamily="2" charset="0"/>
                <a:cs typeface="CMU Sans Serif" panose="02000603000000000000" pitchFamily="2" charset="0"/>
              </a:rPr>
              <a:t>12 hours </a:t>
            </a:r>
            <a:r>
              <a:rPr lang="en-SG" sz="28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of training on NSCC’s supercomputer</a:t>
            </a:r>
          </a:p>
        </p:txBody>
      </p:sp>
      <p:sp>
        <p:nvSpPr>
          <p:cNvPr id="42" name="TextBox 41">
            <a:extLst>
              <a:ext uri="{FF2B5EF4-FFF2-40B4-BE49-F238E27FC236}">
                <a16:creationId xmlns:a16="http://schemas.microsoft.com/office/drawing/2014/main" id="{AE9095C9-268F-752C-DE50-76E83EF34EDD}"/>
              </a:ext>
            </a:extLst>
          </p:cNvPr>
          <p:cNvSpPr txBox="1"/>
          <p:nvPr/>
        </p:nvSpPr>
        <p:spPr>
          <a:xfrm>
            <a:off x="8915086" y="2288860"/>
            <a:ext cx="1938379" cy="1508105"/>
          </a:xfrm>
          <a:prstGeom prst="rect">
            <a:avLst/>
          </a:prstGeom>
          <a:noFill/>
        </p:spPr>
        <p:txBody>
          <a:bodyPr wrap="square" rtlCol="0">
            <a:spAutoFit/>
          </a:bodyPr>
          <a:lstStyle/>
          <a:p>
            <a:pPr algn="ctr"/>
            <a:r>
              <a:rPr lang="en-SG" sz="4400" b="1">
                <a:latin typeface="CMU Sans Serif" panose="02000603000000000000" pitchFamily="2" charset="0"/>
                <a:ea typeface="CMU Sans Serif" panose="02000603000000000000" pitchFamily="2" charset="0"/>
                <a:cs typeface="CMU Sans Serif" panose="02000603000000000000" pitchFamily="2" charset="0"/>
              </a:rPr>
              <a:t>0.70%</a:t>
            </a:r>
            <a:r>
              <a:rPr lang="en-SG" sz="4400">
                <a:latin typeface="CMU Sans Serif" panose="02000603000000000000" pitchFamily="2" charset="0"/>
                <a:ea typeface="CMU Sans Serif" panose="02000603000000000000" pitchFamily="2" charset="0"/>
                <a:cs typeface="CMU Sans Serif" panose="02000603000000000000" pitchFamily="2" charset="0"/>
              </a:rPr>
              <a:t> </a:t>
            </a:r>
            <a:r>
              <a:rPr lang="en-SG" sz="2400">
                <a:latin typeface="CMU Sans Serif" panose="02000603000000000000" pitchFamily="2" charset="0"/>
                <a:ea typeface="CMU Sans Serif" panose="02000603000000000000" pitchFamily="2" charset="0"/>
                <a:cs typeface="CMU Sans Serif" panose="02000603000000000000" pitchFamily="2" charset="0"/>
              </a:rPr>
              <a:t>of training completed</a:t>
            </a:r>
            <a:endParaRPr lang="en-SG" sz="440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48" name="TextBox 47">
            <a:extLst>
              <a:ext uri="{FF2B5EF4-FFF2-40B4-BE49-F238E27FC236}">
                <a16:creationId xmlns:a16="http://schemas.microsoft.com/office/drawing/2014/main" id="{1F259080-6199-05A0-4320-A0C7DD252460}"/>
              </a:ext>
            </a:extLst>
          </p:cNvPr>
          <p:cNvSpPr txBox="1"/>
          <p:nvPr/>
        </p:nvSpPr>
        <p:spPr>
          <a:xfrm>
            <a:off x="2288778" y="4283835"/>
            <a:ext cx="8007433" cy="1446550"/>
          </a:xfrm>
          <a:prstGeom prst="rect">
            <a:avLst/>
          </a:prstGeom>
          <a:noFill/>
        </p:spPr>
        <p:txBody>
          <a:bodyPr wrap="square" rtlCol="0">
            <a:spAutoFit/>
          </a:bodyPr>
          <a:lstStyle/>
          <a:p>
            <a:pPr algn="ctr"/>
            <a:r>
              <a:rPr lang="en-SG" sz="4400" dirty="0">
                <a:latin typeface="CMU Sans Serif" panose="02000603000000000000" pitchFamily="2" charset="0"/>
                <a:ea typeface="CMU Sans Serif" panose="02000603000000000000" pitchFamily="2" charset="0"/>
                <a:cs typeface="CMU Sans Serif" panose="02000603000000000000" pitchFamily="2" charset="0"/>
              </a:rPr>
              <a:t>Extrapolated Training Time:</a:t>
            </a:r>
          </a:p>
          <a:p>
            <a:pPr algn="ctr"/>
            <a:r>
              <a:rPr lang="en-SG" sz="4400" b="1" baseline="-25000" dirty="0">
                <a:solidFill>
                  <a:srgbClr val="FF0000"/>
                </a:solidFill>
                <a:latin typeface="CMU Sans Serif" panose="02000603000000000000" pitchFamily="2" charset="0"/>
                <a:ea typeface="CMU Sans Serif" panose="02000603000000000000" pitchFamily="2" charset="0"/>
                <a:cs typeface="CMU Sans Serif" panose="02000603000000000000" pitchFamily="2" charset="0"/>
              </a:rPr>
              <a:t>~</a:t>
            </a:r>
            <a:r>
              <a:rPr lang="en-SG" sz="4400" b="1" dirty="0">
                <a:solidFill>
                  <a:srgbClr val="FF0000"/>
                </a:solidFill>
                <a:latin typeface="CMU Sans Serif" panose="02000603000000000000" pitchFamily="2" charset="0"/>
                <a:ea typeface="CMU Sans Serif" panose="02000603000000000000" pitchFamily="2" charset="0"/>
                <a:cs typeface="CMU Sans Serif" panose="02000603000000000000" pitchFamily="2" charset="0"/>
              </a:rPr>
              <a:t>70 Days</a:t>
            </a:r>
          </a:p>
        </p:txBody>
      </p:sp>
    </p:spTree>
    <p:extLst>
      <p:ext uri="{BB962C8B-B14F-4D97-AF65-F5344CB8AC3E}">
        <p14:creationId xmlns:p14="http://schemas.microsoft.com/office/powerpoint/2010/main" val="101519661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86D61-0A5B-BEAE-69A3-016812E57CBE}"/>
              </a:ext>
            </a:extLst>
          </p:cNvPr>
          <p:cNvSpPr>
            <a:spLocks noGrp="1"/>
          </p:cNvSpPr>
          <p:nvPr>
            <p:ph type="title"/>
          </p:nvPr>
        </p:nvSpPr>
        <p:spPr/>
        <p:txBody>
          <a:bodyPr>
            <a:normAutofit/>
          </a:bodyPr>
          <a:lstStyle/>
          <a:p>
            <a:r>
              <a:rPr lang="en-US" sz="4000" b="1"/>
              <a:t>Why is Low-Earth Orbit (LEO) important?</a:t>
            </a:r>
          </a:p>
        </p:txBody>
      </p:sp>
      <p:sp>
        <p:nvSpPr>
          <p:cNvPr id="4" name="Slide Number Placeholder 3">
            <a:extLst>
              <a:ext uri="{FF2B5EF4-FFF2-40B4-BE49-F238E27FC236}">
                <a16:creationId xmlns:a16="http://schemas.microsoft.com/office/drawing/2014/main" id="{0291D42B-3BC5-D9FB-7F06-62DBE9746A85}"/>
              </a:ext>
            </a:extLst>
          </p:cNvPr>
          <p:cNvSpPr>
            <a:spLocks noGrp="1"/>
          </p:cNvSpPr>
          <p:nvPr>
            <p:ph type="sldNum" sz="quarter" idx="12"/>
          </p:nvPr>
        </p:nvSpPr>
        <p:spPr/>
        <p:txBody>
          <a:bodyPr/>
          <a:lstStyle/>
          <a:p>
            <a:fld id="{15318E31-E44D-46B9-B4DB-0D58A1756CE8}" type="slidenum">
              <a:rPr lang="en-SG" smtClean="0"/>
              <a:t>2</a:t>
            </a:fld>
            <a:endParaRPr lang="en-SG"/>
          </a:p>
        </p:txBody>
      </p:sp>
      <p:sp>
        <p:nvSpPr>
          <p:cNvPr id="5" name="Title 1">
            <a:extLst>
              <a:ext uri="{FF2B5EF4-FFF2-40B4-BE49-F238E27FC236}">
                <a16:creationId xmlns:a16="http://schemas.microsoft.com/office/drawing/2014/main" id="{7C761875-981F-C731-9321-EAECC63EFBE6}"/>
              </a:ext>
            </a:extLst>
          </p:cNvPr>
          <p:cNvSpPr txBox="1">
            <a:spLocks/>
          </p:cNvSpPr>
          <p:nvPr/>
        </p:nvSpPr>
        <p:spPr>
          <a:xfrm>
            <a:off x="5553075" y="9525"/>
            <a:ext cx="1085850" cy="28257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1pPr>
          </a:lstStyle>
          <a:p>
            <a:pPr algn="ctr"/>
            <a:r>
              <a:rPr lang="en-US" sz="1400">
                <a:solidFill>
                  <a:schemeClr val="accent2">
                    <a:lumMod val="50000"/>
                  </a:schemeClr>
                </a:solidFill>
              </a:rPr>
              <a:t>Overview</a:t>
            </a:r>
          </a:p>
        </p:txBody>
      </p:sp>
      <p:sp>
        <p:nvSpPr>
          <p:cNvPr id="6" name="Oval 5">
            <a:extLst>
              <a:ext uri="{FF2B5EF4-FFF2-40B4-BE49-F238E27FC236}">
                <a16:creationId xmlns:a16="http://schemas.microsoft.com/office/drawing/2014/main" id="{E193C541-2102-05AE-7CE2-9A611EE15862}"/>
              </a:ext>
            </a:extLst>
          </p:cNvPr>
          <p:cNvSpPr/>
          <p:nvPr/>
        </p:nvSpPr>
        <p:spPr>
          <a:xfrm>
            <a:off x="8603605" y="2601810"/>
            <a:ext cx="1663657" cy="1663657"/>
          </a:xfrm>
          <a:prstGeom prst="ellipse">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 name="Oval 6">
            <a:extLst>
              <a:ext uri="{FF2B5EF4-FFF2-40B4-BE49-F238E27FC236}">
                <a16:creationId xmlns:a16="http://schemas.microsoft.com/office/drawing/2014/main" id="{7B9DFB69-4B58-21C7-F174-98F7A0AB32A9}"/>
              </a:ext>
            </a:extLst>
          </p:cNvPr>
          <p:cNvSpPr/>
          <p:nvPr/>
        </p:nvSpPr>
        <p:spPr>
          <a:xfrm>
            <a:off x="8479759" y="2477964"/>
            <a:ext cx="1911348" cy="1911348"/>
          </a:xfrm>
          <a:prstGeom prst="ellipse">
            <a:avLst/>
          </a:prstGeom>
          <a:noFill/>
          <a:ln>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1026" name="Picture 2" descr="All Italian brainrot animals">
            <a:extLst>
              <a:ext uri="{FF2B5EF4-FFF2-40B4-BE49-F238E27FC236}">
                <a16:creationId xmlns:a16="http://schemas.microsoft.com/office/drawing/2014/main" id="{85F5FA49-625F-FB60-0E85-AF9F8FFC03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8406" y="3958882"/>
            <a:ext cx="2640744" cy="14859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78E4AD1-4EEB-CCA4-573A-4E70C8F88519}"/>
              </a:ext>
            </a:extLst>
          </p:cNvPr>
          <p:cNvSpPr txBox="1"/>
          <p:nvPr/>
        </p:nvSpPr>
        <p:spPr>
          <a:xfrm>
            <a:off x="2294365" y="1235076"/>
            <a:ext cx="2028825" cy="400110"/>
          </a:xfrm>
          <a:prstGeom prst="rect">
            <a:avLst/>
          </a:prstGeom>
          <a:noFill/>
        </p:spPr>
        <p:txBody>
          <a:bodyPr wrap="square">
            <a:spAutoFit/>
          </a:bodyPr>
          <a:lstStyle/>
          <a:p>
            <a:pPr algn="ctr"/>
            <a:r>
              <a:rPr lang="en-SG" sz="2000">
                <a:latin typeface="CMU Sans Serif" panose="02000603000000000000" pitchFamily="2" charset="0"/>
                <a:ea typeface="CMU Sans Serif" panose="02000603000000000000" pitchFamily="2" charset="0"/>
                <a:cs typeface="CMU Sans Serif" panose="02000603000000000000" pitchFamily="2" charset="0"/>
              </a:rPr>
              <a:t>If you want to…</a:t>
            </a:r>
          </a:p>
        </p:txBody>
      </p:sp>
      <p:sp>
        <p:nvSpPr>
          <p:cNvPr id="17" name="Title 5">
            <a:extLst>
              <a:ext uri="{FF2B5EF4-FFF2-40B4-BE49-F238E27FC236}">
                <a16:creationId xmlns:a16="http://schemas.microsoft.com/office/drawing/2014/main" id="{4C93C324-063D-07F7-C1C1-81588A07D70E}"/>
              </a:ext>
            </a:extLst>
          </p:cNvPr>
          <p:cNvSpPr txBox="1">
            <a:spLocks/>
          </p:cNvSpPr>
          <p:nvPr/>
        </p:nvSpPr>
        <p:spPr>
          <a:xfrm>
            <a:off x="308251" y="6589885"/>
            <a:ext cx="7416524" cy="24788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1pPr>
          </a:lstStyle>
          <a:p>
            <a:r>
              <a:rPr lang="en-SG" sz="800">
                <a:solidFill>
                  <a:schemeClr val="tx1">
                    <a:lumMod val="95000"/>
                    <a:lumOff val="5000"/>
                  </a:schemeClr>
                </a:solidFill>
              </a:rPr>
              <a:t>Image Sources: </a:t>
            </a:r>
            <a:r>
              <a:rPr lang="en-SG" sz="800">
                <a:solidFill>
                  <a:schemeClr val="tx1">
                    <a:lumMod val="95000"/>
                    <a:lumOff val="5000"/>
                  </a:schemeClr>
                </a:solidFill>
                <a:hlinkClick r:id="rId3"/>
              </a:rPr>
              <a:t>https://www.swyvl.io/blog/the-role-of-satellite-imagery-in-disaster-management</a:t>
            </a:r>
            <a:r>
              <a:rPr lang="en-SG" sz="800">
                <a:solidFill>
                  <a:schemeClr val="tx1">
                    <a:lumMod val="95000"/>
                    <a:lumOff val="5000"/>
                  </a:schemeClr>
                </a:solidFill>
              </a:rPr>
              <a:t> ,  </a:t>
            </a:r>
            <a:r>
              <a:rPr lang="en-SG" sz="800">
                <a:hlinkClick r:id="rId4"/>
              </a:rPr>
              <a:t>https://www.youtube.com/watch?v=3gmogp5-xXA</a:t>
            </a:r>
            <a:r>
              <a:rPr lang="en-SG" sz="800"/>
              <a:t>, </a:t>
            </a:r>
          </a:p>
        </p:txBody>
      </p:sp>
      <p:grpSp>
        <p:nvGrpSpPr>
          <p:cNvPr id="19" name="Group 18">
            <a:extLst>
              <a:ext uri="{FF2B5EF4-FFF2-40B4-BE49-F238E27FC236}">
                <a16:creationId xmlns:a16="http://schemas.microsoft.com/office/drawing/2014/main" id="{515776D1-926B-316E-8CDC-C072557445E6}"/>
              </a:ext>
            </a:extLst>
          </p:cNvPr>
          <p:cNvGrpSpPr/>
          <p:nvPr/>
        </p:nvGrpSpPr>
        <p:grpSpPr>
          <a:xfrm>
            <a:off x="514350" y="2214139"/>
            <a:ext cx="2640744" cy="1487012"/>
            <a:chOff x="3455256" y="2243877"/>
            <a:chExt cx="2640744" cy="1487012"/>
          </a:xfrm>
        </p:grpSpPr>
        <p:pic>
          <p:nvPicPr>
            <p:cNvPr id="1028" name="Picture 4" descr="Phone Call Angry Photos, Images &amp; Pictures | Shutterstock">
              <a:extLst>
                <a:ext uri="{FF2B5EF4-FFF2-40B4-BE49-F238E27FC236}">
                  <a16:creationId xmlns:a16="http://schemas.microsoft.com/office/drawing/2014/main" id="{D96F9A1F-FDC8-03FB-496E-170978594B2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443" t="4735" r="11027" b="7229"/>
            <a:stretch/>
          </p:blipFill>
          <p:spPr bwMode="auto">
            <a:xfrm>
              <a:off x="4781550" y="2243877"/>
              <a:ext cx="1314450" cy="14870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ngry Phone Call: 10 Customer Service and De-escalation Techniques to  Handle an Angry Caller">
              <a:extLst>
                <a:ext uri="{FF2B5EF4-FFF2-40B4-BE49-F238E27FC236}">
                  <a16:creationId xmlns:a16="http://schemas.microsoft.com/office/drawing/2014/main" id="{2707B538-21D9-B971-5D00-3958A721E28E}"/>
                </a:ext>
              </a:extLst>
            </p:cNvPr>
            <p:cNvPicPr>
              <a:picLocks noChangeAspect="1"/>
            </p:cNvPicPr>
            <p:nvPr/>
          </p:nvPicPr>
          <p:blipFill rotWithShape="1">
            <a:blip r:embed="rId6">
              <a:extLst>
                <a:ext uri="{28A0092B-C50C-407E-A947-70E740481C1C}">
                  <a14:useLocalDpi xmlns:a14="http://schemas.microsoft.com/office/drawing/2010/main" val="0"/>
                </a:ext>
              </a:extLst>
            </a:blip>
            <a:srcRect l="16561" r="23930"/>
            <a:stretch/>
          </p:blipFill>
          <p:spPr bwMode="auto">
            <a:xfrm>
              <a:off x="3455256" y="2243877"/>
              <a:ext cx="1326294" cy="1487012"/>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The Role of Satellite Imagery in Disaster Management - Swyvl 3D Mapping  Software">
            <a:extLst>
              <a:ext uri="{FF2B5EF4-FFF2-40B4-BE49-F238E27FC236}">
                <a16:creationId xmlns:a16="http://schemas.microsoft.com/office/drawing/2014/main" id="{73B3DE88-0657-F1FC-EF98-41BEAF2D4F6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1358"/>
          <a:stretch/>
        </p:blipFill>
        <p:spPr bwMode="auto">
          <a:xfrm>
            <a:off x="3455256" y="2214139"/>
            <a:ext cx="2640744" cy="148756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4F09CBE-408A-1AEE-78AE-64BDF5C4305B}"/>
              </a:ext>
            </a:extLst>
          </p:cNvPr>
          <p:cNvSpPr txBox="1"/>
          <p:nvPr/>
        </p:nvSpPr>
        <p:spPr>
          <a:xfrm>
            <a:off x="3308777" y="1844807"/>
            <a:ext cx="3012687" cy="369332"/>
          </a:xfrm>
          <a:prstGeom prst="rect">
            <a:avLst/>
          </a:prstGeom>
          <a:noFill/>
        </p:spPr>
        <p:txBody>
          <a:bodyPr wrap="square">
            <a:spAutoFit/>
          </a:bodyPr>
          <a:lstStyle/>
          <a:p>
            <a:pPr algn="ctr"/>
            <a:r>
              <a:rPr lang="en-SG">
                <a:solidFill>
                  <a:schemeClr val="accent2">
                    <a:lumMod val="75000"/>
                  </a:schemeClr>
                </a:solidFill>
                <a:latin typeface="CMU Sans Serif" panose="02000603000000000000" pitchFamily="2" charset="0"/>
                <a:ea typeface="CMU Sans Serif" panose="02000603000000000000" pitchFamily="2" charset="0"/>
                <a:cs typeface="CMU Sans Serif" panose="02000603000000000000" pitchFamily="2" charset="0"/>
              </a:rPr>
              <a:t>Disaster Management</a:t>
            </a:r>
          </a:p>
        </p:txBody>
      </p:sp>
      <p:sp>
        <p:nvSpPr>
          <p:cNvPr id="21" name="TextBox 20">
            <a:extLst>
              <a:ext uri="{FF2B5EF4-FFF2-40B4-BE49-F238E27FC236}">
                <a16:creationId xmlns:a16="http://schemas.microsoft.com/office/drawing/2014/main" id="{DFFB5C0D-9BEA-4044-00D2-47676DDF26F4}"/>
              </a:ext>
            </a:extLst>
          </p:cNvPr>
          <p:cNvSpPr txBox="1"/>
          <p:nvPr/>
        </p:nvSpPr>
        <p:spPr>
          <a:xfrm>
            <a:off x="334300" y="1844807"/>
            <a:ext cx="3012687" cy="369332"/>
          </a:xfrm>
          <a:prstGeom prst="rect">
            <a:avLst/>
          </a:prstGeom>
          <a:noFill/>
        </p:spPr>
        <p:txBody>
          <a:bodyPr wrap="square">
            <a:spAutoFit/>
          </a:bodyPr>
          <a:lstStyle/>
          <a:p>
            <a:pPr algn="ctr"/>
            <a:r>
              <a:rPr lang="en-SG">
                <a:solidFill>
                  <a:schemeClr val="accent2">
                    <a:lumMod val="75000"/>
                  </a:schemeClr>
                </a:solidFill>
                <a:latin typeface="CMU Sans Serif" panose="02000603000000000000" pitchFamily="2" charset="0"/>
                <a:ea typeface="CMU Sans Serif" panose="02000603000000000000" pitchFamily="2" charset="0"/>
                <a:cs typeface="CMU Sans Serif" panose="02000603000000000000" pitchFamily="2" charset="0"/>
              </a:rPr>
              <a:t>Telecommunication</a:t>
            </a:r>
          </a:p>
        </p:txBody>
      </p:sp>
      <p:sp>
        <p:nvSpPr>
          <p:cNvPr id="22" name="TextBox 21">
            <a:extLst>
              <a:ext uri="{FF2B5EF4-FFF2-40B4-BE49-F238E27FC236}">
                <a16:creationId xmlns:a16="http://schemas.microsoft.com/office/drawing/2014/main" id="{8C88C06F-B58F-C9E6-F843-6E403305D5B0}"/>
              </a:ext>
            </a:extLst>
          </p:cNvPr>
          <p:cNvSpPr txBox="1"/>
          <p:nvPr/>
        </p:nvSpPr>
        <p:spPr>
          <a:xfrm>
            <a:off x="1796620" y="5457308"/>
            <a:ext cx="3012687" cy="369332"/>
          </a:xfrm>
          <a:prstGeom prst="rect">
            <a:avLst/>
          </a:prstGeom>
          <a:noFill/>
        </p:spPr>
        <p:txBody>
          <a:bodyPr wrap="square">
            <a:spAutoFit/>
          </a:bodyPr>
          <a:lstStyle/>
          <a:p>
            <a:pPr algn="ctr"/>
            <a:r>
              <a:rPr lang="en-SG">
                <a:solidFill>
                  <a:schemeClr val="accent2">
                    <a:lumMod val="75000"/>
                  </a:schemeClr>
                </a:solidFill>
                <a:latin typeface="CMU Sans Serif" panose="02000603000000000000" pitchFamily="2" charset="0"/>
                <a:ea typeface="CMU Sans Serif" panose="02000603000000000000" pitchFamily="2" charset="0"/>
                <a:cs typeface="CMU Sans Serif" panose="02000603000000000000" pitchFamily="2" charset="0"/>
              </a:rPr>
              <a:t>Internet</a:t>
            </a:r>
          </a:p>
        </p:txBody>
      </p:sp>
      <p:cxnSp>
        <p:nvCxnSpPr>
          <p:cNvPr id="24" name="Straight Connector 23">
            <a:extLst>
              <a:ext uri="{FF2B5EF4-FFF2-40B4-BE49-F238E27FC236}">
                <a16:creationId xmlns:a16="http://schemas.microsoft.com/office/drawing/2014/main" id="{3FE40096-056E-CFE0-DC65-57345F7AEC8B}"/>
              </a:ext>
            </a:extLst>
          </p:cNvPr>
          <p:cNvCxnSpPr/>
          <p:nvPr/>
        </p:nvCxnSpPr>
        <p:spPr>
          <a:xfrm>
            <a:off x="6638925" y="1314450"/>
            <a:ext cx="0" cy="4895850"/>
          </a:xfrm>
          <a:prstGeom prst="line">
            <a:avLst/>
          </a:prstGeom>
          <a:ln>
            <a:solidFill>
              <a:schemeClr val="accent2">
                <a:lumMod val="75000"/>
              </a:schemeClr>
            </a:solidFill>
          </a:ln>
        </p:spPr>
        <p:style>
          <a:lnRef idx="2">
            <a:schemeClr val="dk1"/>
          </a:lnRef>
          <a:fillRef idx="0">
            <a:schemeClr val="dk1"/>
          </a:fillRef>
          <a:effectRef idx="1">
            <a:schemeClr val="dk1"/>
          </a:effectRef>
          <a:fontRef idx="minor">
            <a:schemeClr val="tx1"/>
          </a:fontRef>
        </p:style>
      </p:cxnSp>
      <p:sp>
        <p:nvSpPr>
          <p:cNvPr id="25" name="TextBox 24">
            <a:extLst>
              <a:ext uri="{FF2B5EF4-FFF2-40B4-BE49-F238E27FC236}">
                <a16:creationId xmlns:a16="http://schemas.microsoft.com/office/drawing/2014/main" id="{BC27F0B4-4A93-5874-EAD2-634FDE00236D}"/>
              </a:ext>
            </a:extLst>
          </p:cNvPr>
          <p:cNvSpPr txBox="1"/>
          <p:nvPr/>
        </p:nvSpPr>
        <p:spPr>
          <a:xfrm>
            <a:off x="7806829" y="1939722"/>
            <a:ext cx="3257208" cy="400110"/>
          </a:xfrm>
          <a:prstGeom prst="rect">
            <a:avLst/>
          </a:prstGeom>
          <a:noFill/>
        </p:spPr>
        <p:txBody>
          <a:bodyPr wrap="square">
            <a:spAutoFit/>
          </a:bodyPr>
          <a:lstStyle/>
          <a:p>
            <a:pPr algn="ctr"/>
            <a:r>
              <a:rPr lang="en-SG" sz="2000" b="1">
                <a:latin typeface="CMU Sans Serif" panose="02000603000000000000" pitchFamily="2" charset="0"/>
                <a:ea typeface="CMU Sans Serif" panose="02000603000000000000" pitchFamily="2" charset="0"/>
                <a:cs typeface="CMU Sans Serif" panose="02000603000000000000" pitchFamily="2" charset="0"/>
              </a:rPr>
              <a:t>Low-Earth Orbit Satellites</a:t>
            </a:r>
          </a:p>
        </p:txBody>
      </p:sp>
      <p:sp>
        <p:nvSpPr>
          <p:cNvPr id="26" name="TextBox 25">
            <a:extLst>
              <a:ext uri="{FF2B5EF4-FFF2-40B4-BE49-F238E27FC236}">
                <a16:creationId xmlns:a16="http://schemas.microsoft.com/office/drawing/2014/main" id="{D480A263-6D40-6E9E-C67E-41AA10F1A4D5}"/>
              </a:ext>
            </a:extLst>
          </p:cNvPr>
          <p:cNvSpPr txBox="1"/>
          <p:nvPr/>
        </p:nvSpPr>
        <p:spPr>
          <a:xfrm>
            <a:off x="7806829" y="4513158"/>
            <a:ext cx="3257208" cy="1200329"/>
          </a:xfrm>
          <a:prstGeom prst="rect">
            <a:avLst/>
          </a:prstGeom>
          <a:noFill/>
        </p:spPr>
        <p:txBody>
          <a:bodyPr wrap="square">
            <a:spAutoFit/>
          </a:bodyPr>
          <a:lstStyle/>
          <a:p>
            <a:pPr algn="ctr"/>
            <a:r>
              <a:rPr lang="en-SG" dirty="0">
                <a:latin typeface="CMU Sans Serif" panose="02000603000000000000" pitchFamily="2" charset="0"/>
                <a:ea typeface="CMU Sans Serif" panose="02000603000000000000" pitchFamily="2" charset="0"/>
                <a:cs typeface="CMU Sans Serif" panose="02000603000000000000" pitchFamily="2" charset="0"/>
              </a:rPr>
              <a:t>Orbits at least 6 times a day</a:t>
            </a:r>
          </a:p>
          <a:p>
            <a:pPr algn="ctr"/>
            <a:r>
              <a:rPr lang="en-SG" dirty="0">
                <a:latin typeface="CMU Sans Serif" panose="02000603000000000000" pitchFamily="2" charset="0"/>
                <a:ea typeface="CMU Sans Serif" panose="02000603000000000000" pitchFamily="2" charset="0"/>
                <a:cs typeface="CMU Sans Serif" panose="02000603000000000000" pitchFamily="2" charset="0"/>
              </a:rPr>
              <a:t>Low Altitude (</a:t>
            </a:r>
            <a:r>
              <a:rPr lang="en-SG" baseline="-25000" dirty="0">
                <a:latin typeface="CMU Sans Serif" panose="02000603000000000000" pitchFamily="2" charset="0"/>
                <a:ea typeface="CMU Sans Serif" panose="02000603000000000000" pitchFamily="2" charset="0"/>
                <a:cs typeface="CMU Sans Serif" panose="02000603000000000000" pitchFamily="2" charset="0"/>
              </a:rPr>
              <a:t>~</a:t>
            </a:r>
            <a:r>
              <a:rPr lang="en-SG" dirty="0">
                <a:latin typeface="CMU Sans Serif" panose="02000603000000000000" pitchFamily="2" charset="0"/>
                <a:ea typeface="CMU Sans Serif" panose="02000603000000000000" pitchFamily="2" charset="0"/>
                <a:cs typeface="CMU Sans Serif" panose="02000603000000000000" pitchFamily="2" charset="0"/>
              </a:rPr>
              <a:t>500 km)</a:t>
            </a:r>
          </a:p>
          <a:p>
            <a:pPr algn="ctr"/>
            <a:r>
              <a:rPr lang="en-SG" b="1" dirty="0">
                <a:latin typeface="CMU Sans Serif" panose="02000603000000000000" pitchFamily="2" charset="0"/>
                <a:ea typeface="CMU Sans Serif" panose="02000603000000000000" pitchFamily="2" charset="0"/>
                <a:cs typeface="CMU Sans Serif" panose="02000603000000000000" pitchFamily="2" charset="0"/>
              </a:rPr>
              <a:t>VERY </a:t>
            </a:r>
            <a:r>
              <a:rPr lang="en-SG" dirty="0">
                <a:latin typeface="CMU Sans Serif" panose="02000603000000000000" pitchFamily="2" charset="0"/>
                <a:ea typeface="CMU Sans Serif" panose="02000603000000000000" pitchFamily="2" charset="0"/>
                <a:cs typeface="CMU Sans Serif" panose="02000603000000000000" pitchFamily="2" charset="0"/>
              </a:rPr>
              <a:t>high speed (</a:t>
            </a:r>
            <a:r>
              <a:rPr lang="en-SG" baseline="-25000" dirty="0">
                <a:latin typeface="CMU Sans Serif" panose="02000603000000000000" pitchFamily="2" charset="0"/>
                <a:ea typeface="CMU Sans Serif" panose="02000603000000000000" pitchFamily="2" charset="0"/>
                <a:cs typeface="CMU Sans Serif" panose="02000603000000000000" pitchFamily="2" charset="0"/>
              </a:rPr>
              <a:t>~</a:t>
            </a:r>
            <a:r>
              <a:rPr lang="en-SG" dirty="0">
                <a:latin typeface="CMU Sans Serif" panose="02000603000000000000" pitchFamily="2" charset="0"/>
                <a:ea typeface="CMU Sans Serif" panose="02000603000000000000" pitchFamily="2" charset="0"/>
                <a:cs typeface="CMU Sans Serif" panose="02000603000000000000" pitchFamily="2" charset="0"/>
              </a:rPr>
              <a:t>10 km/s)</a:t>
            </a:r>
            <a:endParaRPr lang="en-SG" b="1" dirty="0">
              <a:latin typeface="CMU Sans Serif" panose="02000603000000000000" pitchFamily="2" charset="0"/>
              <a:ea typeface="CMU Sans Serif" panose="02000603000000000000" pitchFamily="2" charset="0"/>
              <a:cs typeface="CMU Sans Serif" panose="02000603000000000000" pitchFamily="2" charset="0"/>
            </a:endParaRPr>
          </a:p>
          <a:p>
            <a:pPr algn="ctr"/>
            <a:endParaRPr lang="en-SG" dirty="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3" name="TextBox 2">
            <a:extLst>
              <a:ext uri="{FF2B5EF4-FFF2-40B4-BE49-F238E27FC236}">
                <a16:creationId xmlns:a16="http://schemas.microsoft.com/office/drawing/2014/main" id="{4867D399-FB85-C59F-6B73-AAF30B90F0DF}"/>
              </a:ext>
            </a:extLst>
          </p:cNvPr>
          <p:cNvSpPr txBox="1"/>
          <p:nvPr/>
        </p:nvSpPr>
        <p:spPr>
          <a:xfrm>
            <a:off x="8041640" y="6544550"/>
            <a:ext cx="2787586" cy="338554"/>
          </a:xfrm>
          <a:prstGeom prst="rect">
            <a:avLst/>
          </a:prstGeom>
          <a:noFill/>
        </p:spPr>
        <p:txBody>
          <a:bodyPr wrap="square">
            <a:spAutoFit/>
          </a:bodyPr>
          <a:lstStyle/>
          <a:p>
            <a:pPr algn="ctr"/>
            <a:r>
              <a:rPr lang="en-SG" sz="1600" dirty="0">
                <a:solidFill>
                  <a:schemeClr val="tx1">
                    <a:lumMod val="65000"/>
                    <a:lumOff val="35000"/>
                  </a:schemeClr>
                </a:solidFill>
                <a:latin typeface="CMU Sans Serif" panose="02000603000000000000" pitchFamily="2" charset="0"/>
                <a:ea typeface="CMU Sans Serif" panose="02000603000000000000" pitchFamily="2" charset="0"/>
                <a:cs typeface="CMU Sans Serif" panose="02000603000000000000" pitchFamily="2" charset="0"/>
              </a:rPr>
              <a:t>(Hoots et al. 1998)</a:t>
            </a:r>
          </a:p>
        </p:txBody>
      </p:sp>
    </p:spTree>
    <p:extLst>
      <p:ext uri="{BB962C8B-B14F-4D97-AF65-F5344CB8AC3E}">
        <p14:creationId xmlns:p14="http://schemas.microsoft.com/office/powerpoint/2010/main" val="299603395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5" grpId="0"/>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7180B-5333-261D-E6F0-DC9D65CE86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3A05E7-BD7B-E843-A4E8-D7E51C28BE37}"/>
              </a:ext>
            </a:extLst>
          </p:cNvPr>
          <p:cNvSpPr>
            <a:spLocks noGrp="1"/>
          </p:cNvSpPr>
          <p:nvPr>
            <p:ph type="title"/>
          </p:nvPr>
        </p:nvSpPr>
        <p:spPr>
          <a:xfrm>
            <a:off x="838200" y="308481"/>
            <a:ext cx="10515600" cy="967967"/>
          </a:xfrm>
        </p:spPr>
        <p:txBody>
          <a:bodyPr/>
          <a:lstStyle/>
          <a:p>
            <a:r>
              <a:rPr lang="en-SG"/>
              <a:t>Preliminary Model: Inefficient Source Code</a:t>
            </a:r>
          </a:p>
        </p:txBody>
      </p:sp>
      <p:sp>
        <p:nvSpPr>
          <p:cNvPr id="4" name="Slide Number Placeholder 3">
            <a:extLst>
              <a:ext uri="{FF2B5EF4-FFF2-40B4-BE49-F238E27FC236}">
                <a16:creationId xmlns:a16="http://schemas.microsoft.com/office/drawing/2014/main" id="{7A476243-0A5A-81CA-A094-FEC7DB01F3FB}"/>
              </a:ext>
            </a:extLst>
          </p:cNvPr>
          <p:cNvSpPr>
            <a:spLocks noGrp="1"/>
          </p:cNvSpPr>
          <p:nvPr>
            <p:ph type="sldNum" sz="quarter" idx="12"/>
          </p:nvPr>
        </p:nvSpPr>
        <p:spPr/>
        <p:txBody>
          <a:bodyPr/>
          <a:lstStyle/>
          <a:p>
            <a:fld id="{15318E31-E44D-46B9-B4DB-0D58A1756CE8}" type="slidenum">
              <a:rPr lang="en-SG" smtClean="0"/>
              <a:t>29</a:t>
            </a:fld>
            <a:endParaRPr lang="en-SG"/>
          </a:p>
        </p:txBody>
      </p:sp>
      <mc:AlternateContent xmlns:mc="http://schemas.openxmlformats.org/markup-compatibility/2006">
        <mc:Choice xmlns:a14="http://schemas.microsoft.com/office/drawing/2010/main" Requires="a14">
          <p:graphicFrame>
            <p:nvGraphicFramePr>
              <p:cNvPr id="37" name="Table 36">
                <a:extLst>
                  <a:ext uri="{FF2B5EF4-FFF2-40B4-BE49-F238E27FC236}">
                    <a16:creationId xmlns:a16="http://schemas.microsoft.com/office/drawing/2014/main" id="{BD4DAA1B-0991-9E53-9914-77145A1F249D}"/>
                  </a:ext>
                </a:extLst>
              </p:cNvPr>
              <p:cNvGraphicFramePr>
                <a:graphicFrameLocks noGrp="1"/>
              </p:cNvGraphicFramePr>
              <p:nvPr>
                <p:extLst>
                  <p:ext uri="{D42A27DB-BD31-4B8C-83A1-F6EECF244321}">
                    <p14:modId xmlns:p14="http://schemas.microsoft.com/office/powerpoint/2010/main" val="2111102190"/>
                  </p:ext>
                </p:extLst>
              </p:nvPr>
            </p:nvGraphicFramePr>
            <p:xfrm>
              <a:off x="1133475" y="2395220"/>
              <a:ext cx="4616196" cy="2219960"/>
            </p:xfrm>
            <a:graphic>
              <a:graphicData uri="http://schemas.openxmlformats.org/drawingml/2006/table">
                <a:tbl>
                  <a:tblPr firstRow="1" bandRow="1">
                    <a:tableStyleId>{5C22544A-7EE6-4342-B048-85BDC9FD1C3A}</a:tableStyleId>
                  </a:tblPr>
                  <a:tblGrid>
                    <a:gridCol w="1538732">
                      <a:extLst>
                        <a:ext uri="{9D8B030D-6E8A-4147-A177-3AD203B41FA5}">
                          <a16:colId xmlns:a16="http://schemas.microsoft.com/office/drawing/2014/main" val="1619336876"/>
                        </a:ext>
                      </a:extLst>
                    </a:gridCol>
                    <a:gridCol w="1538732">
                      <a:extLst>
                        <a:ext uri="{9D8B030D-6E8A-4147-A177-3AD203B41FA5}">
                          <a16:colId xmlns:a16="http://schemas.microsoft.com/office/drawing/2014/main" val="1037359911"/>
                        </a:ext>
                      </a:extLst>
                    </a:gridCol>
                    <a:gridCol w="1538732">
                      <a:extLst>
                        <a:ext uri="{9D8B030D-6E8A-4147-A177-3AD203B41FA5}">
                          <a16:colId xmlns:a16="http://schemas.microsoft.com/office/drawing/2014/main" val="297214806"/>
                        </a:ext>
                      </a:extLst>
                    </a:gridCol>
                  </a:tblGrid>
                  <a:tr h="370840">
                    <a:tc>
                      <a:txBody>
                        <a:bodyP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Index</a:t>
                          </a:r>
                        </a:p>
                      </a:txBody>
                      <a:tcPr anchor="ctr"/>
                    </a:tc>
                    <a:tc>
                      <a:txBody>
                        <a:bodyP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Period</a:t>
                          </a:r>
                        </a:p>
                      </a:txBody>
                      <a:tcPr anchor="ctr"/>
                    </a:tc>
                    <a:tc>
                      <a:txBody>
                        <a:bodyP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TLEs</a:t>
                          </a:r>
                        </a:p>
                      </a:txBody>
                      <a:tcPr anchor="ctr"/>
                    </a:tc>
                    <a:extLst>
                      <a:ext uri="{0D108BD9-81ED-4DB2-BD59-A6C34878D82A}">
                        <a16:rowId xmlns:a16="http://schemas.microsoft.com/office/drawing/2014/main" val="3648402610"/>
                      </a:ext>
                    </a:extLst>
                  </a:tr>
                  <a:tr h="370840">
                    <a:tc>
                      <a:txBody>
                        <a:bodyP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1</a:t>
                          </a:r>
                        </a:p>
                      </a:txBody>
                      <a:tcPr anchor="ctr"/>
                    </a:tc>
                    <a:tc>
                      <a:txBody>
                        <a:bodyP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P</a:t>
                          </a:r>
                          <a14:m>
                            <m:oMath xmlns:m="http://schemas.openxmlformats.org/officeDocument/2006/math">
                              <m:r>
                                <a:rPr lang="en-SG" i="1" baseline="-25000" dirty="0" smtClean="0">
                                  <a:latin typeface="Cambria Math" panose="02040503050406030204" pitchFamily="18" charset="0"/>
                                </a:rPr>
                                <m:t>1</m:t>
                              </m:r>
                            </m:oMath>
                          </a14:m>
                          <a:endParaRPr lang="en-SG" baseline="-25000">
                            <a:latin typeface="CMU Sans Serif" panose="02000603000000000000" pitchFamily="2" charset="0"/>
                            <a:ea typeface="CMU Sans Serif" panose="02000603000000000000" pitchFamily="2" charset="0"/>
                            <a:cs typeface="CMU Sans Serif" panose="02000603000000000000" pitchFamily="2" charset="0"/>
                          </a:endParaRPr>
                        </a:p>
                      </a:txBody>
                      <a:tcPr anchor="ctr"/>
                    </a:tc>
                    <a:tc>
                      <a:txBody>
                        <a:bodyP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TLE</a:t>
                          </a:r>
                          <a:r>
                            <a:rPr lang="en-SG" baseline="-25000">
                              <a:latin typeface="CMU Sans Serif" panose="02000603000000000000" pitchFamily="2" charset="0"/>
                              <a:ea typeface="CMU Sans Serif" panose="02000603000000000000" pitchFamily="2" charset="0"/>
                              <a:cs typeface="CMU Sans Serif" panose="02000603000000000000" pitchFamily="2" charset="0"/>
                            </a:rPr>
                            <a:t>1</a:t>
                          </a:r>
                        </a:p>
                      </a:txBody>
                      <a:tcPr anchor="ctr"/>
                    </a:tc>
                    <a:extLst>
                      <a:ext uri="{0D108BD9-81ED-4DB2-BD59-A6C34878D82A}">
                        <a16:rowId xmlns:a16="http://schemas.microsoft.com/office/drawing/2014/main" val="320474196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a:latin typeface="CMU Sans Serif" panose="02000603000000000000" pitchFamily="2" charset="0"/>
                              <a:ea typeface="CMU Sans Serif" panose="02000603000000000000" pitchFamily="2" charset="0"/>
                              <a:cs typeface="CMU Sans Serif" panose="02000603000000000000" pitchFamily="2" charset="0"/>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a:latin typeface="CMU Sans Serif" panose="02000603000000000000" pitchFamily="2" charset="0"/>
                              <a:ea typeface="CMU Sans Serif" panose="02000603000000000000" pitchFamily="2" charset="0"/>
                              <a:cs typeface="CMU Sans Serif" panose="02000603000000000000" pitchFamily="2" charset="0"/>
                            </a:rPr>
                            <a:t>P</a:t>
                          </a:r>
                          <a14:m>
                            <m:oMath xmlns:m="http://schemas.openxmlformats.org/officeDocument/2006/math">
                              <m:r>
                                <a:rPr lang="en-SG" i="1" baseline="-25000" dirty="0" smtClean="0">
                                  <a:latin typeface="Cambria Math" panose="02040503050406030204" pitchFamily="18" charset="0"/>
                                </a:rPr>
                                <m:t>2</m:t>
                              </m:r>
                            </m:oMath>
                          </a14:m>
                          <a:endParaRPr lang="en-SG" baseline="-25000">
                            <a:latin typeface="CMU Sans Serif" panose="02000603000000000000" pitchFamily="2" charset="0"/>
                            <a:ea typeface="CMU Sans Serif" panose="02000603000000000000" pitchFamily="2" charset="0"/>
                            <a:cs typeface="CMU Sans Serif" panose="02000603000000000000"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a:latin typeface="CMU Sans Serif" panose="02000603000000000000" pitchFamily="2" charset="0"/>
                              <a:ea typeface="CMU Sans Serif" panose="02000603000000000000" pitchFamily="2" charset="0"/>
                              <a:cs typeface="CMU Sans Serif" panose="02000603000000000000" pitchFamily="2" charset="0"/>
                            </a:rPr>
                            <a:t>TLE</a:t>
                          </a:r>
                          <a:r>
                            <a:rPr lang="en-SG" baseline="-25000">
                              <a:latin typeface="CMU Sans Serif" panose="02000603000000000000" pitchFamily="2" charset="0"/>
                              <a:ea typeface="CMU Sans Serif" panose="02000603000000000000" pitchFamily="2" charset="0"/>
                              <a:cs typeface="CMU Sans Serif" panose="02000603000000000000" pitchFamily="2" charset="0"/>
                            </a:rPr>
                            <a:t>2</a:t>
                          </a:r>
                        </a:p>
                      </a:txBody>
                      <a:tcPr anchor="ctr"/>
                    </a:tc>
                    <a:extLst>
                      <a:ext uri="{0D108BD9-81ED-4DB2-BD59-A6C34878D82A}">
                        <a16:rowId xmlns:a16="http://schemas.microsoft.com/office/drawing/2014/main" val="346508294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a:latin typeface="CMU Sans Serif" panose="02000603000000000000" pitchFamily="2" charset="0"/>
                              <a:ea typeface="CMU Sans Serif" panose="02000603000000000000" pitchFamily="2" charset="0"/>
                              <a:cs typeface="CMU Sans Serif" panose="02000603000000000000" pitchFamily="2" charset="0"/>
                            </a:rPr>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a:latin typeface="CMU Sans Serif" panose="02000603000000000000" pitchFamily="2" charset="0"/>
                              <a:ea typeface="CMU Sans Serif" panose="02000603000000000000" pitchFamily="2" charset="0"/>
                              <a:cs typeface="CMU Sans Serif" panose="02000603000000000000" pitchFamily="2" charset="0"/>
                            </a:rPr>
                            <a:t>P</a:t>
                          </a:r>
                          <a:r>
                            <a:rPr lang="en-SG" baseline="-25000">
                              <a:latin typeface="CMU Sans Serif" panose="02000603000000000000" pitchFamily="2" charset="0"/>
                              <a:ea typeface="CMU Sans Serif" panose="02000603000000000000" pitchFamily="2" charset="0"/>
                              <a:cs typeface="CMU Sans Serif" panose="02000603000000000000" pitchFamily="2" charset="0"/>
                            </a:rPr>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a:latin typeface="CMU Sans Serif" panose="02000603000000000000" pitchFamily="2" charset="0"/>
                              <a:ea typeface="CMU Sans Serif" panose="02000603000000000000" pitchFamily="2" charset="0"/>
                              <a:cs typeface="CMU Sans Serif" panose="02000603000000000000" pitchFamily="2" charset="0"/>
                            </a:rPr>
                            <a:t>TLE</a:t>
                          </a:r>
                          <a:r>
                            <a:rPr lang="en-SG" baseline="-25000">
                              <a:latin typeface="CMU Sans Serif" panose="02000603000000000000" pitchFamily="2" charset="0"/>
                              <a:ea typeface="CMU Sans Serif" panose="02000603000000000000" pitchFamily="2" charset="0"/>
                              <a:cs typeface="CMU Sans Serif" panose="02000603000000000000" pitchFamily="2" charset="0"/>
                            </a:rPr>
                            <a:t>3</a:t>
                          </a:r>
                        </a:p>
                      </a:txBody>
                      <a:tcPr anchor="ctr"/>
                    </a:tc>
                    <a:extLst>
                      <a:ext uri="{0D108BD9-81ED-4DB2-BD59-A6C34878D82A}">
                        <a16:rowId xmlns:a16="http://schemas.microsoft.com/office/drawing/2014/main" val="882319450"/>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a:latin typeface="CMU Sans Serif" panose="02000603000000000000" pitchFamily="2" charset="0"/>
                              <a:ea typeface="CMU Sans Serif" panose="02000603000000000000" pitchFamily="2" charset="0"/>
                              <a:cs typeface="CMU Sans Serif" panose="02000603000000000000" pitchFamily="2" charset="0"/>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a:latin typeface="CMU Sans Serif" panose="02000603000000000000" pitchFamily="2" charset="0"/>
                              <a:ea typeface="CMU Sans Serif" panose="02000603000000000000" pitchFamily="2" charset="0"/>
                              <a:cs typeface="CMU Sans Serif" panose="02000603000000000000" pitchFamily="2" charset="0"/>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a:latin typeface="CMU Sans Serif" panose="02000603000000000000" pitchFamily="2" charset="0"/>
                              <a:ea typeface="CMU Sans Serif" panose="02000603000000000000" pitchFamily="2" charset="0"/>
                              <a:cs typeface="CMU Sans Serif" panose="02000603000000000000" pitchFamily="2" charset="0"/>
                            </a:rPr>
                            <a:t>…</a:t>
                          </a:r>
                        </a:p>
                      </a:txBody>
                      <a:tcPr anchor="ctr"/>
                    </a:tc>
                    <a:extLst>
                      <a:ext uri="{0D108BD9-81ED-4DB2-BD59-A6C34878D82A}">
                        <a16:rowId xmlns:a16="http://schemas.microsoft.com/office/drawing/2014/main" val="198294316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18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207,178,987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a:latin typeface="CMU Sans Serif" panose="02000603000000000000" pitchFamily="2" charset="0"/>
                              <a:ea typeface="CMU Sans Serif" panose="02000603000000000000" pitchFamily="2" charset="0"/>
                              <a:cs typeface="CMU Sans Serif" panose="02000603000000000000" pitchFamily="2" charset="0"/>
                            </a:rPr>
                            <a:t>P</a:t>
                          </a:r>
                          <a:r>
                            <a:rPr lang="en-SG" sz="1800" baseline="-250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207,178,987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dirty="0">
                              <a:latin typeface="CMU Sans Serif" panose="02000603000000000000" pitchFamily="2" charset="0"/>
                              <a:ea typeface="CMU Sans Serif" panose="02000603000000000000" pitchFamily="2" charset="0"/>
                              <a:cs typeface="CMU Sans Serif" panose="02000603000000000000" pitchFamily="2" charset="0"/>
                            </a:rPr>
                            <a:t>TLE</a:t>
                          </a:r>
                          <a:r>
                            <a:rPr lang="en-SG" baseline="-25000" dirty="0">
                              <a:latin typeface="CMU Sans Serif" panose="02000603000000000000" pitchFamily="2" charset="0"/>
                              <a:ea typeface="CMU Sans Serif" panose="02000603000000000000" pitchFamily="2" charset="0"/>
                              <a:cs typeface="CMU Sans Serif" panose="02000603000000000000" pitchFamily="2" charset="0"/>
                            </a:rPr>
                            <a:t>207,178,987</a:t>
                          </a:r>
                        </a:p>
                      </a:txBody>
                      <a:tcPr anchor="ctr"/>
                    </a:tc>
                    <a:extLst>
                      <a:ext uri="{0D108BD9-81ED-4DB2-BD59-A6C34878D82A}">
                        <a16:rowId xmlns:a16="http://schemas.microsoft.com/office/drawing/2014/main" val="2873204550"/>
                      </a:ext>
                    </a:extLst>
                  </a:tr>
                </a:tbl>
              </a:graphicData>
            </a:graphic>
          </p:graphicFrame>
        </mc:Choice>
        <mc:Fallback>
          <p:graphicFrame>
            <p:nvGraphicFramePr>
              <p:cNvPr id="37" name="Table 36">
                <a:extLst>
                  <a:ext uri="{FF2B5EF4-FFF2-40B4-BE49-F238E27FC236}">
                    <a16:creationId xmlns:a16="http://schemas.microsoft.com/office/drawing/2014/main" id="{BD4DAA1B-0991-9E53-9914-77145A1F249D}"/>
                  </a:ext>
                </a:extLst>
              </p:cNvPr>
              <p:cNvGraphicFramePr>
                <a:graphicFrameLocks noGrp="1"/>
              </p:cNvGraphicFramePr>
              <p:nvPr>
                <p:extLst>
                  <p:ext uri="{D42A27DB-BD31-4B8C-83A1-F6EECF244321}">
                    <p14:modId xmlns:p14="http://schemas.microsoft.com/office/powerpoint/2010/main" val="2111102190"/>
                  </p:ext>
                </p:extLst>
              </p:nvPr>
            </p:nvGraphicFramePr>
            <p:xfrm>
              <a:off x="1133475" y="2395220"/>
              <a:ext cx="4616196" cy="2219960"/>
            </p:xfrm>
            <a:graphic>
              <a:graphicData uri="http://schemas.openxmlformats.org/drawingml/2006/table">
                <a:tbl>
                  <a:tblPr firstRow="1" bandRow="1">
                    <a:tableStyleId>{5C22544A-7EE6-4342-B048-85BDC9FD1C3A}</a:tableStyleId>
                  </a:tblPr>
                  <a:tblGrid>
                    <a:gridCol w="1538732">
                      <a:extLst>
                        <a:ext uri="{9D8B030D-6E8A-4147-A177-3AD203B41FA5}">
                          <a16:colId xmlns:a16="http://schemas.microsoft.com/office/drawing/2014/main" val="1619336876"/>
                        </a:ext>
                      </a:extLst>
                    </a:gridCol>
                    <a:gridCol w="1538732">
                      <a:extLst>
                        <a:ext uri="{9D8B030D-6E8A-4147-A177-3AD203B41FA5}">
                          <a16:colId xmlns:a16="http://schemas.microsoft.com/office/drawing/2014/main" val="1037359911"/>
                        </a:ext>
                      </a:extLst>
                    </a:gridCol>
                    <a:gridCol w="1538732">
                      <a:extLst>
                        <a:ext uri="{9D8B030D-6E8A-4147-A177-3AD203B41FA5}">
                          <a16:colId xmlns:a16="http://schemas.microsoft.com/office/drawing/2014/main" val="297214806"/>
                        </a:ext>
                      </a:extLst>
                    </a:gridCol>
                  </a:tblGrid>
                  <a:tr h="370840">
                    <a:tc>
                      <a:txBody>
                        <a:bodyP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Index</a:t>
                          </a:r>
                        </a:p>
                      </a:txBody>
                      <a:tcPr anchor="ctr"/>
                    </a:tc>
                    <a:tc>
                      <a:txBody>
                        <a:bodyP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Period</a:t>
                          </a:r>
                        </a:p>
                      </a:txBody>
                      <a:tcPr anchor="ctr"/>
                    </a:tc>
                    <a:tc>
                      <a:txBody>
                        <a:bodyP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TLEs</a:t>
                          </a:r>
                        </a:p>
                      </a:txBody>
                      <a:tcPr anchor="ctr"/>
                    </a:tc>
                    <a:extLst>
                      <a:ext uri="{0D108BD9-81ED-4DB2-BD59-A6C34878D82A}">
                        <a16:rowId xmlns:a16="http://schemas.microsoft.com/office/drawing/2014/main" val="3648402610"/>
                      </a:ext>
                    </a:extLst>
                  </a:tr>
                  <a:tr h="370840">
                    <a:tc>
                      <a:txBody>
                        <a:bodyP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1</a:t>
                          </a:r>
                        </a:p>
                      </a:txBody>
                      <a:tcPr anchor="ctr"/>
                    </a:tc>
                    <a:tc>
                      <a:txBody>
                        <a:bodyPr/>
                        <a:lstStyle/>
                        <a:p>
                          <a:endParaRPr lang="en-US"/>
                        </a:p>
                      </a:txBody>
                      <a:tcPr anchor="ctr">
                        <a:blipFill>
                          <a:blip r:embed="rId3"/>
                          <a:stretch>
                            <a:fillRect l="-100395" t="-106557" r="-101581" b="-424590"/>
                          </a:stretch>
                        </a:blipFill>
                      </a:tcPr>
                    </a:tc>
                    <a:tc>
                      <a:txBody>
                        <a:bodyP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TLE</a:t>
                          </a:r>
                          <a:r>
                            <a:rPr lang="en-SG" baseline="-25000">
                              <a:latin typeface="CMU Sans Serif" panose="02000603000000000000" pitchFamily="2" charset="0"/>
                              <a:ea typeface="CMU Sans Serif" panose="02000603000000000000" pitchFamily="2" charset="0"/>
                              <a:cs typeface="CMU Sans Serif" panose="02000603000000000000" pitchFamily="2" charset="0"/>
                            </a:rPr>
                            <a:t>1</a:t>
                          </a:r>
                        </a:p>
                      </a:txBody>
                      <a:tcPr anchor="ctr"/>
                    </a:tc>
                    <a:extLst>
                      <a:ext uri="{0D108BD9-81ED-4DB2-BD59-A6C34878D82A}">
                        <a16:rowId xmlns:a16="http://schemas.microsoft.com/office/drawing/2014/main" val="320474196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a:latin typeface="CMU Sans Serif" panose="02000603000000000000" pitchFamily="2" charset="0"/>
                              <a:ea typeface="CMU Sans Serif" panose="02000603000000000000" pitchFamily="2" charset="0"/>
                              <a:cs typeface="CMU Sans Serif" panose="02000603000000000000" pitchFamily="2" charset="0"/>
                            </a:rPr>
                            <a:t>2</a:t>
                          </a:r>
                        </a:p>
                      </a:txBody>
                      <a:tcPr anchor="ctr"/>
                    </a:tc>
                    <a:tc>
                      <a:txBody>
                        <a:bodyPr/>
                        <a:lstStyle/>
                        <a:p>
                          <a:endParaRPr lang="en-US"/>
                        </a:p>
                      </a:txBody>
                      <a:tcPr anchor="ctr">
                        <a:blipFill>
                          <a:blip r:embed="rId3"/>
                          <a:stretch>
                            <a:fillRect l="-100395" t="-206557" r="-101581" b="-324590"/>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a:latin typeface="CMU Sans Serif" panose="02000603000000000000" pitchFamily="2" charset="0"/>
                              <a:ea typeface="CMU Sans Serif" panose="02000603000000000000" pitchFamily="2" charset="0"/>
                              <a:cs typeface="CMU Sans Serif" panose="02000603000000000000" pitchFamily="2" charset="0"/>
                            </a:rPr>
                            <a:t>TLE</a:t>
                          </a:r>
                          <a:r>
                            <a:rPr lang="en-SG" baseline="-25000">
                              <a:latin typeface="CMU Sans Serif" panose="02000603000000000000" pitchFamily="2" charset="0"/>
                              <a:ea typeface="CMU Sans Serif" panose="02000603000000000000" pitchFamily="2" charset="0"/>
                              <a:cs typeface="CMU Sans Serif" panose="02000603000000000000" pitchFamily="2" charset="0"/>
                            </a:rPr>
                            <a:t>2</a:t>
                          </a:r>
                        </a:p>
                      </a:txBody>
                      <a:tcPr anchor="ctr"/>
                    </a:tc>
                    <a:extLst>
                      <a:ext uri="{0D108BD9-81ED-4DB2-BD59-A6C34878D82A}">
                        <a16:rowId xmlns:a16="http://schemas.microsoft.com/office/drawing/2014/main" val="346508294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a:latin typeface="CMU Sans Serif" panose="02000603000000000000" pitchFamily="2" charset="0"/>
                              <a:ea typeface="CMU Sans Serif" panose="02000603000000000000" pitchFamily="2" charset="0"/>
                              <a:cs typeface="CMU Sans Serif" panose="02000603000000000000" pitchFamily="2" charset="0"/>
                            </a:rPr>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a:latin typeface="CMU Sans Serif" panose="02000603000000000000" pitchFamily="2" charset="0"/>
                              <a:ea typeface="CMU Sans Serif" panose="02000603000000000000" pitchFamily="2" charset="0"/>
                              <a:cs typeface="CMU Sans Serif" panose="02000603000000000000" pitchFamily="2" charset="0"/>
                            </a:rPr>
                            <a:t>P</a:t>
                          </a:r>
                          <a:r>
                            <a:rPr lang="en-SG" baseline="-25000">
                              <a:latin typeface="CMU Sans Serif" panose="02000603000000000000" pitchFamily="2" charset="0"/>
                              <a:ea typeface="CMU Sans Serif" panose="02000603000000000000" pitchFamily="2" charset="0"/>
                              <a:cs typeface="CMU Sans Serif" panose="02000603000000000000" pitchFamily="2" charset="0"/>
                            </a:rPr>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a:latin typeface="CMU Sans Serif" panose="02000603000000000000" pitchFamily="2" charset="0"/>
                              <a:ea typeface="CMU Sans Serif" panose="02000603000000000000" pitchFamily="2" charset="0"/>
                              <a:cs typeface="CMU Sans Serif" panose="02000603000000000000" pitchFamily="2" charset="0"/>
                            </a:rPr>
                            <a:t>TLE</a:t>
                          </a:r>
                          <a:r>
                            <a:rPr lang="en-SG" baseline="-25000">
                              <a:latin typeface="CMU Sans Serif" panose="02000603000000000000" pitchFamily="2" charset="0"/>
                              <a:ea typeface="CMU Sans Serif" panose="02000603000000000000" pitchFamily="2" charset="0"/>
                              <a:cs typeface="CMU Sans Serif" panose="02000603000000000000" pitchFamily="2" charset="0"/>
                            </a:rPr>
                            <a:t>3</a:t>
                          </a:r>
                        </a:p>
                      </a:txBody>
                      <a:tcPr anchor="ctr"/>
                    </a:tc>
                    <a:extLst>
                      <a:ext uri="{0D108BD9-81ED-4DB2-BD59-A6C34878D82A}">
                        <a16:rowId xmlns:a16="http://schemas.microsoft.com/office/drawing/2014/main" val="882319450"/>
                      </a:ext>
                    </a:extLst>
                  </a:tr>
                  <a:tr h="3657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a:latin typeface="CMU Sans Serif" panose="02000603000000000000" pitchFamily="2" charset="0"/>
                              <a:ea typeface="CMU Sans Serif" panose="02000603000000000000" pitchFamily="2" charset="0"/>
                              <a:cs typeface="CMU Sans Serif" panose="02000603000000000000" pitchFamily="2" charset="0"/>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a:latin typeface="CMU Sans Serif" panose="02000603000000000000" pitchFamily="2" charset="0"/>
                              <a:ea typeface="CMU Sans Serif" panose="02000603000000000000" pitchFamily="2" charset="0"/>
                              <a:cs typeface="CMU Sans Serif" panose="02000603000000000000" pitchFamily="2" charset="0"/>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a:latin typeface="CMU Sans Serif" panose="02000603000000000000" pitchFamily="2" charset="0"/>
                              <a:ea typeface="CMU Sans Serif" panose="02000603000000000000" pitchFamily="2" charset="0"/>
                              <a:cs typeface="CMU Sans Serif" panose="02000603000000000000" pitchFamily="2" charset="0"/>
                            </a:rPr>
                            <a:t>…</a:t>
                          </a:r>
                        </a:p>
                      </a:txBody>
                      <a:tcPr anchor="ctr"/>
                    </a:tc>
                    <a:extLst>
                      <a:ext uri="{0D108BD9-81ED-4DB2-BD59-A6C34878D82A}">
                        <a16:rowId xmlns:a16="http://schemas.microsoft.com/office/drawing/2014/main" val="198294316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18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207,178,987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a:latin typeface="CMU Sans Serif" panose="02000603000000000000" pitchFamily="2" charset="0"/>
                              <a:ea typeface="CMU Sans Serif" panose="02000603000000000000" pitchFamily="2" charset="0"/>
                              <a:cs typeface="CMU Sans Serif" panose="02000603000000000000" pitchFamily="2" charset="0"/>
                            </a:rPr>
                            <a:t>P</a:t>
                          </a:r>
                          <a:r>
                            <a:rPr lang="en-SG" sz="1800" baseline="-250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207,178,987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dirty="0">
                              <a:latin typeface="CMU Sans Serif" panose="02000603000000000000" pitchFamily="2" charset="0"/>
                              <a:ea typeface="CMU Sans Serif" panose="02000603000000000000" pitchFamily="2" charset="0"/>
                              <a:cs typeface="CMU Sans Serif" panose="02000603000000000000" pitchFamily="2" charset="0"/>
                            </a:rPr>
                            <a:t>TLE</a:t>
                          </a:r>
                          <a:r>
                            <a:rPr lang="en-SG" baseline="-25000" dirty="0">
                              <a:latin typeface="CMU Sans Serif" panose="02000603000000000000" pitchFamily="2" charset="0"/>
                              <a:ea typeface="CMU Sans Serif" panose="02000603000000000000" pitchFamily="2" charset="0"/>
                              <a:cs typeface="CMU Sans Serif" panose="02000603000000000000" pitchFamily="2" charset="0"/>
                            </a:rPr>
                            <a:t>207,178,987</a:t>
                          </a:r>
                        </a:p>
                      </a:txBody>
                      <a:tcPr anchor="ctr"/>
                    </a:tc>
                    <a:extLst>
                      <a:ext uri="{0D108BD9-81ED-4DB2-BD59-A6C34878D82A}">
                        <a16:rowId xmlns:a16="http://schemas.microsoft.com/office/drawing/2014/main" val="2873204550"/>
                      </a:ext>
                    </a:extLst>
                  </a:tr>
                </a:tbl>
              </a:graphicData>
            </a:graphic>
          </p:graphicFrame>
        </mc:Fallback>
      </mc:AlternateContent>
      <p:sp>
        <p:nvSpPr>
          <p:cNvPr id="38" name="TextBox 37">
            <a:extLst>
              <a:ext uri="{FF2B5EF4-FFF2-40B4-BE49-F238E27FC236}">
                <a16:creationId xmlns:a16="http://schemas.microsoft.com/office/drawing/2014/main" id="{4DC73FC2-DB81-7F2F-6DFC-35729E087B62}"/>
              </a:ext>
            </a:extLst>
          </p:cNvPr>
          <p:cNvSpPr txBox="1"/>
          <p:nvPr/>
        </p:nvSpPr>
        <p:spPr>
          <a:xfrm>
            <a:off x="2029421" y="1872000"/>
            <a:ext cx="2824303" cy="461665"/>
          </a:xfrm>
          <a:prstGeom prst="rect">
            <a:avLst/>
          </a:prstGeom>
          <a:noFill/>
        </p:spPr>
        <p:txBody>
          <a:bodyPr wrap="square" rtlCol="0">
            <a:spAutoFit/>
          </a:bodyPr>
          <a:lstStyle/>
          <a:p>
            <a:r>
              <a:rPr lang="en-SG" sz="2400">
                <a:latin typeface="CMU Sans Serif" panose="02000603000000000000" pitchFamily="2" charset="0"/>
                <a:ea typeface="CMU Sans Serif" panose="02000603000000000000" pitchFamily="2" charset="0"/>
                <a:cs typeface="CMU Sans Serif" panose="02000603000000000000" pitchFamily="2" charset="0"/>
              </a:rPr>
              <a:t>Training Dataset</a:t>
            </a:r>
          </a:p>
        </p:txBody>
      </p:sp>
      <p:cxnSp>
        <p:nvCxnSpPr>
          <p:cNvPr id="8" name="Straight Arrow Connector 7">
            <a:extLst>
              <a:ext uri="{FF2B5EF4-FFF2-40B4-BE49-F238E27FC236}">
                <a16:creationId xmlns:a16="http://schemas.microsoft.com/office/drawing/2014/main" id="{950EEBF0-FCE5-01AA-9CB7-46EBB10118B4}"/>
              </a:ext>
            </a:extLst>
          </p:cNvPr>
          <p:cNvCxnSpPr>
            <a:cxnSpLocks/>
          </p:cNvCxnSpPr>
          <p:nvPr/>
        </p:nvCxnSpPr>
        <p:spPr>
          <a:xfrm>
            <a:off x="5749671" y="2930985"/>
            <a:ext cx="2102104" cy="0"/>
          </a:xfrm>
          <a:prstGeom prst="straightConnector1">
            <a:avLst/>
          </a:prstGeom>
          <a:ln w="76200">
            <a:solidFill>
              <a:schemeClr val="tx1">
                <a:lumMod val="95000"/>
                <a:lumOff val="5000"/>
              </a:schemeClr>
            </a:solidFill>
            <a:tailEnd type="triangle"/>
          </a:ln>
        </p:spPr>
        <p:style>
          <a:lnRef idx="2">
            <a:schemeClr val="accent1"/>
          </a:lnRef>
          <a:fillRef idx="0">
            <a:schemeClr val="accent1"/>
          </a:fillRef>
          <a:effectRef idx="1">
            <a:schemeClr val="accent1"/>
          </a:effectRef>
          <a:fontRef idx="minor">
            <a:schemeClr val="tx1"/>
          </a:fontRef>
        </p:style>
      </p:cxnSp>
      <p:graphicFrame>
        <p:nvGraphicFramePr>
          <p:cNvPr id="10" name="Table 9">
            <a:extLst>
              <a:ext uri="{FF2B5EF4-FFF2-40B4-BE49-F238E27FC236}">
                <a16:creationId xmlns:a16="http://schemas.microsoft.com/office/drawing/2014/main" id="{8621DEC7-A422-169D-4297-943EB3635E0A}"/>
              </a:ext>
            </a:extLst>
          </p:cNvPr>
          <p:cNvGraphicFramePr>
            <a:graphicFrameLocks noGrp="1"/>
          </p:cNvGraphicFramePr>
          <p:nvPr>
            <p:extLst>
              <p:ext uri="{D42A27DB-BD31-4B8C-83A1-F6EECF244321}">
                <p14:modId xmlns:p14="http://schemas.microsoft.com/office/powerpoint/2010/main" val="2862598067"/>
              </p:ext>
            </p:extLst>
          </p:nvPr>
        </p:nvGraphicFramePr>
        <p:xfrm>
          <a:off x="7851775" y="2395221"/>
          <a:ext cx="2347871" cy="2219959"/>
        </p:xfrm>
        <a:graphic>
          <a:graphicData uri="http://schemas.openxmlformats.org/drawingml/2006/table">
            <a:tbl>
              <a:tblPr firstRow="1" bandRow="1">
                <a:tableStyleId>{5C22544A-7EE6-4342-B048-85BDC9FD1C3A}</a:tableStyleId>
              </a:tblPr>
              <a:tblGrid>
                <a:gridCol w="2347871">
                  <a:extLst>
                    <a:ext uri="{9D8B030D-6E8A-4147-A177-3AD203B41FA5}">
                      <a16:colId xmlns:a16="http://schemas.microsoft.com/office/drawing/2014/main" val="2134953752"/>
                    </a:ext>
                  </a:extLst>
                </a:gridCol>
              </a:tblGrid>
              <a:tr h="374050">
                <a:tc>
                  <a:txBody>
                    <a:bodyP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Python TLE Objects</a:t>
                      </a:r>
                    </a:p>
                  </a:txBody>
                  <a:tcPr anchor="ctr"/>
                </a:tc>
                <a:extLst>
                  <a:ext uri="{0D108BD9-81ED-4DB2-BD59-A6C34878D82A}">
                    <a16:rowId xmlns:a16="http://schemas.microsoft.com/office/drawing/2014/main" val="1717894925"/>
                  </a:ext>
                </a:extLst>
              </a:tr>
              <a:tr h="369873">
                <a:tc>
                  <a:txBody>
                    <a:bodyP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TLE </a:t>
                      </a:r>
                      <a:r>
                        <a:rPr lang="en-SG" b="0">
                          <a:latin typeface="CMU Sans Serif" panose="02000603000000000000" pitchFamily="2" charset="0"/>
                          <a:ea typeface="CMU Sans Serif" panose="02000603000000000000" pitchFamily="2" charset="0"/>
                          <a:cs typeface="CMU Sans Serif" panose="02000603000000000000" pitchFamily="2" charset="0"/>
                        </a:rPr>
                        <a:t>Object</a:t>
                      </a:r>
                      <a:r>
                        <a:rPr lang="en-SG" baseline="-25000">
                          <a:latin typeface="CMU Sans Serif" panose="02000603000000000000" pitchFamily="2" charset="0"/>
                          <a:ea typeface="CMU Sans Serif" panose="02000603000000000000" pitchFamily="2" charset="0"/>
                          <a:cs typeface="CMU Sans Serif" panose="02000603000000000000" pitchFamily="2" charset="0"/>
                        </a:rPr>
                        <a:t>1</a:t>
                      </a:r>
                    </a:p>
                  </a:txBody>
                  <a:tcPr anchor="ctr"/>
                </a:tc>
                <a:extLst>
                  <a:ext uri="{0D108BD9-81ED-4DB2-BD59-A6C34878D82A}">
                    <a16:rowId xmlns:a16="http://schemas.microsoft.com/office/drawing/2014/main" val="3095716846"/>
                  </a:ext>
                </a:extLst>
              </a:tr>
              <a:tr h="369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a:latin typeface="CMU Sans Serif" panose="02000603000000000000" pitchFamily="2" charset="0"/>
                          <a:ea typeface="CMU Sans Serif" panose="02000603000000000000" pitchFamily="2" charset="0"/>
                          <a:cs typeface="CMU Sans Serif" panose="02000603000000000000" pitchFamily="2" charset="0"/>
                        </a:rPr>
                        <a:t>TLE </a:t>
                      </a:r>
                      <a:r>
                        <a:rPr lang="en-SG" b="0">
                          <a:latin typeface="CMU Sans Serif" panose="02000603000000000000" pitchFamily="2" charset="0"/>
                          <a:ea typeface="CMU Sans Serif" panose="02000603000000000000" pitchFamily="2" charset="0"/>
                          <a:cs typeface="CMU Sans Serif" panose="02000603000000000000" pitchFamily="2" charset="0"/>
                        </a:rPr>
                        <a:t>Object</a:t>
                      </a:r>
                      <a:r>
                        <a:rPr lang="en-SG" baseline="-25000">
                          <a:latin typeface="CMU Sans Serif" panose="02000603000000000000" pitchFamily="2" charset="0"/>
                          <a:ea typeface="CMU Sans Serif" panose="02000603000000000000" pitchFamily="2" charset="0"/>
                          <a:cs typeface="CMU Sans Serif" panose="02000603000000000000" pitchFamily="2" charset="0"/>
                        </a:rPr>
                        <a:t>2</a:t>
                      </a:r>
                    </a:p>
                  </a:txBody>
                  <a:tcPr anchor="ctr"/>
                </a:tc>
                <a:extLst>
                  <a:ext uri="{0D108BD9-81ED-4DB2-BD59-A6C34878D82A}">
                    <a16:rowId xmlns:a16="http://schemas.microsoft.com/office/drawing/2014/main" val="1225579404"/>
                  </a:ext>
                </a:extLst>
              </a:tr>
              <a:tr h="369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a:latin typeface="CMU Sans Serif" panose="02000603000000000000" pitchFamily="2" charset="0"/>
                          <a:ea typeface="CMU Sans Serif" panose="02000603000000000000" pitchFamily="2" charset="0"/>
                          <a:cs typeface="CMU Sans Serif" panose="02000603000000000000" pitchFamily="2" charset="0"/>
                        </a:rPr>
                        <a:t>TLE </a:t>
                      </a:r>
                      <a:r>
                        <a:rPr lang="en-SG" b="0">
                          <a:latin typeface="CMU Sans Serif" panose="02000603000000000000" pitchFamily="2" charset="0"/>
                          <a:ea typeface="CMU Sans Serif" panose="02000603000000000000" pitchFamily="2" charset="0"/>
                          <a:cs typeface="CMU Sans Serif" panose="02000603000000000000" pitchFamily="2" charset="0"/>
                        </a:rPr>
                        <a:t>Object</a:t>
                      </a:r>
                      <a:r>
                        <a:rPr lang="en-SG" baseline="-25000">
                          <a:latin typeface="CMU Sans Serif" panose="02000603000000000000" pitchFamily="2" charset="0"/>
                          <a:ea typeface="CMU Sans Serif" panose="02000603000000000000" pitchFamily="2" charset="0"/>
                          <a:cs typeface="CMU Sans Serif" panose="02000603000000000000" pitchFamily="2" charset="0"/>
                        </a:rPr>
                        <a:t>3</a:t>
                      </a:r>
                    </a:p>
                  </a:txBody>
                  <a:tcPr anchor="ctr"/>
                </a:tc>
                <a:extLst>
                  <a:ext uri="{0D108BD9-81ED-4DB2-BD59-A6C34878D82A}">
                    <a16:rowId xmlns:a16="http://schemas.microsoft.com/office/drawing/2014/main" val="1218593452"/>
                  </a:ext>
                </a:extLst>
              </a:tr>
              <a:tr h="3664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a:latin typeface="CMU Sans Serif" panose="02000603000000000000" pitchFamily="2" charset="0"/>
                          <a:ea typeface="CMU Sans Serif" panose="02000603000000000000" pitchFamily="2" charset="0"/>
                          <a:cs typeface="CMU Sans Serif" panose="02000603000000000000" pitchFamily="2" charset="0"/>
                        </a:rPr>
                        <a:t>…</a:t>
                      </a:r>
                    </a:p>
                  </a:txBody>
                  <a:tcPr anchor="ctr"/>
                </a:tc>
                <a:extLst>
                  <a:ext uri="{0D108BD9-81ED-4DB2-BD59-A6C34878D82A}">
                    <a16:rowId xmlns:a16="http://schemas.microsoft.com/office/drawing/2014/main" val="118126698"/>
                  </a:ext>
                </a:extLst>
              </a:tr>
              <a:tr h="369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a:latin typeface="CMU Sans Serif" panose="02000603000000000000" pitchFamily="2" charset="0"/>
                          <a:ea typeface="CMU Sans Serif" panose="02000603000000000000" pitchFamily="2" charset="0"/>
                          <a:cs typeface="CMU Sans Serif" panose="02000603000000000000" pitchFamily="2" charset="0"/>
                        </a:rPr>
                        <a:t>TLE </a:t>
                      </a:r>
                      <a:r>
                        <a:rPr lang="en-SG" b="0">
                          <a:latin typeface="CMU Sans Serif" panose="02000603000000000000" pitchFamily="2" charset="0"/>
                          <a:ea typeface="CMU Sans Serif" panose="02000603000000000000" pitchFamily="2" charset="0"/>
                          <a:cs typeface="CMU Sans Serif" panose="02000603000000000000" pitchFamily="2" charset="0"/>
                        </a:rPr>
                        <a:t>Object</a:t>
                      </a:r>
                      <a:r>
                        <a:rPr lang="en-SG" baseline="-25000">
                          <a:latin typeface="CMU Sans Serif" panose="02000603000000000000" pitchFamily="2" charset="0"/>
                          <a:ea typeface="CMU Sans Serif" panose="02000603000000000000" pitchFamily="2" charset="0"/>
                          <a:cs typeface="CMU Sans Serif" panose="02000603000000000000" pitchFamily="2" charset="0"/>
                        </a:rPr>
                        <a:t>207,178,987</a:t>
                      </a:r>
                    </a:p>
                  </a:txBody>
                  <a:tcPr anchor="ctr"/>
                </a:tc>
                <a:extLst>
                  <a:ext uri="{0D108BD9-81ED-4DB2-BD59-A6C34878D82A}">
                    <a16:rowId xmlns:a16="http://schemas.microsoft.com/office/drawing/2014/main" val="243964154"/>
                  </a:ext>
                </a:extLst>
              </a:tr>
            </a:tbl>
          </a:graphicData>
        </a:graphic>
      </p:graphicFrame>
      <p:sp>
        <p:nvSpPr>
          <p:cNvPr id="14" name="TextBox 13">
            <a:extLst>
              <a:ext uri="{FF2B5EF4-FFF2-40B4-BE49-F238E27FC236}">
                <a16:creationId xmlns:a16="http://schemas.microsoft.com/office/drawing/2014/main" id="{C0563B17-68E9-A00A-4808-2D030EAF119D}"/>
              </a:ext>
            </a:extLst>
          </p:cNvPr>
          <p:cNvSpPr txBox="1"/>
          <p:nvPr/>
        </p:nvSpPr>
        <p:spPr>
          <a:xfrm>
            <a:off x="3369966" y="5092578"/>
            <a:ext cx="5452068" cy="1077218"/>
          </a:xfrm>
          <a:prstGeom prst="rect">
            <a:avLst/>
          </a:prstGeom>
          <a:noFill/>
        </p:spPr>
        <p:txBody>
          <a:bodyPr wrap="square" rtlCol="0">
            <a:spAutoFit/>
          </a:bodyPr>
          <a:lstStyle/>
          <a:p>
            <a:pPr algn="ctr"/>
            <a:r>
              <a:rPr lang="en-SG" sz="3200" b="1" dirty="0">
                <a:solidFill>
                  <a:srgbClr val="FF0000"/>
                </a:solidFill>
                <a:latin typeface="CMU Sans Serif" panose="02000603000000000000" pitchFamily="2" charset="0"/>
                <a:ea typeface="CMU Sans Serif" panose="02000603000000000000" pitchFamily="2" charset="0"/>
                <a:cs typeface="CMU Sans Serif" panose="02000603000000000000" pitchFamily="2" charset="0"/>
              </a:rPr>
              <a:t>Slow, iterative parsing of the training dataset</a:t>
            </a:r>
          </a:p>
        </p:txBody>
      </p:sp>
      <p:sp>
        <p:nvSpPr>
          <p:cNvPr id="36" name="Rectangle 35">
            <a:extLst>
              <a:ext uri="{FF2B5EF4-FFF2-40B4-BE49-F238E27FC236}">
                <a16:creationId xmlns:a16="http://schemas.microsoft.com/office/drawing/2014/main" id="{93A334F8-CA1A-2C31-8C19-A9AF5D5BF520}"/>
              </a:ext>
            </a:extLst>
          </p:cNvPr>
          <p:cNvSpPr/>
          <p:nvPr/>
        </p:nvSpPr>
        <p:spPr>
          <a:xfrm>
            <a:off x="7851774" y="3145265"/>
            <a:ext cx="2347871" cy="17330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4" name="TextBox 53">
            <a:extLst>
              <a:ext uri="{FF2B5EF4-FFF2-40B4-BE49-F238E27FC236}">
                <a16:creationId xmlns:a16="http://schemas.microsoft.com/office/drawing/2014/main" id="{B5703D72-A118-8EBF-720B-DA0401504874}"/>
              </a:ext>
            </a:extLst>
          </p:cNvPr>
          <p:cNvSpPr txBox="1"/>
          <p:nvPr/>
        </p:nvSpPr>
        <p:spPr>
          <a:xfrm>
            <a:off x="7737743" y="1564223"/>
            <a:ext cx="2575931" cy="830997"/>
          </a:xfrm>
          <a:prstGeom prst="rect">
            <a:avLst/>
          </a:prstGeom>
          <a:noFill/>
        </p:spPr>
        <p:txBody>
          <a:bodyPr wrap="square" rtlCol="0">
            <a:spAutoFit/>
          </a:bodyPr>
          <a:lstStyle/>
          <a:p>
            <a:pPr algn="ctr"/>
            <a:r>
              <a:rPr lang="en-SG" sz="2400">
                <a:latin typeface="CMU Sans Serif" panose="02000603000000000000" pitchFamily="2" charset="0"/>
                <a:ea typeface="CMU Sans Serif" panose="02000603000000000000" pitchFamily="2" charset="0"/>
                <a:cs typeface="CMU Sans Serif" panose="02000603000000000000" pitchFamily="2" charset="0"/>
              </a:rPr>
              <a:t>TLE Objects Data frame</a:t>
            </a:r>
          </a:p>
        </p:txBody>
      </p:sp>
    </p:spTree>
    <p:extLst>
      <p:ext uri="{BB962C8B-B14F-4D97-AF65-F5344CB8AC3E}">
        <p14:creationId xmlns:p14="http://schemas.microsoft.com/office/powerpoint/2010/main" val="272115358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4.81481E-6 L -2.5E-6 0.06019 " pathEditMode="relative" rAng="0" ptsTypes="AA">
                                      <p:cBhvr>
                                        <p:cTn id="6" dur="1000" fill="hold"/>
                                        <p:tgtEl>
                                          <p:spTgt spid="8"/>
                                        </p:tgtEl>
                                        <p:attrNameLst>
                                          <p:attrName>ppt_x</p:attrName>
                                          <p:attrName>ppt_y</p:attrName>
                                        </p:attrNameLst>
                                      </p:cBhvr>
                                      <p:rCtr x="0" y="3009"/>
                                    </p:animMotion>
                                  </p:childTnLst>
                                </p:cTn>
                              </p:par>
                              <p:par>
                                <p:cTn id="7" presetID="42" presetClass="path" presetSubtype="0" accel="50000" decel="50000" fill="hold" grpId="0" nodeType="withEffect">
                                  <p:stCondLst>
                                    <p:cond delay="0"/>
                                  </p:stCondLst>
                                  <p:childTnLst>
                                    <p:animMotion origin="layout" path="M -4.375E-6 -0.00347 L 0.0004 0.04607 " pathEditMode="relative" rAng="0" ptsTypes="AA">
                                      <p:cBhvr>
                                        <p:cTn id="8" dur="1000" fill="hold"/>
                                        <p:tgtEl>
                                          <p:spTgt spid="36"/>
                                        </p:tgtEl>
                                        <p:attrNameLst>
                                          <p:attrName>ppt_x</p:attrName>
                                          <p:attrName>ppt_y</p:attrName>
                                        </p:attrNameLst>
                                      </p:cBhvr>
                                      <p:rCtr x="13" y="2477"/>
                                    </p:animMotion>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2.5E-6 0.06019 L -0.00026 0.10926 " pathEditMode="relative" rAng="0" ptsTypes="AA">
                                      <p:cBhvr>
                                        <p:cTn id="12" dur="1000" fill="hold"/>
                                        <p:tgtEl>
                                          <p:spTgt spid="8"/>
                                        </p:tgtEl>
                                        <p:attrNameLst>
                                          <p:attrName>ppt_x</p:attrName>
                                          <p:attrName>ppt_y</p:attrName>
                                        </p:attrNameLst>
                                      </p:cBhvr>
                                      <p:rCtr x="-13" y="2454"/>
                                    </p:animMotion>
                                  </p:childTnLst>
                                </p:cTn>
                              </p:par>
                              <p:par>
                                <p:cTn id="13" presetID="42" presetClass="path" presetSubtype="0" accel="50000" decel="50000" fill="hold" grpId="1" nodeType="withEffect">
                                  <p:stCondLst>
                                    <p:cond delay="0"/>
                                  </p:stCondLst>
                                  <p:childTnLst>
                                    <p:animMotion origin="layout" path="M 0.0004 0.04607 L -4.375E-6 0.10533 " pathEditMode="relative" rAng="0" ptsTypes="AA">
                                      <p:cBhvr>
                                        <p:cTn id="14" dur="1000" fill="hold"/>
                                        <p:tgtEl>
                                          <p:spTgt spid="36"/>
                                        </p:tgtEl>
                                        <p:attrNameLst>
                                          <p:attrName>ppt_x</p:attrName>
                                          <p:attrName>ppt_y</p:attrName>
                                        </p:attrNameLst>
                                      </p:cBhvr>
                                      <p:rCtr x="-26" y="2963"/>
                                    </p:animMotion>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2" nodeType="clickEffect">
                                  <p:stCondLst>
                                    <p:cond delay="0"/>
                                  </p:stCondLst>
                                  <p:childTnLst>
                                    <p:set>
                                      <p:cBhvr>
                                        <p:cTn id="18" dur="1" fill="hold">
                                          <p:stCondLst>
                                            <p:cond delay="0"/>
                                          </p:stCondLst>
                                        </p:cTn>
                                        <p:tgtEl>
                                          <p:spTgt spid="36"/>
                                        </p:tgtEl>
                                        <p:attrNameLst>
                                          <p:attrName>style.visibility</p:attrName>
                                        </p:attrNameLst>
                                      </p:cBhvr>
                                      <p:to>
                                        <p:strVal val="hidden"/>
                                      </p:to>
                                    </p:set>
                                  </p:childTnLst>
                                </p:cTn>
                              </p:par>
                              <p:par>
                                <p:cTn id="19" presetID="42" presetClass="path" presetSubtype="0" accel="50000" decel="50000" fill="hold" nodeType="withEffect">
                                  <p:stCondLst>
                                    <p:cond delay="0"/>
                                  </p:stCondLst>
                                  <p:childTnLst>
                                    <p:animMotion origin="layout" path="M -0.00026 0.10926 L -2.5E-6 0.22547 " pathEditMode="relative" rAng="0" ptsTypes="AA">
                                      <p:cBhvr>
                                        <p:cTn id="20" dur="1000" fill="hold"/>
                                        <p:tgtEl>
                                          <p:spTgt spid="8"/>
                                        </p:tgtEl>
                                        <p:attrNameLst>
                                          <p:attrName>ppt_x</p:attrName>
                                          <p:attrName>ppt_y</p:attrName>
                                        </p:attrNameLst>
                                      </p:cBhvr>
                                      <p:rCtr x="13" y="5810"/>
                                    </p:animMotion>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6" grpId="0" animBg="1"/>
      <p:bldP spid="36" grpId="1" animBg="1"/>
      <p:bldP spid="36" grpId="2"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29CCF-3E50-88B1-2398-A943A9F8291C}"/>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05BCE132-0CC5-3FD1-3379-F02B06406469}"/>
                  </a:ext>
                </a:extLst>
              </p:cNvPr>
              <p:cNvSpPr>
                <a:spLocks noGrp="1"/>
              </p:cNvSpPr>
              <p:nvPr>
                <p:ph type="title"/>
              </p:nvPr>
            </p:nvSpPr>
            <p:spPr>
              <a:xfrm>
                <a:off x="838200" y="365126"/>
                <a:ext cx="10968080" cy="796924"/>
              </a:xfrm>
            </p:spPr>
            <p:txBody>
              <a:bodyPr>
                <a:normAutofit/>
              </a:bodyPr>
              <a:lstStyle/>
              <a:p>
                <a:r>
                  <a:rPr lang="en-SG"/>
                  <a:t>ML-</a:t>
                </a:r>
                <a:r>
                  <a:rPr lang="en-US" b="1"/>
                  <a:t> </a:t>
                </a:r>
                <a14:m>
                  <m:oMath xmlns:m="http://schemas.openxmlformats.org/officeDocument/2006/math">
                    <m:r>
                      <a:rPr lang="en-US" b="1" i="1" smtClean="0">
                        <a:latin typeface="Cambria Math" panose="02040503050406030204" pitchFamily="18" charset="0"/>
                      </a:rPr>
                      <m:t>𝝏</m:t>
                    </m:r>
                  </m:oMath>
                </a14:m>
                <a:r>
                  <a:rPr lang="en-SG"/>
                  <a:t>SGP4: The suboptimal training scheme</a:t>
                </a:r>
              </a:p>
            </p:txBody>
          </p:sp>
        </mc:Choice>
        <mc:Fallback>
          <p:sp>
            <p:nvSpPr>
              <p:cNvPr id="2" name="Title 1">
                <a:extLst>
                  <a:ext uri="{FF2B5EF4-FFF2-40B4-BE49-F238E27FC236}">
                    <a16:creationId xmlns:a16="http://schemas.microsoft.com/office/drawing/2014/main" id="{05BCE132-0CC5-3FD1-3379-F02B06406469}"/>
                  </a:ext>
                </a:extLst>
              </p:cNvPr>
              <p:cNvSpPr>
                <a:spLocks noGrp="1" noRot="1" noChangeAspect="1" noMove="1" noResize="1" noEditPoints="1" noAdjustHandles="1" noChangeArrowheads="1" noChangeShapeType="1" noTextEdit="1"/>
              </p:cNvSpPr>
              <p:nvPr>
                <p:ph type="title"/>
              </p:nvPr>
            </p:nvSpPr>
            <p:spPr>
              <a:xfrm>
                <a:off x="838200" y="365126"/>
                <a:ext cx="10968080" cy="796924"/>
              </a:xfrm>
              <a:blipFill>
                <a:blip r:embed="rId2"/>
                <a:stretch>
                  <a:fillRect l="-2001" t="-7634" r="-278" b="-26718"/>
                </a:stretch>
              </a:blipFill>
            </p:spPr>
            <p:txBody>
              <a:bodyPr/>
              <a:lstStyle/>
              <a:p>
                <a:r>
                  <a:rPr lang="en-SG">
                    <a:noFill/>
                  </a:rPr>
                  <a:t> </a:t>
                </a:r>
              </a:p>
            </p:txBody>
          </p:sp>
        </mc:Fallback>
      </mc:AlternateContent>
      <p:sp>
        <p:nvSpPr>
          <p:cNvPr id="4" name="Slide Number Placeholder 3">
            <a:extLst>
              <a:ext uri="{FF2B5EF4-FFF2-40B4-BE49-F238E27FC236}">
                <a16:creationId xmlns:a16="http://schemas.microsoft.com/office/drawing/2014/main" id="{E2B55341-9CAE-D2C5-0EAD-AC2D58C8D8A7}"/>
              </a:ext>
            </a:extLst>
          </p:cNvPr>
          <p:cNvSpPr>
            <a:spLocks noGrp="1"/>
          </p:cNvSpPr>
          <p:nvPr>
            <p:ph type="sldNum" sz="quarter" idx="12"/>
          </p:nvPr>
        </p:nvSpPr>
        <p:spPr/>
        <p:txBody>
          <a:bodyPr/>
          <a:lstStyle/>
          <a:p>
            <a:fld id="{15318E31-E44D-46B9-B4DB-0D58A1756CE8}" type="slidenum">
              <a:rPr lang="en-SG" smtClean="0"/>
              <a:t>30</a:t>
            </a:fld>
            <a:endParaRPr lang="en-SG"/>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0D2E08E3-0B2E-9239-B35D-6D9568D3E3EE}"/>
                  </a:ext>
                </a:extLst>
              </p:cNvPr>
              <p:cNvSpPr txBox="1"/>
              <p:nvPr/>
            </p:nvSpPr>
            <p:spPr>
              <a:xfrm>
                <a:off x="838200" y="1562160"/>
                <a:ext cx="3702868" cy="584775"/>
              </a:xfrm>
              <a:prstGeom prst="rect">
                <a:avLst/>
              </a:prstGeom>
              <a:noFill/>
            </p:spPr>
            <p:txBody>
              <a:bodyPr wrap="square">
                <a:spAutoFit/>
              </a:bodyPr>
              <a:lstStyle/>
              <a:p>
                <a:pPr marL="0" indent="0" algn="ctr">
                  <a:buNone/>
                </a:pPr>
                <a:r>
                  <a:rPr lang="en-SG" sz="2800" b="1">
                    <a:latin typeface="CMU Sans Serif" panose="02000603000000000000" pitchFamily="2" charset="0"/>
                    <a:ea typeface="CMU Sans Serif" panose="02000603000000000000" pitchFamily="2" charset="0"/>
                    <a:cs typeface="CMU Sans Serif" panose="02000603000000000000" pitchFamily="2" charset="0"/>
                  </a:rPr>
                  <a:t>Original ML-</a:t>
                </a:r>
                <a14:m>
                  <m:oMath xmlns:m="http://schemas.openxmlformats.org/officeDocument/2006/math">
                    <m:r>
                      <a:rPr lang="en-US" sz="2800" b="1" i="1" smtClean="0">
                        <a:latin typeface="Cambria Math" panose="02040503050406030204" pitchFamily="18" charset="0"/>
                      </a:rPr>
                      <m:t>𝝏</m:t>
                    </m:r>
                  </m:oMath>
                </a14:m>
                <a:r>
                  <a:rPr lang="en-SG" sz="2800" b="1">
                    <a:latin typeface="CMU Sans Serif" panose="02000603000000000000" pitchFamily="2" charset="0"/>
                    <a:ea typeface="CMU Sans Serif" panose="02000603000000000000" pitchFamily="2" charset="0"/>
                    <a:cs typeface="CMU Sans Serif" panose="02000603000000000000" pitchFamily="2" charset="0"/>
                  </a:rPr>
                  <a:t>SGP4 </a:t>
                </a:r>
                <a:r>
                  <a:rPr lang="en-SG" sz="3200" b="1">
                    <a:latin typeface="CMU Sans Serif" panose="02000603000000000000" pitchFamily="2" charset="0"/>
                    <a:ea typeface="CMU Sans Serif" panose="02000603000000000000" pitchFamily="2" charset="0"/>
                    <a:cs typeface="CMU Sans Serif" panose="02000603000000000000" pitchFamily="2" charset="0"/>
                  </a:rPr>
                  <a:t>:</a:t>
                </a:r>
                <a:endParaRPr lang="en-SG" sz="2800" b="1">
                  <a:latin typeface="CMU Sans Serif" panose="02000603000000000000" pitchFamily="2" charset="0"/>
                  <a:ea typeface="CMU Sans Serif" panose="02000603000000000000" pitchFamily="2" charset="0"/>
                  <a:cs typeface="CMU Sans Serif" panose="02000603000000000000" pitchFamily="2" charset="0"/>
                </a:endParaRPr>
              </a:p>
            </p:txBody>
          </p:sp>
        </mc:Choice>
        <mc:Fallback>
          <p:sp>
            <p:nvSpPr>
              <p:cNvPr id="5" name="TextBox 4">
                <a:extLst>
                  <a:ext uri="{FF2B5EF4-FFF2-40B4-BE49-F238E27FC236}">
                    <a16:creationId xmlns:a16="http://schemas.microsoft.com/office/drawing/2014/main" id="{0D2E08E3-0B2E-9239-B35D-6D9568D3E3EE}"/>
                  </a:ext>
                </a:extLst>
              </p:cNvPr>
              <p:cNvSpPr txBox="1">
                <a:spLocks noRot="1" noChangeAspect="1" noMove="1" noResize="1" noEditPoints="1" noAdjustHandles="1" noChangeArrowheads="1" noChangeShapeType="1" noTextEdit="1"/>
              </p:cNvSpPr>
              <p:nvPr/>
            </p:nvSpPr>
            <p:spPr>
              <a:xfrm>
                <a:off x="838200" y="1562160"/>
                <a:ext cx="3702868" cy="584775"/>
              </a:xfrm>
              <a:prstGeom prst="rect">
                <a:avLst/>
              </a:prstGeom>
              <a:blipFill>
                <a:blip r:embed="rId3"/>
                <a:stretch>
                  <a:fillRect l="-2801" t="-13542" r="-3460" b="-33333"/>
                </a:stretch>
              </a:blipFill>
            </p:spPr>
            <p:txBody>
              <a:bodyPr/>
              <a:lstStyle/>
              <a:p>
                <a:r>
                  <a:rPr lang="en-SG">
                    <a:noFill/>
                  </a:rPr>
                  <a:t> </a:t>
                </a:r>
              </a:p>
            </p:txBody>
          </p:sp>
        </mc:Fallback>
      </mc:AlternateContent>
      <p:sp>
        <p:nvSpPr>
          <p:cNvPr id="6" name="Rectangle 5">
            <a:extLst>
              <a:ext uri="{FF2B5EF4-FFF2-40B4-BE49-F238E27FC236}">
                <a16:creationId xmlns:a16="http://schemas.microsoft.com/office/drawing/2014/main" id="{F0F5986F-D9B2-C3B1-3FAA-252CB5478E92}"/>
              </a:ext>
            </a:extLst>
          </p:cNvPr>
          <p:cNvSpPr/>
          <p:nvPr/>
        </p:nvSpPr>
        <p:spPr>
          <a:xfrm>
            <a:off x="838200" y="2134122"/>
            <a:ext cx="3702868" cy="1011725"/>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sz="2800" dirty="0">
                <a:latin typeface="CMU Sans Serif" panose="02000603000000000000" pitchFamily="2" charset="0"/>
                <a:ea typeface="CMU Sans Serif" panose="02000603000000000000" pitchFamily="2" charset="0"/>
                <a:cs typeface="CMU Sans Serif" panose="02000603000000000000" pitchFamily="2" charset="0"/>
              </a:rPr>
              <a:t>Trains on a dataset with many satellites</a:t>
            </a:r>
          </a:p>
        </p:txBody>
      </p:sp>
      <p:cxnSp>
        <p:nvCxnSpPr>
          <p:cNvPr id="7" name="Straight Arrow Connector 6">
            <a:extLst>
              <a:ext uri="{FF2B5EF4-FFF2-40B4-BE49-F238E27FC236}">
                <a16:creationId xmlns:a16="http://schemas.microsoft.com/office/drawing/2014/main" id="{B7D375E8-C3E6-CA18-7661-8345DCC745FC}"/>
              </a:ext>
            </a:extLst>
          </p:cNvPr>
          <p:cNvCxnSpPr>
            <a:cxnSpLocks/>
            <a:stCxn id="6" idx="2"/>
            <a:endCxn id="10" idx="0"/>
          </p:cNvCxnSpPr>
          <p:nvPr/>
        </p:nvCxnSpPr>
        <p:spPr>
          <a:xfrm>
            <a:off x="2689634" y="3145847"/>
            <a:ext cx="0" cy="460660"/>
          </a:xfrm>
          <a:prstGeom prst="straightConnector1">
            <a:avLst/>
          </a:prstGeom>
          <a:ln w="76200">
            <a:solidFill>
              <a:schemeClr val="tx1">
                <a:lumMod val="95000"/>
                <a:lumOff val="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BD85FC4D-3367-76A9-62C6-158245F08C8B}"/>
              </a:ext>
            </a:extLst>
          </p:cNvPr>
          <p:cNvSpPr/>
          <p:nvPr/>
        </p:nvSpPr>
        <p:spPr>
          <a:xfrm>
            <a:off x="838200" y="3606507"/>
            <a:ext cx="3702868" cy="136707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sz="2800" dirty="0">
                <a:latin typeface="CMU Sans Serif" panose="02000603000000000000" pitchFamily="2" charset="0"/>
                <a:ea typeface="CMU Sans Serif" panose="02000603000000000000" pitchFamily="2" charset="0"/>
                <a:cs typeface="CMU Sans Serif" panose="02000603000000000000" pitchFamily="2" charset="0"/>
              </a:rPr>
              <a:t>Not all satellites have the same error propagation pattern</a:t>
            </a:r>
          </a:p>
        </p:txBody>
      </p:sp>
      <p:sp>
        <p:nvSpPr>
          <p:cNvPr id="11" name="TextBox 10">
            <a:extLst>
              <a:ext uri="{FF2B5EF4-FFF2-40B4-BE49-F238E27FC236}">
                <a16:creationId xmlns:a16="http://schemas.microsoft.com/office/drawing/2014/main" id="{4F75F91C-F916-16F3-E213-39AD4DBF9869}"/>
              </a:ext>
            </a:extLst>
          </p:cNvPr>
          <p:cNvSpPr txBox="1"/>
          <p:nvPr/>
        </p:nvSpPr>
        <p:spPr>
          <a:xfrm>
            <a:off x="2836186" y="3206397"/>
            <a:ext cx="914398" cy="400110"/>
          </a:xfrm>
          <a:prstGeom prst="rect">
            <a:avLst/>
          </a:prstGeom>
          <a:noFill/>
        </p:spPr>
        <p:txBody>
          <a:bodyPr wrap="square" rtlCol="0">
            <a:spAutoFit/>
          </a:bodyPr>
          <a:lstStyle/>
          <a:p>
            <a:r>
              <a:rPr lang="en-SG" sz="2000" dirty="0">
                <a:latin typeface="CMU Sans Serif" panose="02000603000000000000" pitchFamily="2" charset="0"/>
                <a:ea typeface="CMU Sans Serif" panose="02000603000000000000" pitchFamily="2" charset="0"/>
                <a:cs typeface="CMU Sans Serif" panose="02000603000000000000" pitchFamily="2" charset="0"/>
              </a:rPr>
              <a:t>But…</a:t>
            </a:r>
          </a:p>
        </p:txBody>
      </p:sp>
      <p:pic>
        <p:nvPicPr>
          <p:cNvPr id="9" name="Graphic 8">
            <a:extLst>
              <a:ext uri="{FF2B5EF4-FFF2-40B4-BE49-F238E27FC236}">
                <a16:creationId xmlns:a16="http://schemas.microsoft.com/office/drawing/2014/main" id="{F2FA6AE5-7F21-2E31-6D41-35D60DEECC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65610" y="1195629"/>
            <a:ext cx="5558588" cy="4597329"/>
          </a:xfrm>
          <a:prstGeom prst="rect">
            <a:avLst/>
          </a:prstGeom>
        </p:spPr>
      </p:pic>
      <p:sp>
        <p:nvSpPr>
          <p:cNvPr id="12" name="TextBox 11">
            <a:extLst>
              <a:ext uri="{FF2B5EF4-FFF2-40B4-BE49-F238E27FC236}">
                <a16:creationId xmlns:a16="http://schemas.microsoft.com/office/drawing/2014/main" id="{14D92012-3649-01C3-D56D-4EB48EC86534}"/>
              </a:ext>
            </a:extLst>
          </p:cNvPr>
          <p:cNvSpPr txBox="1"/>
          <p:nvPr/>
        </p:nvSpPr>
        <p:spPr>
          <a:xfrm>
            <a:off x="6303561" y="5719024"/>
            <a:ext cx="4944845" cy="646331"/>
          </a:xfrm>
          <a:prstGeom prst="rect">
            <a:avLst/>
          </a:prstGeom>
          <a:noFill/>
        </p:spPr>
        <p:txBody>
          <a:bodyPr wrap="square" rtlCol="0">
            <a:spAutoFit/>
          </a:bodyPr>
          <a:lstStyle/>
          <a:p>
            <a:pPr algn="ctr"/>
            <a:r>
              <a:rPr lang="en-SG" dirty="0">
                <a:latin typeface="CMU Sans Serif" panose="02000603000000000000" pitchFamily="2" charset="0"/>
                <a:ea typeface="CMU Sans Serif" panose="02000603000000000000" pitchFamily="2" charset="0"/>
                <a:cs typeface="CMU Sans Serif" panose="02000603000000000000" pitchFamily="2" charset="0"/>
              </a:rPr>
              <a:t>Figure 2: Position error propagation over time for various satellites.</a:t>
            </a:r>
          </a:p>
        </p:txBody>
      </p:sp>
    </p:spTree>
    <p:extLst>
      <p:ext uri="{BB962C8B-B14F-4D97-AF65-F5344CB8AC3E}">
        <p14:creationId xmlns:p14="http://schemas.microsoft.com/office/powerpoint/2010/main" val="392247464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B9338-8F8E-A6C5-061F-2A2B7981282E}"/>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C1DAD78E-C251-5938-DF7D-BC78B7224578}"/>
                  </a:ext>
                </a:extLst>
              </p:cNvPr>
              <p:cNvSpPr>
                <a:spLocks noGrp="1"/>
              </p:cNvSpPr>
              <p:nvPr>
                <p:ph type="title"/>
              </p:nvPr>
            </p:nvSpPr>
            <p:spPr>
              <a:xfrm>
                <a:off x="838199" y="365126"/>
                <a:ext cx="10911435" cy="796924"/>
              </a:xfrm>
            </p:spPr>
            <p:txBody>
              <a:bodyPr>
                <a:normAutofit/>
              </a:bodyPr>
              <a:lstStyle/>
              <a:p>
                <a:r>
                  <a:rPr lang="en-SG"/>
                  <a:t>ML-</a:t>
                </a:r>
                <a:r>
                  <a:rPr lang="en-US" b="1"/>
                  <a:t> </a:t>
                </a:r>
                <a14:m>
                  <m:oMath xmlns:m="http://schemas.openxmlformats.org/officeDocument/2006/math">
                    <m:r>
                      <a:rPr lang="en-US" b="1" i="1" smtClean="0">
                        <a:latin typeface="Cambria Math" panose="02040503050406030204" pitchFamily="18" charset="0"/>
                      </a:rPr>
                      <m:t>𝝏</m:t>
                    </m:r>
                  </m:oMath>
                </a14:m>
                <a:r>
                  <a:rPr lang="en-SG"/>
                  <a:t>SGP4: The suboptimal training scheme</a:t>
                </a:r>
              </a:p>
            </p:txBody>
          </p:sp>
        </mc:Choice>
        <mc:Fallback>
          <p:sp>
            <p:nvSpPr>
              <p:cNvPr id="2" name="Title 1">
                <a:extLst>
                  <a:ext uri="{FF2B5EF4-FFF2-40B4-BE49-F238E27FC236}">
                    <a16:creationId xmlns:a16="http://schemas.microsoft.com/office/drawing/2014/main" id="{C1DAD78E-C251-5938-DF7D-BC78B7224578}"/>
                  </a:ext>
                </a:extLst>
              </p:cNvPr>
              <p:cNvSpPr>
                <a:spLocks noGrp="1" noRot="1" noChangeAspect="1" noMove="1" noResize="1" noEditPoints="1" noAdjustHandles="1" noChangeArrowheads="1" noChangeShapeType="1" noTextEdit="1"/>
              </p:cNvSpPr>
              <p:nvPr>
                <p:ph type="title"/>
              </p:nvPr>
            </p:nvSpPr>
            <p:spPr>
              <a:xfrm>
                <a:off x="838199" y="365126"/>
                <a:ext cx="10911435" cy="796924"/>
              </a:xfrm>
              <a:blipFill>
                <a:blip r:embed="rId2"/>
                <a:stretch>
                  <a:fillRect l="-1955" t="-7634" r="-838" b="-26718"/>
                </a:stretch>
              </a:blipFill>
            </p:spPr>
            <p:txBody>
              <a:bodyPr/>
              <a:lstStyle/>
              <a:p>
                <a:r>
                  <a:rPr lang="en-SG">
                    <a:noFill/>
                  </a:rPr>
                  <a:t> </a:t>
                </a:r>
              </a:p>
            </p:txBody>
          </p:sp>
        </mc:Fallback>
      </mc:AlternateContent>
      <p:sp>
        <p:nvSpPr>
          <p:cNvPr id="4" name="Slide Number Placeholder 3">
            <a:extLst>
              <a:ext uri="{FF2B5EF4-FFF2-40B4-BE49-F238E27FC236}">
                <a16:creationId xmlns:a16="http://schemas.microsoft.com/office/drawing/2014/main" id="{A678B749-2AB7-9CD2-9CBB-138E55EADA37}"/>
              </a:ext>
            </a:extLst>
          </p:cNvPr>
          <p:cNvSpPr>
            <a:spLocks noGrp="1"/>
          </p:cNvSpPr>
          <p:nvPr>
            <p:ph type="sldNum" sz="quarter" idx="12"/>
          </p:nvPr>
        </p:nvSpPr>
        <p:spPr/>
        <p:txBody>
          <a:bodyPr/>
          <a:lstStyle/>
          <a:p>
            <a:fld id="{15318E31-E44D-46B9-B4DB-0D58A1756CE8}" type="slidenum">
              <a:rPr lang="en-SG" smtClean="0"/>
              <a:t>31</a:t>
            </a:fld>
            <a:endParaRPr lang="en-SG"/>
          </a:p>
        </p:txBody>
      </p:sp>
      <p:sp>
        <p:nvSpPr>
          <p:cNvPr id="6" name="Rectangle 5">
            <a:extLst>
              <a:ext uri="{FF2B5EF4-FFF2-40B4-BE49-F238E27FC236}">
                <a16:creationId xmlns:a16="http://schemas.microsoft.com/office/drawing/2014/main" id="{6E8A5456-B252-80F7-7403-4B7A4498B8BC}"/>
              </a:ext>
            </a:extLst>
          </p:cNvPr>
          <p:cNvSpPr/>
          <p:nvPr/>
        </p:nvSpPr>
        <p:spPr>
          <a:xfrm>
            <a:off x="838200" y="2134122"/>
            <a:ext cx="3702868" cy="1011725"/>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sz="2800">
                <a:latin typeface="CMU Sans Serif" panose="02000603000000000000" pitchFamily="2" charset="0"/>
                <a:ea typeface="CMU Sans Serif" panose="02000603000000000000" pitchFamily="2" charset="0"/>
                <a:cs typeface="CMU Sans Serif" panose="02000603000000000000" pitchFamily="2" charset="0"/>
              </a:rPr>
              <a:t>Trains on a dataset with many satellites</a:t>
            </a:r>
          </a:p>
        </p:txBody>
      </p:sp>
      <p:cxnSp>
        <p:nvCxnSpPr>
          <p:cNvPr id="7" name="Straight Arrow Connector 6">
            <a:extLst>
              <a:ext uri="{FF2B5EF4-FFF2-40B4-BE49-F238E27FC236}">
                <a16:creationId xmlns:a16="http://schemas.microsoft.com/office/drawing/2014/main" id="{664475D3-D70A-B5CD-49DB-8C42921DBFEB}"/>
              </a:ext>
            </a:extLst>
          </p:cNvPr>
          <p:cNvCxnSpPr>
            <a:cxnSpLocks/>
            <a:stCxn id="6" idx="2"/>
            <a:endCxn id="10" idx="0"/>
          </p:cNvCxnSpPr>
          <p:nvPr/>
        </p:nvCxnSpPr>
        <p:spPr>
          <a:xfrm>
            <a:off x="2689634" y="3145847"/>
            <a:ext cx="0" cy="460660"/>
          </a:xfrm>
          <a:prstGeom prst="straightConnector1">
            <a:avLst/>
          </a:prstGeom>
          <a:ln w="76200">
            <a:solidFill>
              <a:schemeClr val="tx1">
                <a:lumMod val="95000"/>
                <a:lumOff val="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A763F77C-4D20-EEE0-69E7-70DC0851CB53}"/>
              </a:ext>
            </a:extLst>
          </p:cNvPr>
          <p:cNvSpPr/>
          <p:nvPr/>
        </p:nvSpPr>
        <p:spPr>
          <a:xfrm>
            <a:off x="838200" y="3606507"/>
            <a:ext cx="3702868" cy="136707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sz="2800">
                <a:latin typeface="CMU Sans Serif" panose="02000603000000000000" pitchFamily="2" charset="0"/>
                <a:ea typeface="CMU Sans Serif" panose="02000603000000000000" pitchFamily="2" charset="0"/>
                <a:cs typeface="CMU Sans Serif" panose="02000603000000000000" pitchFamily="2" charset="0"/>
              </a:rPr>
              <a:t>Not all satellites have the same error propagation pattern</a:t>
            </a:r>
          </a:p>
        </p:txBody>
      </p:sp>
      <p:sp>
        <p:nvSpPr>
          <p:cNvPr id="11" name="TextBox 10">
            <a:extLst>
              <a:ext uri="{FF2B5EF4-FFF2-40B4-BE49-F238E27FC236}">
                <a16:creationId xmlns:a16="http://schemas.microsoft.com/office/drawing/2014/main" id="{0A9690A4-C707-2645-1978-9767D53C911A}"/>
              </a:ext>
            </a:extLst>
          </p:cNvPr>
          <p:cNvSpPr txBox="1"/>
          <p:nvPr/>
        </p:nvSpPr>
        <p:spPr>
          <a:xfrm>
            <a:off x="2836186" y="3206397"/>
            <a:ext cx="914398" cy="400110"/>
          </a:xfrm>
          <a:prstGeom prst="rect">
            <a:avLst/>
          </a:prstGeom>
          <a:noFill/>
        </p:spPr>
        <p:txBody>
          <a:bodyPr wrap="square" rtlCol="0">
            <a:spAutoFit/>
          </a:bodyPr>
          <a:lstStyle/>
          <a:p>
            <a:r>
              <a:rPr lang="en-SG" sz="2000">
                <a:latin typeface="CMU Sans Serif" panose="02000603000000000000" pitchFamily="2" charset="0"/>
                <a:ea typeface="CMU Sans Serif" panose="02000603000000000000" pitchFamily="2" charset="0"/>
                <a:cs typeface="CMU Sans Serif" panose="02000603000000000000" pitchFamily="2" charset="0"/>
              </a:rPr>
              <a:t>But…</a:t>
            </a:r>
          </a:p>
        </p:txBody>
      </p:sp>
      <p:pic>
        <p:nvPicPr>
          <p:cNvPr id="9" name="Graphic 8">
            <a:extLst>
              <a:ext uri="{FF2B5EF4-FFF2-40B4-BE49-F238E27FC236}">
                <a16:creationId xmlns:a16="http://schemas.microsoft.com/office/drawing/2014/main" id="{B3B71E33-749D-9BF5-F854-105F21F3FB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65610" y="1195629"/>
            <a:ext cx="5558588" cy="4597329"/>
          </a:xfrm>
          <a:prstGeom prst="rect">
            <a:avLst/>
          </a:prstGeom>
        </p:spPr>
      </p:pic>
      <p:sp>
        <p:nvSpPr>
          <p:cNvPr id="3" name="Freeform: Shape 2">
            <a:extLst>
              <a:ext uri="{FF2B5EF4-FFF2-40B4-BE49-F238E27FC236}">
                <a16:creationId xmlns:a16="http://schemas.microsoft.com/office/drawing/2014/main" id="{1078F083-D614-AA5E-FF44-3CCD500E6162}"/>
              </a:ext>
            </a:extLst>
          </p:cNvPr>
          <p:cNvSpPr/>
          <p:nvPr/>
        </p:nvSpPr>
        <p:spPr>
          <a:xfrm>
            <a:off x="6392502" y="2907852"/>
            <a:ext cx="4613688" cy="2267049"/>
          </a:xfrm>
          <a:custGeom>
            <a:avLst/>
            <a:gdLst>
              <a:gd name="connsiteX0" fmla="*/ 0 w 4431323"/>
              <a:gd name="connsiteY0" fmla="*/ 2381459 h 2381459"/>
              <a:gd name="connsiteX1" fmla="*/ 1376624 w 4431323"/>
              <a:gd name="connsiteY1" fmla="*/ 1979525 h 2381459"/>
              <a:gd name="connsiteX2" fmla="*/ 3205424 w 4431323"/>
              <a:gd name="connsiteY2" fmla="*/ 1165608 h 2381459"/>
              <a:gd name="connsiteX3" fmla="*/ 4109776 w 4431323"/>
              <a:gd name="connsiteY3" fmla="*/ 381837 h 2381459"/>
              <a:gd name="connsiteX4" fmla="*/ 4431323 w 4431323"/>
              <a:gd name="connsiteY4" fmla="*/ 0 h 2381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323" h="2381459">
                <a:moveTo>
                  <a:pt x="0" y="2381459"/>
                </a:moveTo>
                <a:cubicBezTo>
                  <a:pt x="421193" y="2281813"/>
                  <a:pt x="842387" y="2182167"/>
                  <a:pt x="1376624" y="1979525"/>
                </a:cubicBezTo>
                <a:cubicBezTo>
                  <a:pt x="1910861" y="1776883"/>
                  <a:pt x="2749899" y="1431889"/>
                  <a:pt x="3205424" y="1165608"/>
                </a:cubicBezTo>
                <a:cubicBezTo>
                  <a:pt x="3660949" y="899327"/>
                  <a:pt x="3905460" y="576105"/>
                  <a:pt x="4109776" y="381837"/>
                </a:cubicBezTo>
                <a:cubicBezTo>
                  <a:pt x="4314092" y="187569"/>
                  <a:pt x="4272224" y="190919"/>
                  <a:pt x="4431323" y="0"/>
                </a:cubicBezTo>
              </a:path>
            </a:pathLst>
          </a:custGeom>
          <a:no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solidFill>
                <a:schemeClr val="tx2"/>
              </a:solidFill>
            </a:endParaRPr>
          </a:p>
        </p:txBody>
      </p:sp>
      <p:sp>
        <p:nvSpPr>
          <p:cNvPr id="8" name="TextBox 7">
            <a:extLst>
              <a:ext uri="{FF2B5EF4-FFF2-40B4-BE49-F238E27FC236}">
                <a16:creationId xmlns:a16="http://schemas.microsoft.com/office/drawing/2014/main" id="{DB7A03E2-EDE8-2BF1-E5BB-EC5336741B26}"/>
              </a:ext>
            </a:extLst>
          </p:cNvPr>
          <p:cNvSpPr txBox="1"/>
          <p:nvPr/>
        </p:nvSpPr>
        <p:spPr>
          <a:xfrm>
            <a:off x="8819543" y="2691947"/>
            <a:ext cx="1850473" cy="707886"/>
          </a:xfrm>
          <a:prstGeom prst="rect">
            <a:avLst/>
          </a:prstGeom>
          <a:noFill/>
        </p:spPr>
        <p:txBody>
          <a:bodyPr wrap="square" rtlCol="0">
            <a:spAutoFit/>
          </a:bodyPr>
          <a:lstStyle/>
          <a:p>
            <a:pPr algn="ctr"/>
            <a:r>
              <a:rPr lang="en-SG" sz="2000">
                <a:solidFill>
                  <a:schemeClr val="tx2"/>
                </a:solidFill>
                <a:latin typeface="CMU Sans Serif" panose="02000603000000000000" pitchFamily="2" charset="0"/>
                <a:ea typeface="CMU Sans Serif" panose="02000603000000000000" pitchFamily="2" charset="0"/>
                <a:cs typeface="CMU Sans Serif" panose="02000603000000000000" pitchFamily="2" charset="0"/>
              </a:rPr>
              <a:t>Model’s Aggregated Fit</a:t>
            </a:r>
          </a:p>
        </p:txBody>
      </p:sp>
      <p:sp>
        <p:nvSpPr>
          <p:cNvPr id="14" name="TextBox 13">
            <a:extLst>
              <a:ext uri="{FF2B5EF4-FFF2-40B4-BE49-F238E27FC236}">
                <a16:creationId xmlns:a16="http://schemas.microsoft.com/office/drawing/2014/main" id="{2A069CB8-F3E4-2EC9-B535-AE75BC6EA4FB}"/>
              </a:ext>
            </a:extLst>
          </p:cNvPr>
          <p:cNvSpPr txBox="1"/>
          <p:nvPr/>
        </p:nvSpPr>
        <p:spPr>
          <a:xfrm>
            <a:off x="6303561" y="5719024"/>
            <a:ext cx="4944845" cy="646331"/>
          </a:xfrm>
          <a:prstGeom prst="rect">
            <a:avLst/>
          </a:prstGeom>
          <a:noFill/>
        </p:spPr>
        <p:txBody>
          <a:bodyPr wrap="square" rtlCol="0">
            <a:spAutoFit/>
          </a:bodyP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Figure 2: Position error propagation over time for various satellites.</a:t>
            </a:r>
          </a:p>
        </p:txBody>
      </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E110EE8A-42AC-41DD-29BC-C43495DAC114}"/>
                  </a:ext>
                </a:extLst>
              </p:cNvPr>
              <p:cNvSpPr txBox="1"/>
              <p:nvPr/>
            </p:nvSpPr>
            <p:spPr>
              <a:xfrm>
                <a:off x="838200" y="1562160"/>
                <a:ext cx="3702868" cy="584775"/>
              </a:xfrm>
              <a:prstGeom prst="rect">
                <a:avLst/>
              </a:prstGeom>
              <a:noFill/>
            </p:spPr>
            <p:txBody>
              <a:bodyPr wrap="square">
                <a:spAutoFit/>
              </a:bodyPr>
              <a:lstStyle/>
              <a:p>
                <a:pPr marL="0" indent="0" algn="ctr">
                  <a:buNone/>
                </a:pPr>
                <a:r>
                  <a:rPr lang="en-SG" sz="2800" b="1">
                    <a:latin typeface="CMU Sans Serif" panose="02000603000000000000" pitchFamily="2" charset="0"/>
                    <a:ea typeface="CMU Sans Serif" panose="02000603000000000000" pitchFamily="2" charset="0"/>
                    <a:cs typeface="CMU Sans Serif" panose="02000603000000000000" pitchFamily="2" charset="0"/>
                  </a:rPr>
                  <a:t>Original ML-</a:t>
                </a:r>
                <a14:m>
                  <m:oMath xmlns:m="http://schemas.openxmlformats.org/officeDocument/2006/math">
                    <m:r>
                      <a:rPr lang="en-US" sz="2800" b="1" i="1" smtClean="0">
                        <a:latin typeface="Cambria Math" panose="02040503050406030204" pitchFamily="18" charset="0"/>
                      </a:rPr>
                      <m:t>𝝏</m:t>
                    </m:r>
                  </m:oMath>
                </a14:m>
                <a:r>
                  <a:rPr lang="en-SG" sz="2800" b="1">
                    <a:latin typeface="CMU Sans Serif" panose="02000603000000000000" pitchFamily="2" charset="0"/>
                    <a:ea typeface="CMU Sans Serif" panose="02000603000000000000" pitchFamily="2" charset="0"/>
                    <a:cs typeface="CMU Sans Serif" panose="02000603000000000000" pitchFamily="2" charset="0"/>
                  </a:rPr>
                  <a:t>SGP4 </a:t>
                </a:r>
                <a:r>
                  <a:rPr lang="en-SG" sz="3200" b="1">
                    <a:latin typeface="CMU Sans Serif" panose="02000603000000000000" pitchFamily="2" charset="0"/>
                    <a:ea typeface="CMU Sans Serif" panose="02000603000000000000" pitchFamily="2" charset="0"/>
                    <a:cs typeface="CMU Sans Serif" panose="02000603000000000000" pitchFamily="2" charset="0"/>
                  </a:rPr>
                  <a:t>:</a:t>
                </a:r>
                <a:endParaRPr lang="en-SG" sz="2800" b="1">
                  <a:latin typeface="CMU Sans Serif" panose="02000603000000000000" pitchFamily="2" charset="0"/>
                  <a:ea typeface="CMU Sans Serif" panose="02000603000000000000" pitchFamily="2" charset="0"/>
                  <a:cs typeface="CMU Sans Serif" panose="02000603000000000000" pitchFamily="2" charset="0"/>
                </a:endParaRPr>
              </a:p>
            </p:txBody>
          </p:sp>
        </mc:Choice>
        <mc:Fallback>
          <p:sp>
            <p:nvSpPr>
              <p:cNvPr id="13" name="TextBox 12">
                <a:extLst>
                  <a:ext uri="{FF2B5EF4-FFF2-40B4-BE49-F238E27FC236}">
                    <a16:creationId xmlns:a16="http://schemas.microsoft.com/office/drawing/2014/main" id="{E110EE8A-42AC-41DD-29BC-C43495DAC114}"/>
                  </a:ext>
                </a:extLst>
              </p:cNvPr>
              <p:cNvSpPr txBox="1">
                <a:spLocks noRot="1" noChangeAspect="1" noMove="1" noResize="1" noEditPoints="1" noAdjustHandles="1" noChangeArrowheads="1" noChangeShapeType="1" noTextEdit="1"/>
              </p:cNvSpPr>
              <p:nvPr/>
            </p:nvSpPr>
            <p:spPr>
              <a:xfrm>
                <a:off x="838200" y="1562160"/>
                <a:ext cx="3702868" cy="584775"/>
              </a:xfrm>
              <a:prstGeom prst="rect">
                <a:avLst/>
              </a:prstGeom>
              <a:blipFill>
                <a:blip r:embed="rId5"/>
                <a:stretch>
                  <a:fillRect l="-2801" t="-13542" r="-3460" b="-33333"/>
                </a:stretch>
              </a:blipFill>
            </p:spPr>
            <p:txBody>
              <a:bodyPr/>
              <a:lstStyle/>
              <a:p>
                <a:r>
                  <a:rPr lang="en-SG">
                    <a:noFill/>
                  </a:rPr>
                  <a:t> </a:t>
                </a:r>
              </a:p>
            </p:txBody>
          </p:sp>
        </mc:Fallback>
      </mc:AlternateContent>
    </p:spTree>
    <p:extLst>
      <p:ext uri="{BB962C8B-B14F-4D97-AF65-F5344CB8AC3E}">
        <p14:creationId xmlns:p14="http://schemas.microsoft.com/office/powerpoint/2010/main" val="418749288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08643-3DA2-2DCC-18EA-2B639C6A8B4C}"/>
            </a:ext>
          </a:extLst>
        </p:cNvPr>
        <p:cNvGrpSpPr/>
        <p:nvPr/>
      </p:nvGrpSpPr>
      <p:grpSpPr>
        <a:xfrm>
          <a:off x="0" y="0"/>
          <a:ext cx="0" cy="0"/>
          <a:chOff x="0" y="0"/>
          <a:chExt cx="0" cy="0"/>
        </a:xfrm>
      </p:grpSpPr>
      <p:pic>
        <p:nvPicPr>
          <p:cNvPr id="63" name="Graphic 62">
            <a:extLst>
              <a:ext uri="{FF2B5EF4-FFF2-40B4-BE49-F238E27FC236}">
                <a16:creationId xmlns:a16="http://schemas.microsoft.com/office/drawing/2014/main" id="{04E44C5C-6E1E-3881-4128-E803B09CF5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65610" y="1195629"/>
            <a:ext cx="5558588" cy="4597329"/>
          </a:xfrm>
          <a:prstGeom prst="rect">
            <a:avLst/>
          </a:prstGeom>
        </p:spPr>
      </p:pic>
      <p:sp>
        <p:nvSpPr>
          <p:cNvPr id="4" name="Slide Number Placeholder 3">
            <a:extLst>
              <a:ext uri="{FF2B5EF4-FFF2-40B4-BE49-F238E27FC236}">
                <a16:creationId xmlns:a16="http://schemas.microsoft.com/office/drawing/2014/main" id="{6924DCAE-8878-7867-E017-3E8D845A121C}"/>
              </a:ext>
            </a:extLst>
          </p:cNvPr>
          <p:cNvSpPr>
            <a:spLocks noGrp="1"/>
          </p:cNvSpPr>
          <p:nvPr>
            <p:ph type="sldNum" sz="quarter" idx="12"/>
          </p:nvPr>
        </p:nvSpPr>
        <p:spPr/>
        <p:txBody>
          <a:bodyPr/>
          <a:lstStyle/>
          <a:p>
            <a:fld id="{15318E31-E44D-46B9-B4DB-0D58A1756CE8}" type="slidenum">
              <a:rPr lang="en-SG" smtClean="0"/>
              <a:t>32</a:t>
            </a:fld>
            <a:endParaRPr lang="en-SG"/>
          </a:p>
        </p:txBody>
      </p:sp>
      <p:sp>
        <p:nvSpPr>
          <p:cNvPr id="3" name="Freeform: Shape 2">
            <a:extLst>
              <a:ext uri="{FF2B5EF4-FFF2-40B4-BE49-F238E27FC236}">
                <a16:creationId xmlns:a16="http://schemas.microsoft.com/office/drawing/2014/main" id="{42994C8B-D85E-3099-D594-633E7CD762CF}"/>
              </a:ext>
            </a:extLst>
          </p:cNvPr>
          <p:cNvSpPr/>
          <p:nvPr/>
        </p:nvSpPr>
        <p:spPr>
          <a:xfrm>
            <a:off x="6303561" y="2907852"/>
            <a:ext cx="4702629" cy="2301072"/>
          </a:xfrm>
          <a:custGeom>
            <a:avLst/>
            <a:gdLst>
              <a:gd name="connsiteX0" fmla="*/ 0 w 4431323"/>
              <a:gd name="connsiteY0" fmla="*/ 2381459 h 2381459"/>
              <a:gd name="connsiteX1" fmla="*/ 1376624 w 4431323"/>
              <a:gd name="connsiteY1" fmla="*/ 1979525 h 2381459"/>
              <a:gd name="connsiteX2" fmla="*/ 3205424 w 4431323"/>
              <a:gd name="connsiteY2" fmla="*/ 1165608 h 2381459"/>
              <a:gd name="connsiteX3" fmla="*/ 4109776 w 4431323"/>
              <a:gd name="connsiteY3" fmla="*/ 381837 h 2381459"/>
              <a:gd name="connsiteX4" fmla="*/ 4431323 w 4431323"/>
              <a:gd name="connsiteY4" fmla="*/ 0 h 2381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323" h="2381459">
                <a:moveTo>
                  <a:pt x="0" y="2381459"/>
                </a:moveTo>
                <a:cubicBezTo>
                  <a:pt x="421193" y="2281813"/>
                  <a:pt x="842387" y="2182167"/>
                  <a:pt x="1376624" y="1979525"/>
                </a:cubicBezTo>
                <a:cubicBezTo>
                  <a:pt x="1910861" y="1776883"/>
                  <a:pt x="2749899" y="1431889"/>
                  <a:pt x="3205424" y="1165608"/>
                </a:cubicBezTo>
                <a:cubicBezTo>
                  <a:pt x="3660949" y="899327"/>
                  <a:pt x="3905460" y="576105"/>
                  <a:pt x="4109776" y="381837"/>
                </a:cubicBezTo>
                <a:cubicBezTo>
                  <a:pt x="4314092" y="187569"/>
                  <a:pt x="4272224" y="190919"/>
                  <a:pt x="4431323" y="0"/>
                </a:cubicBezTo>
              </a:path>
            </a:pathLst>
          </a:custGeom>
          <a:no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solidFill>
                <a:schemeClr val="tx2"/>
              </a:solidFill>
            </a:endParaRPr>
          </a:p>
        </p:txBody>
      </p:sp>
      <p:sp>
        <p:nvSpPr>
          <p:cNvPr id="8" name="TextBox 7">
            <a:extLst>
              <a:ext uri="{FF2B5EF4-FFF2-40B4-BE49-F238E27FC236}">
                <a16:creationId xmlns:a16="http://schemas.microsoft.com/office/drawing/2014/main" id="{3F16E76A-ECA1-F0C6-FB2C-5C3053B4B15C}"/>
              </a:ext>
            </a:extLst>
          </p:cNvPr>
          <p:cNvSpPr txBox="1"/>
          <p:nvPr/>
        </p:nvSpPr>
        <p:spPr>
          <a:xfrm>
            <a:off x="8819543" y="2691947"/>
            <a:ext cx="1850473" cy="707886"/>
          </a:xfrm>
          <a:prstGeom prst="rect">
            <a:avLst/>
          </a:prstGeom>
          <a:noFill/>
        </p:spPr>
        <p:txBody>
          <a:bodyPr wrap="square" rtlCol="0">
            <a:spAutoFit/>
          </a:bodyPr>
          <a:lstStyle/>
          <a:p>
            <a:pPr algn="ctr"/>
            <a:r>
              <a:rPr lang="en-SG" sz="2000" dirty="0">
                <a:solidFill>
                  <a:schemeClr val="tx2"/>
                </a:solidFill>
                <a:latin typeface="CMU Sans Serif" panose="02000603000000000000" pitchFamily="2" charset="0"/>
                <a:ea typeface="CMU Sans Serif" panose="02000603000000000000" pitchFamily="2" charset="0"/>
                <a:cs typeface="CMU Sans Serif" panose="02000603000000000000" pitchFamily="2" charset="0"/>
              </a:rPr>
              <a:t>Model’s Aggregated Fit</a:t>
            </a:r>
          </a:p>
        </p:txBody>
      </p:sp>
      <p:sp>
        <p:nvSpPr>
          <p:cNvPr id="13" name="Rectangle 12">
            <a:extLst>
              <a:ext uri="{FF2B5EF4-FFF2-40B4-BE49-F238E27FC236}">
                <a16:creationId xmlns:a16="http://schemas.microsoft.com/office/drawing/2014/main" id="{B66BB338-49D7-A3FF-DC17-C72EBA758321}"/>
              </a:ext>
            </a:extLst>
          </p:cNvPr>
          <p:cNvSpPr/>
          <p:nvPr/>
        </p:nvSpPr>
        <p:spPr>
          <a:xfrm>
            <a:off x="838200" y="2134122"/>
            <a:ext cx="3702868" cy="1011725"/>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sz="2800">
                <a:latin typeface="CMU Sans Serif" panose="02000603000000000000" pitchFamily="2" charset="0"/>
                <a:ea typeface="CMU Sans Serif" panose="02000603000000000000" pitchFamily="2" charset="0"/>
                <a:cs typeface="CMU Sans Serif" panose="02000603000000000000" pitchFamily="2" charset="0"/>
              </a:rPr>
              <a:t>Trains on a dataset with many satellites</a:t>
            </a:r>
          </a:p>
        </p:txBody>
      </p:sp>
      <p:cxnSp>
        <p:nvCxnSpPr>
          <p:cNvPr id="14" name="Straight Arrow Connector 13">
            <a:extLst>
              <a:ext uri="{FF2B5EF4-FFF2-40B4-BE49-F238E27FC236}">
                <a16:creationId xmlns:a16="http://schemas.microsoft.com/office/drawing/2014/main" id="{4D72EF39-6CA3-9244-0E55-74E7A07E4E03}"/>
              </a:ext>
            </a:extLst>
          </p:cNvPr>
          <p:cNvCxnSpPr>
            <a:cxnSpLocks/>
            <a:stCxn id="13" idx="2"/>
            <a:endCxn id="15" idx="0"/>
          </p:cNvCxnSpPr>
          <p:nvPr/>
        </p:nvCxnSpPr>
        <p:spPr>
          <a:xfrm>
            <a:off x="2689634" y="3145847"/>
            <a:ext cx="0" cy="460660"/>
          </a:xfrm>
          <a:prstGeom prst="straightConnector1">
            <a:avLst/>
          </a:prstGeom>
          <a:ln w="76200">
            <a:solidFill>
              <a:schemeClr val="tx1">
                <a:lumMod val="95000"/>
                <a:lumOff val="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9B38478F-F084-AAEF-1BE7-AFE00F3779A6}"/>
              </a:ext>
            </a:extLst>
          </p:cNvPr>
          <p:cNvSpPr/>
          <p:nvPr/>
        </p:nvSpPr>
        <p:spPr>
          <a:xfrm>
            <a:off x="838200" y="3606507"/>
            <a:ext cx="3702868" cy="136707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sz="2800">
                <a:latin typeface="CMU Sans Serif" panose="02000603000000000000" pitchFamily="2" charset="0"/>
                <a:ea typeface="CMU Sans Serif" panose="02000603000000000000" pitchFamily="2" charset="0"/>
                <a:cs typeface="CMU Sans Serif" panose="02000603000000000000" pitchFamily="2" charset="0"/>
              </a:rPr>
              <a:t>Not all satellites have the same error propagation pattern</a:t>
            </a:r>
          </a:p>
        </p:txBody>
      </p:sp>
      <p:sp>
        <p:nvSpPr>
          <p:cNvPr id="16" name="TextBox 15">
            <a:extLst>
              <a:ext uri="{FF2B5EF4-FFF2-40B4-BE49-F238E27FC236}">
                <a16:creationId xmlns:a16="http://schemas.microsoft.com/office/drawing/2014/main" id="{EA4B55BB-F44E-9E44-73D6-7554F47DC1CB}"/>
              </a:ext>
            </a:extLst>
          </p:cNvPr>
          <p:cNvSpPr txBox="1"/>
          <p:nvPr/>
        </p:nvSpPr>
        <p:spPr>
          <a:xfrm>
            <a:off x="2836186" y="3206397"/>
            <a:ext cx="914398" cy="400110"/>
          </a:xfrm>
          <a:prstGeom prst="rect">
            <a:avLst/>
          </a:prstGeom>
          <a:noFill/>
        </p:spPr>
        <p:txBody>
          <a:bodyPr wrap="square" rtlCol="0">
            <a:spAutoFit/>
          </a:bodyPr>
          <a:lstStyle/>
          <a:p>
            <a:r>
              <a:rPr lang="en-SG" sz="2000" dirty="0">
                <a:latin typeface="CMU Sans Serif" panose="02000603000000000000" pitchFamily="2" charset="0"/>
                <a:ea typeface="CMU Sans Serif" panose="02000603000000000000" pitchFamily="2" charset="0"/>
                <a:cs typeface="CMU Sans Serif" panose="02000603000000000000" pitchFamily="2" charset="0"/>
              </a:rPr>
              <a:t>But…</a:t>
            </a:r>
          </a:p>
        </p:txBody>
      </p:sp>
      <p:sp>
        <p:nvSpPr>
          <p:cNvPr id="17" name="Rectangle 16">
            <a:extLst>
              <a:ext uri="{FF2B5EF4-FFF2-40B4-BE49-F238E27FC236}">
                <a16:creationId xmlns:a16="http://schemas.microsoft.com/office/drawing/2014/main" id="{9ECE1F02-E7DA-6FBE-2440-68491A08BD1D}"/>
              </a:ext>
            </a:extLst>
          </p:cNvPr>
          <p:cNvSpPr/>
          <p:nvPr/>
        </p:nvSpPr>
        <p:spPr>
          <a:xfrm>
            <a:off x="838200" y="5434240"/>
            <a:ext cx="3702868" cy="905911"/>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sz="2800">
                <a:latin typeface="CMU Sans Serif" panose="02000603000000000000" pitchFamily="2" charset="0"/>
                <a:ea typeface="CMU Sans Serif" panose="02000603000000000000" pitchFamily="2" charset="0"/>
                <a:cs typeface="CMU Sans Serif" panose="02000603000000000000" pitchFamily="2" charset="0"/>
              </a:rPr>
              <a:t>Consistent Error reflected in Model</a:t>
            </a:r>
          </a:p>
        </p:txBody>
      </p:sp>
      <p:cxnSp>
        <p:nvCxnSpPr>
          <p:cNvPr id="18" name="Straight Arrow Connector 17">
            <a:extLst>
              <a:ext uri="{FF2B5EF4-FFF2-40B4-BE49-F238E27FC236}">
                <a16:creationId xmlns:a16="http://schemas.microsoft.com/office/drawing/2014/main" id="{D6F31945-5C07-191E-9242-5836EA83EBB2}"/>
              </a:ext>
            </a:extLst>
          </p:cNvPr>
          <p:cNvCxnSpPr>
            <a:cxnSpLocks/>
            <a:stCxn id="15" idx="2"/>
            <a:endCxn id="17" idx="0"/>
          </p:cNvCxnSpPr>
          <p:nvPr/>
        </p:nvCxnSpPr>
        <p:spPr>
          <a:xfrm>
            <a:off x="2689634" y="4973580"/>
            <a:ext cx="0" cy="460660"/>
          </a:xfrm>
          <a:prstGeom prst="straightConnector1">
            <a:avLst/>
          </a:prstGeom>
          <a:ln w="76200">
            <a:solidFill>
              <a:schemeClr val="tx1">
                <a:lumMod val="95000"/>
                <a:lumOff val="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BF8C7878-A7D7-E485-01A3-0BB569CE8573}"/>
              </a:ext>
            </a:extLst>
          </p:cNvPr>
          <p:cNvSpPr txBox="1"/>
          <p:nvPr/>
        </p:nvSpPr>
        <p:spPr>
          <a:xfrm>
            <a:off x="2836186" y="5013679"/>
            <a:ext cx="1827099" cy="400110"/>
          </a:xfrm>
          <a:prstGeom prst="rect">
            <a:avLst/>
          </a:prstGeom>
          <a:noFill/>
        </p:spPr>
        <p:txBody>
          <a:bodyPr wrap="square" rtlCol="0">
            <a:spAutoFit/>
          </a:bodyPr>
          <a:lstStyle/>
          <a:p>
            <a:r>
              <a:rPr lang="en-SG" sz="2000" dirty="0">
                <a:latin typeface="CMU Sans Serif" panose="02000603000000000000" pitchFamily="2" charset="0"/>
                <a:ea typeface="CMU Sans Serif" panose="02000603000000000000" pitchFamily="2" charset="0"/>
                <a:cs typeface="CMU Sans Serif" panose="02000603000000000000" pitchFamily="2" charset="0"/>
              </a:rPr>
              <a:t>Causing</a:t>
            </a:r>
          </a:p>
        </p:txBody>
      </p:sp>
      <p:cxnSp>
        <p:nvCxnSpPr>
          <p:cNvPr id="20" name="Straight Arrow Connector 19">
            <a:extLst>
              <a:ext uri="{FF2B5EF4-FFF2-40B4-BE49-F238E27FC236}">
                <a16:creationId xmlns:a16="http://schemas.microsoft.com/office/drawing/2014/main" id="{5CC7F705-981D-D727-DF55-CCE42112F6B8}"/>
              </a:ext>
            </a:extLst>
          </p:cNvPr>
          <p:cNvCxnSpPr>
            <a:cxnSpLocks/>
          </p:cNvCxnSpPr>
          <p:nvPr/>
        </p:nvCxnSpPr>
        <p:spPr>
          <a:xfrm>
            <a:off x="6850068" y="3429000"/>
            <a:ext cx="0" cy="1668220"/>
          </a:xfrm>
          <a:prstGeom prst="straightConnector1">
            <a:avLst/>
          </a:prstGeom>
          <a:ln w="3810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EC49694E-8486-1173-76DA-585F64196C24}"/>
              </a:ext>
            </a:extLst>
          </p:cNvPr>
          <p:cNvCxnSpPr>
            <a:cxnSpLocks/>
          </p:cNvCxnSpPr>
          <p:nvPr/>
        </p:nvCxnSpPr>
        <p:spPr>
          <a:xfrm>
            <a:off x="8819543" y="4058388"/>
            <a:ext cx="0" cy="369332"/>
          </a:xfrm>
          <a:prstGeom prst="straightConnector1">
            <a:avLst/>
          </a:prstGeom>
          <a:ln w="3810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78C19ED7-8D8E-CABF-E88C-156335667AB6}"/>
              </a:ext>
            </a:extLst>
          </p:cNvPr>
          <p:cNvCxnSpPr>
            <a:cxnSpLocks/>
          </p:cNvCxnSpPr>
          <p:nvPr/>
        </p:nvCxnSpPr>
        <p:spPr>
          <a:xfrm>
            <a:off x="10381643" y="3549753"/>
            <a:ext cx="0" cy="1127022"/>
          </a:xfrm>
          <a:prstGeom prst="straightConnector1">
            <a:avLst/>
          </a:prstGeom>
          <a:ln w="3810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6C06DED3-317C-701C-4BD9-20C5DAF725A2}"/>
              </a:ext>
            </a:extLst>
          </p:cNvPr>
          <p:cNvCxnSpPr>
            <a:cxnSpLocks/>
          </p:cNvCxnSpPr>
          <p:nvPr/>
        </p:nvCxnSpPr>
        <p:spPr>
          <a:xfrm>
            <a:off x="9171218" y="4307443"/>
            <a:ext cx="0" cy="407432"/>
          </a:xfrm>
          <a:prstGeom prst="straightConnector1">
            <a:avLst/>
          </a:prstGeom>
          <a:ln w="3810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EBE2178A-883A-2A2B-7DD1-A879036CF65A}"/>
              </a:ext>
            </a:extLst>
          </p:cNvPr>
          <p:cNvSpPr txBox="1"/>
          <p:nvPr/>
        </p:nvSpPr>
        <p:spPr>
          <a:xfrm>
            <a:off x="7000699" y="3842944"/>
            <a:ext cx="1032687" cy="400110"/>
          </a:xfrm>
          <a:prstGeom prst="rect">
            <a:avLst/>
          </a:prstGeom>
          <a:noFill/>
        </p:spPr>
        <p:txBody>
          <a:bodyPr wrap="square" rtlCol="0">
            <a:spAutoFit/>
          </a:bodyPr>
          <a:lstStyle/>
          <a:p>
            <a:pPr algn="ctr"/>
            <a:r>
              <a:rPr lang="en-SG" sz="2000" b="1" dirty="0">
                <a:solidFill>
                  <a:srgbClr val="FF0000"/>
                </a:solidFill>
                <a:latin typeface="CMU Sans Serif" panose="02000603000000000000" pitchFamily="2" charset="0"/>
                <a:ea typeface="CMU Sans Serif" panose="02000603000000000000" pitchFamily="2" charset="0"/>
                <a:cs typeface="CMU Sans Serif" panose="02000603000000000000" pitchFamily="2" charset="0"/>
              </a:rPr>
              <a:t>Errors</a:t>
            </a:r>
            <a:endParaRPr lang="en-SG" b="1" dirty="0">
              <a:solidFill>
                <a:srgbClr val="FF0000"/>
              </a:solidFill>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64" name="TextBox 63">
            <a:extLst>
              <a:ext uri="{FF2B5EF4-FFF2-40B4-BE49-F238E27FC236}">
                <a16:creationId xmlns:a16="http://schemas.microsoft.com/office/drawing/2014/main" id="{310A212F-1A9D-E291-92EE-0031705C1BFC}"/>
              </a:ext>
            </a:extLst>
          </p:cNvPr>
          <p:cNvSpPr txBox="1"/>
          <p:nvPr/>
        </p:nvSpPr>
        <p:spPr>
          <a:xfrm>
            <a:off x="6303561" y="5719024"/>
            <a:ext cx="4944845" cy="646331"/>
          </a:xfrm>
          <a:prstGeom prst="rect">
            <a:avLst/>
          </a:prstGeom>
          <a:noFill/>
        </p:spPr>
        <p:txBody>
          <a:bodyPr wrap="square" rtlCol="0">
            <a:spAutoFit/>
          </a:bodyPr>
          <a:lstStyle/>
          <a:p>
            <a:pPr algn="ctr"/>
            <a:r>
              <a:rPr lang="en-SG" dirty="0">
                <a:latin typeface="CMU Sans Serif" panose="02000603000000000000" pitchFamily="2" charset="0"/>
                <a:ea typeface="CMU Sans Serif" panose="02000603000000000000" pitchFamily="2" charset="0"/>
                <a:cs typeface="CMU Sans Serif" panose="02000603000000000000" pitchFamily="2" charset="0"/>
              </a:rPr>
              <a:t>Figure 2: Position error propagation over time for various satellites.</a:t>
            </a:r>
          </a:p>
        </p:txBody>
      </p:sp>
      <mc:AlternateContent xmlns:mc="http://schemas.openxmlformats.org/markup-compatibility/2006">
        <mc:Choice xmlns:a14="http://schemas.microsoft.com/office/drawing/2010/main" Requires="a14">
          <p:sp>
            <p:nvSpPr>
              <p:cNvPr id="9" name="Title 1">
                <a:extLst>
                  <a:ext uri="{FF2B5EF4-FFF2-40B4-BE49-F238E27FC236}">
                    <a16:creationId xmlns:a16="http://schemas.microsoft.com/office/drawing/2014/main" id="{452073BA-7207-025A-64AC-63835D3611CB}"/>
                  </a:ext>
                </a:extLst>
              </p:cNvPr>
              <p:cNvSpPr>
                <a:spLocks noGrp="1"/>
              </p:cNvSpPr>
              <p:nvPr>
                <p:ph type="title"/>
              </p:nvPr>
            </p:nvSpPr>
            <p:spPr>
              <a:xfrm>
                <a:off x="838199" y="365126"/>
                <a:ext cx="10911435" cy="796924"/>
              </a:xfrm>
            </p:spPr>
            <p:txBody>
              <a:bodyPr>
                <a:normAutofit/>
              </a:bodyPr>
              <a:lstStyle/>
              <a:p>
                <a:r>
                  <a:rPr lang="en-SG"/>
                  <a:t>ML-</a:t>
                </a:r>
                <a:r>
                  <a:rPr lang="en-US" b="1"/>
                  <a:t> </a:t>
                </a:r>
                <a14:m>
                  <m:oMath xmlns:m="http://schemas.openxmlformats.org/officeDocument/2006/math">
                    <m:r>
                      <a:rPr lang="en-US" b="1" i="1" smtClean="0">
                        <a:latin typeface="Cambria Math" panose="02040503050406030204" pitchFamily="18" charset="0"/>
                      </a:rPr>
                      <m:t>𝝏</m:t>
                    </m:r>
                  </m:oMath>
                </a14:m>
                <a:r>
                  <a:rPr lang="en-SG"/>
                  <a:t>SGP4: The suboptimal training scheme</a:t>
                </a:r>
              </a:p>
            </p:txBody>
          </p:sp>
        </mc:Choice>
        <mc:Fallback>
          <p:sp>
            <p:nvSpPr>
              <p:cNvPr id="9" name="Title 1">
                <a:extLst>
                  <a:ext uri="{FF2B5EF4-FFF2-40B4-BE49-F238E27FC236}">
                    <a16:creationId xmlns:a16="http://schemas.microsoft.com/office/drawing/2014/main" id="{452073BA-7207-025A-64AC-63835D3611CB}"/>
                  </a:ext>
                </a:extLst>
              </p:cNvPr>
              <p:cNvSpPr>
                <a:spLocks noGrp="1" noRot="1" noChangeAspect="1" noMove="1" noResize="1" noEditPoints="1" noAdjustHandles="1" noChangeArrowheads="1" noChangeShapeType="1" noTextEdit="1"/>
              </p:cNvSpPr>
              <p:nvPr>
                <p:ph type="title"/>
              </p:nvPr>
            </p:nvSpPr>
            <p:spPr>
              <a:xfrm>
                <a:off x="838199" y="365126"/>
                <a:ext cx="10911435" cy="796924"/>
              </a:xfrm>
              <a:blipFill>
                <a:blip r:embed="rId4"/>
                <a:stretch>
                  <a:fillRect l="-1955" t="-7634" r="-838" b="-26718"/>
                </a:stretch>
              </a:blipFill>
            </p:spPr>
            <p:txBody>
              <a:bodyPr/>
              <a:lstStyle/>
              <a:p>
                <a:r>
                  <a:rPr lang="en-SG">
                    <a:noFill/>
                  </a:rPr>
                  <a:t> </a:t>
                </a:r>
              </a:p>
            </p:txBody>
          </p:sp>
        </mc:Fallback>
      </mc:AlternateContent>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EB72BBBB-571F-ED4C-F859-C609E2655840}"/>
                  </a:ext>
                </a:extLst>
              </p:cNvPr>
              <p:cNvSpPr txBox="1"/>
              <p:nvPr/>
            </p:nvSpPr>
            <p:spPr>
              <a:xfrm>
                <a:off x="838200" y="1562160"/>
                <a:ext cx="3702868" cy="584775"/>
              </a:xfrm>
              <a:prstGeom prst="rect">
                <a:avLst/>
              </a:prstGeom>
              <a:noFill/>
            </p:spPr>
            <p:txBody>
              <a:bodyPr wrap="square">
                <a:spAutoFit/>
              </a:bodyPr>
              <a:lstStyle/>
              <a:p>
                <a:pPr marL="0" indent="0" algn="ctr">
                  <a:buNone/>
                </a:pPr>
                <a:r>
                  <a:rPr lang="en-SG" sz="2800" b="1">
                    <a:latin typeface="CMU Sans Serif" panose="02000603000000000000" pitchFamily="2" charset="0"/>
                    <a:ea typeface="CMU Sans Serif" panose="02000603000000000000" pitchFamily="2" charset="0"/>
                    <a:cs typeface="CMU Sans Serif" panose="02000603000000000000" pitchFamily="2" charset="0"/>
                  </a:rPr>
                  <a:t>Original ML-</a:t>
                </a:r>
                <a14:m>
                  <m:oMath xmlns:m="http://schemas.openxmlformats.org/officeDocument/2006/math">
                    <m:r>
                      <a:rPr lang="en-US" sz="2800" b="1" i="1" smtClean="0">
                        <a:latin typeface="Cambria Math" panose="02040503050406030204" pitchFamily="18" charset="0"/>
                      </a:rPr>
                      <m:t>𝝏</m:t>
                    </m:r>
                  </m:oMath>
                </a14:m>
                <a:r>
                  <a:rPr lang="en-SG" sz="2800" b="1">
                    <a:latin typeface="CMU Sans Serif" panose="02000603000000000000" pitchFamily="2" charset="0"/>
                    <a:ea typeface="CMU Sans Serif" panose="02000603000000000000" pitchFamily="2" charset="0"/>
                    <a:cs typeface="CMU Sans Serif" panose="02000603000000000000" pitchFamily="2" charset="0"/>
                  </a:rPr>
                  <a:t>SGP4 </a:t>
                </a:r>
                <a:r>
                  <a:rPr lang="en-SG" sz="3200" b="1">
                    <a:latin typeface="CMU Sans Serif" panose="02000603000000000000" pitchFamily="2" charset="0"/>
                    <a:ea typeface="CMU Sans Serif" panose="02000603000000000000" pitchFamily="2" charset="0"/>
                    <a:cs typeface="CMU Sans Serif" panose="02000603000000000000" pitchFamily="2" charset="0"/>
                  </a:rPr>
                  <a:t>:</a:t>
                </a:r>
                <a:endParaRPr lang="en-SG" sz="2800" b="1">
                  <a:latin typeface="CMU Sans Serif" panose="02000603000000000000" pitchFamily="2" charset="0"/>
                  <a:ea typeface="CMU Sans Serif" panose="02000603000000000000" pitchFamily="2" charset="0"/>
                  <a:cs typeface="CMU Sans Serif" panose="02000603000000000000" pitchFamily="2" charset="0"/>
                </a:endParaRPr>
              </a:p>
            </p:txBody>
          </p:sp>
        </mc:Choice>
        <mc:Fallback>
          <p:sp>
            <p:nvSpPr>
              <p:cNvPr id="2" name="TextBox 1">
                <a:extLst>
                  <a:ext uri="{FF2B5EF4-FFF2-40B4-BE49-F238E27FC236}">
                    <a16:creationId xmlns:a16="http://schemas.microsoft.com/office/drawing/2014/main" id="{EB72BBBB-571F-ED4C-F859-C609E2655840}"/>
                  </a:ext>
                </a:extLst>
              </p:cNvPr>
              <p:cNvSpPr txBox="1">
                <a:spLocks noRot="1" noChangeAspect="1" noMove="1" noResize="1" noEditPoints="1" noAdjustHandles="1" noChangeArrowheads="1" noChangeShapeType="1" noTextEdit="1"/>
              </p:cNvSpPr>
              <p:nvPr/>
            </p:nvSpPr>
            <p:spPr>
              <a:xfrm>
                <a:off x="838200" y="1562160"/>
                <a:ext cx="3702868" cy="584775"/>
              </a:xfrm>
              <a:prstGeom prst="rect">
                <a:avLst/>
              </a:prstGeom>
              <a:blipFill>
                <a:blip r:embed="rId5"/>
                <a:stretch>
                  <a:fillRect l="-2801" t="-13542" r="-3460" b="-33333"/>
                </a:stretch>
              </a:blipFill>
            </p:spPr>
            <p:txBody>
              <a:bodyPr/>
              <a:lstStyle/>
              <a:p>
                <a:r>
                  <a:rPr lang="en-SG">
                    <a:noFill/>
                  </a:rPr>
                  <a:t> </a:t>
                </a:r>
              </a:p>
            </p:txBody>
          </p:sp>
        </mc:Fallback>
      </mc:AlternateContent>
    </p:spTree>
    <p:extLst>
      <p:ext uri="{BB962C8B-B14F-4D97-AF65-F5344CB8AC3E}">
        <p14:creationId xmlns:p14="http://schemas.microsoft.com/office/powerpoint/2010/main" val="392170840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510BF676-E987-7915-4728-E50321DB94EE}"/>
                  </a:ext>
                </a:extLst>
              </p:cNvPr>
              <p:cNvSpPr>
                <a:spLocks noGrp="1"/>
              </p:cNvSpPr>
              <p:nvPr>
                <p:ph type="title"/>
              </p:nvPr>
            </p:nvSpPr>
            <p:spPr/>
            <p:txBody>
              <a:bodyPr/>
              <a:lstStyle/>
              <a:p>
                <a:r>
                  <a:rPr lang="en-SG" dirty="0"/>
                  <a:t>Mini-ML-</a:t>
                </a:r>
                <a:r>
                  <a:rPr lang="en-US" b="1" dirty="0"/>
                  <a:t> </a:t>
                </a:r>
                <a14:m>
                  <m:oMath xmlns:m="http://schemas.openxmlformats.org/officeDocument/2006/math">
                    <m:r>
                      <a:rPr lang="en-US" b="1" i="1" smtClean="0">
                        <a:latin typeface="Cambria Math" panose="02040503050406030204" pitchFamily="18" charset="0"/>
                      </a:rPr>
                      <m:t>𝝏</m:t>
                    </m:r>
                  </m:oMath>
                </a14:m>
                <a:r>
                  <a:rPr lang="en-SG" dirty="0"/>
                  <a:t>SGP4: Overcoming Drawbacks</a:t>
                </a:r>
              </a:p>
            </p:txBody>
          </p:sp>
        </mc:Choice>
        <mc:Fallback>
          <p:sp>
            <p:nvSpPr>
              <p:cNvPr id="2" name="Title 1">
                <a:extLst>
                  <a:ext uri="{FF2B5EF4-FFF2-40B4-BE49-F238E27FC236}">
                    <a16:creationId xmlns:a16="http://schemas.microsoft.com/office/drawing/2014/main" id="{510BF676-E987-7915-4728-E50321DB94EE}"/>
                  </a:ext>
                </a:extLst>
              </p:cNvPr>
              <p:cNvSpPr>
                <a:spLocks noGrp="1" noRot="1" noChangeAspect="1" noMove="1" noResize="1" noEditPoints="1" noAdjustHandles="1" noChangeArrowheads="1" noChangeShapeType="1" noTextEdit="1"/>
              </p:cNvSpPr>
              <p:nvPr>
                <p:ph type="title"/>
              </p:nvPr>
            </p:nvSpPr>
            <p:spPr>
              <a:blipFill>
                <a:blip r:embed="rId3"/>
                <a:stretch>
                  <a:fillRect l="-2087" t="-7634" b="-26718"/>
                </a:stretch>
              </a:blipFill>
            </p:spPr>
            <p:txBody>
              <a:bodyPr/>
              <a:lstStyle/>
              <a:p>
                <a:r>
                  <a:rPr lang="en-SG">
                    <a:noFill/>
                  </a:rPr>
                  <a:t> </a:t>
                </a:r>
              </a:p>
            </p:txBody>
          </p:sp>
        </mc:Fallback>
      </mc:AlternateContent>
      <p:sp>
        <p:nvSpPr>
          <p:cNvPr id="4" name="Slide Number Placeholder 3">
            <a:extLst>
              <a:ext uri="{FF2B5EF4-FFF2-40B4-BE49-F238E27FC236}">
                <a16:creationId xmlns:a16="http://schemas.microsoft.com/office/drawing/2014/main" id="{9615B2B9-5125-479C-0216-4C0AC9B9DB44}"/>
              </a:ext>
            </a:extLst>
          </p:cNvPr>
          <p:cNvSpPr>
            <a:spLocks noGrp="1"/>
          </p:cNvSpPr>
          <p:nvPr>
            <p:ph type="sldNum" sz="quarter" idx="12"/>
          </p:nvPr>
        </p:nvSpPr>
        <p:spPr>
          <a:xfrm>
            <a:off x="9215479" y="6577784"/>
            <a:ext cx="2743200" cy="216308"/>
          </a:xfrm>
        </p:spPr>
        <p:txBody>
          <a:bodyPr/>
          <a:lstStyle/>
          <a:p>
            <a:fld id="{15318E31-E44D-46B9-B4DB-0D58A1756CE8}" type="slidenum">
              <a:rPr lang="en-SG" smtClean="0"/>
              <a:t>33</a:t>
            </a:fld>
            <a:endParaRPr lang="en-SG"/>
          </a:p>
        </p:txBody>
      </p:sp>
      <p:sp>
        <p:nvSpPr>
          <p:cNvPr id="7" name="Rectangle: Rounded Corners 6">
            <a:extLst>
              <a:ext uri="{FF2B5EF4-FFF2-40B4-BE49-F238E27FC236}">
                <a16:creationId xmlns:a16="http://schemas.microsoft.com/office/drawing/2014/main" id="{F458B46D-4C5D-7E93-AA81-300AB832B922}"/>
              </a:ext>
            </a:extLst>
          </p:cNvPr>
          <p:cNvSpPr/>
          <p:nvPr/>
        </p:nvSpPr>
        <p:spPr>
          <a:xfrm>
            <a:off x="838200" y="4251648"/>
            <a:ext cx="2206752" cy="1516104"/>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sz="2400">
                <a:latin typeface="CMU Sans Serif" panose="02000603000000000000" pitchFamily="2" charset="0"/>
                <a:ea typeface="CMU Sans Serif" panose="02000603000000000000" pitchFamily="2" charset="0"/>
                <a:cs typeface="CMU Sans Serif" panose="02000603000000000000" pitchFamily="2" charset="0"/>
              </a:rPr>
              <a:t>Suboptimal training method</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30FD1072-8FA2-A470-5956-0B8B3D5F6C9E}"/>
                  </a:ext>
                </a:extLst>
              </p:cNvPr>
              <p:cNvSpPr txBox="1"/>
              <p:nvPr/>
            </p:nvSpPr>
            <p:spPr>
              <a:xfrm>
                <a:off x="674878" y="1801488"/>
                <a:ext cx="2533396" cy="646331"/>
              </a:xfrm>
              <a:prstGeom prst="rect">
                <a:avLst/>
              </a:prstGeom>
              <a:noFill/>
            </p:spPr>
            <p:txBody>
              <a:bodyPr wrap="square" rtlCol="0">
                <a:spAutoFit/>
              </a:bodyPr>
              <a:lstStyle/>
              <a:p>
                <a:pPr algn="ctr"/>
                <a:r>
                  <a:rPr lang="en-SG" b="1">
                    <a:latin typeface="CMU Sans Serif" panose="02000603000000000000" pitchFamily="2" charset="0"/>
                    <a:ea typeface="CMU Sans Serif" panose="02000603000000000000" pitchFamily="2" charset="0"/>
                    <a:cs typeface="CMU Sans Serif" panose="02000603000000000000" pitchFamily="2" charset="0"/>
                  </a:rPr>
                  <a:t>Original ML-</a:t>
                </a:r>
                <a14:m>
                  <m:oMath xmlns:m="http://schemas.openxmlformats.org/officeDocument/2006/math">
                    <m:r>
                      <a:rPr lang="en-US" sz="1800" b="1" i="1" smtClean="0">
                        <a:latin typeface="Cambria Math" panose="02040503050406030204" pitchFamily="18" charset="0"/>
                      </a:rPr>
                      <m:t>𝝏</m:t>
                    </m:r>
                  </m:oMath>
                </a14:m>
                <a:r>
                  <a:rPr lang="en-SG" sz="1800" b="1">
                    <a:latin typeface="CMU Sans Serif" panose="02000603000000000000" pitchFamily="2" charset="0"/>
                    <a:ea typeface="CMU Sans Serif" panose="02000603000000000000" pitchFamily="2" charset="0"/>
                    <a:cs typeface="CMU Sans Serif" panose="02000603000000000000" pitchFamily="2" charset="0"/>
                  </a:rPr>
                  <a:t>SGP4</a:t>
                </a:r>
                <a:r>
                  <a:rPr lang="en-SG" b="1">
                    <a:latin typeface="CMU Sans Serif" panose="02000603000000000000" pitchFamily="2" charset="0"/>
                    <a:ea typeface="CMU Sans Serif" panose="02000603000000000000" pitchFamily="2" charset="0"/>
                    <a:cs typeface="CMU Sans Serif" panose="02000603000000000000" pitchFamily="2" charset="0"/>
                  </a:rPr>
                  <a:t>’s Flaws</a:t>
                </a:r>
              </a:p>
            </p:txBody>
          </p:sp>
        </mc:Choice>
        <mc:Fallback>
          <p:sp>
            <p:nvSpPr>
              <p:cNvPr id="3" name="TextBox 2">
                <a:extLst>
                  <a:ext uri="{FF2B5EF4-FFF2-40B4-BE49-F238E27FC236}">
                    <a16:creationId xmlns:a16="http://schemas.microsoft.com/office/drawing/2014/main" id="{30FD1072-8FA2-A470-5956-0B8B3D5F6C9E}"/>
                  </a:ext>
                </a:extLst>
              </p:cNvPr>
              <p:cNvSpPr txBox="1">
                <a:spLocks noRot="1" noChangeAspect="1" noMove="1" noResize="1" noEditPoints="1" noAdjustHandles="1" noChangeArrowheads="1" noChangeShapeType="1" noTextEdit="1"/>
              </p:cNvSpPr>
              <p:nvPr/>
            </p:nvSpPr>
            <p:spPr>
              <a:xfrm>
                <a:off x="674878" y="1801488"/>
                <a:ext cx="2533396" cy="646331"/>
              </a:xfrm>
              <a:prstGeom prst="rect">
                <a:avLst/>
              </a:prstGeom>
              <a:blipFill>
                <a:blip r:embed="rId4"/>
                <a:stretch>
                  <a:fillRect l="-482" t="-3774" r="-2892" b="-14151"/>
                </a:stretch>
              </a:blipFill>
            </p:spPr>
            <p:txBody>
              <a:bodyPr/>
              <a:lstStyle/>
              <a:p>
                <a:r>
                  <a:rPr lang="en-SG">
                    <a:noFill/>
                  </a:rPr>
                  <a:t> </a:t>
                </a:r>
              </a:p>
            </p:txBody>
          </p:sp>
        </mc:Fallback>
      </mc:AlternateContent>
      <p:sp>
        <p:nvSpPr>
          <p:cNvPr id="9" name="Rectangle: Rounded Corners 8">
            <a:extLst>
              <a:ext uri="{FF2B5EF4-FFF2-40B4-BE49-F238E27FC236}">
                <a16:creationId xmlns:a16="http://schemas.microsoft.com/office/drawing/2014/main" id="{576A45EF-E543-2180-6C39-7E1B785EF2C1}"/>
              </a:ext>
            </a:extLst>
          </p:cNvPr>
          <p:cNvSpPr/>
          <p:nvPr/>
        </p:nvSpPr>
        <p:spPr>
          <a:xfrm>
            <a:off x="3759200" y="4251648"/>
            <a:ext cx="2206752" cy="1516104"/>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sz="2400">
                <a:latin typeface="CMU Sans Serif" panose="02000603000000000000" pitchFamily="2" charset="0"/>
                <a:ea typeface="CMU Sans Serif" panose="02000603000000000000" pitchFamily="2" charset="0"/>
                <a:cs typeface="CMU Sans Serif" panose="02000603000000000000" pitchFamily="2" charset="0"/>
              </a:rPr>
              <a:t>Limits model’s predictive accuracy</a:t>
            </a:r>
          </a:p>
        </p:txBody>
      </p:sp>
      <p:sp>
        <p:nvSpPr>
          <p:cNvPr id="11" name="Rectangle: Rounded Corners 10">
            <a:extLst>
              <a:ext uri="{FF2B5EF4-FFF2-40B4-BE49-F238E27FC236}">
                <a16:creationId xmlns:a16="http://schemas.microsoft.com/office/drawing/2014/main" id="{71E577DE-7165-30E4-1395-AEFA2C3AF026}"/>
              </a:ext>
            </a:extLst>
          </p:cNvPr>
          <p:cNvSpPr/>
          <p:nvPr/>
        </p:nvSpPr>
        <p:spPr>
          <a:xfrm>
            <a:off x="6680200" y="4251648"/>
            <a:ext cx="2206752" cy="1516104"/>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sz="2000">
                <a:solidFill>
                  <a:schemeClr val="tx1"/>
                </a:solidFill>
              </a:rPr>
              <a:t>Train each Mini Model on a dataset for one satellite</a:t>
            </a:r>
          </a:p>
        </p:txBody>
      </p:sp>
      <p:sp>
        <p:nvSpPr>
          <p:cNvPr id="12" name="TextBox 11">
            <a:extLst>
              <a:ext uri="{FF2B5EF4-FFF2-40B4-BE49-F238E27FC236}">
                <a16:creationId xmlns:a16="http://schemas.microsoft.com/office/drawing/2014/main" id="{D4471E92-1696-8772-0815-B4F19C88E222}"/>
              </a:ext>
            </a:extLst>
          </p:cNvPr>
          <p:cNvSpPr txBox="1"/>
          <p:nvPr/>
        </p:nvSpPr>
        <p:spPr>
          <a:xfrm>
            <a:off x="3759200" y="1793105"/>
            <a:ext cx="2206752" cy="646331"/>
          </a:xfrm>
          <a:prstGeom prst="rect">
            <a:avLst/>
          </a:prstGeom>
          <a:noFill/>
        </p:spPr>
        <p:txBody>
          <a:bodyPr wrap="square" rtlCol="0">
            <a:spAutoFit/>
          </a:bodyPr>
          <a:lstStyle/>
          <a:p>
            <a:pPr algn="ctr"/>
            <a:r>
              <a:rPr lang="en-SG" b="1">
                <a:latin typeface="CMU Sans Serif" panose="02000603000000000000" pitchFamily="2" charset="0"/>
                <a:ea typeface="CMU Sans Serif" panose="02000603000000000000" pitchFamily="2" charset="0"/>
                <a:cs typeface="CMU Sans Serif" panose="02000603000000000000" pitchFamily="2" charset="0"/>
              </a:rPr>
              <a:t>Impact on Performance</a:t>
            </a:r>
          </a:p>
        </p:txBody>
      </p:sp>
      <p:sp>
        <p:nvSpPr>
          <p:cNvPr id="13" name="TextBox 12">
            <a:extLst>
              <a:ext uri="{FF2B5EF4-FFF2-40B4-BE49-F238E27FC236}">
                <a16:creationId xmlns:a16="http://schemas.microsoft.com/office/drawing/2014/main" id="{224B28A9-B0BA-D42F-20FD-662CAB51CA25}"/>
              </a:ext>
            </a:extLst>
          </p:cNvPr>
          <p:cNvSpPr txBox="1"/>
          <p:nvPr/>
        </p:nvSpPr>
        <p:spPr>
          <a:xfrm>
            <a:off x="6934708" y="2070104"/>
            <a:ext cx="1697736" cy="369332"/>
          </a:xfrm>
          <a:prstGeom prst="rect">
            <a:avLst/>
          </a:prstGeom>
          <a:noFill/>
        </p:spPr>
        <p:txBody>
          <a:bodyPr wrap="square" rtlCol="0">
            <a:spAutoFit/>
          </a:bodyPr>
          <a:lstStyle/>
          <a:p>
            <a:pPr algn="ctr"/>
            <a:r>
              <a:rPr lang="en-SG" b="1">
                <a:latin typeface="CMU Sans Serif" panose="02000603000000000000" pitchFamily="2" charset="0"/>
                <a:ea typeface="CMU Sans Serif" panose="02000603000000000000" pitchFamily="2" charset="0"/>
                <a:cs typeface="CMU Sans Serif" panose="02000603000000000000" pitchFamily="2" charset="0"/>
              </a:rPr>
              <a:t>Our Solution</a:t>
            </a:r>
          </a:p>
        </p:txBody>
      </p:sp>
      <p:cxnSp>
        <p:nvCxnSpPr>
          <p:cNvPr id="16" name="Straight Arrow Connector 15">
            <a:extLst>
              <a:ext uri="{FF2B5EF4-FFF2-40B4-BE49-F238E27FC236}">
                <a16:creationId xmlns:a16="http://schemas.microsoft.com/office/drawing/2014/main" id="{7F3A5818-814A-AA45-6988-D1453D7DDF9D}"/>
              </a:ext>
            </a:extLst>
          </p:cNvPr>
          <p:cNvCxnSpPr>
            <a:cxnSpLocks/>
            <a:stCxn id="7" idx="3"/>
            <a:endCxn id="9" idx="1"/>
          </p:cNvCxnSpPr>
          <p:nvPr/>
        </p:nvCxnSpPr>
        <p:spPr>
          <a:xfrm>
            <a:off x="3044952" y="5009700"/>
            <a:ext cx="714248"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6D0F27D3-2CA0-E187-D1D5-F239F6C708C1}"/>
              </a:ext>
            </a:extLst>
          </p:cNvPr>
          <p:cNvCxnSpPr>
            <a:cxnSpLocks/>
            <a:stCxn id="9" idx="3"/>
            <a:endCxn id="11" idx="1"/>
          </p:cNvCxnSpPr>
          <p:nvPr/>
        </p:nvCxnSpPr>
        <p:spPr>
          <a:xfrm>
            <a:off x="5965952" y="5009700"/>
            <a:ext cx="714248"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29" name="Rectangle: Rounded Corners 28">
                <a:extLst>
                  <a:ext uri="{FF2B5EF4-FFF2-40B4-BE49-F238E27FC236}">
                    <a16:creationId xmlns:a16="http://schemas.microsoft.com/office/drawing/2014/main" id="{064A3036-1809-453B-425F-606EF94A6008}"/>
                  </a:ext>
                </a:extLst>
              </p:cNvPr>
              <p:cNvSpPr/>
              <p:nvPr/>
            </p:nvSpPr>
            <p:spPr>
              <a:xfrm>
                <a:off x="9215479" y="3694683"/>
                <a:ext cx="2206752" cy="796924"/>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sz="2400" b="1">
                    <a:solidFill>
                      <a:schemeClr val="tx1"/>
                    </a:solidFill>
                  </a:rPr>
                  <a:t>Mini-ML-</a:t>
                </a:r>
                <a14:m>
                  <m:oMath xmlns:m="http://schemas.openxmlformats.org/officeDocument/2006/math">
                    <m:r>
                      <a:rPr lang="en-US" sz="2400" b="1" i="1" smtClean="0">
                        <a:solidFill>
                          <a:schemeClr val="tx1"/>
                        </a:solidFill>
                        <a:latin typeface="Cambria Math" panose="02040503050406030204" pitchFamily="18" charset="0"/>
                      </a:rPr>
                      <m:t>𝝏</m:t>
                    </m:r>
                  </m:oMath>
                </a14:m>
                <a:r>
                  <a:rPr lang="en-SG" sz="2400" b="1">
                    <a:solidFill>
                      <a:schemeClr val="tx1"/>
                    </a:solidFill>
                    <a:latin typeface="CMU Sans Serif" panose="02000603000000000000" pitchFamily="2" charset="0"/>
                    <a:ea typeface="CMU Sans Serif" panose="02000603000000000000" pitchFamily="2" charset="0"/>
                    <a:cs typeface="CMU Sans Serif" panose="02000603000000000000" pitchFamily="2" charset="0"/>
                  </a:rPr>
                  <a:t>SGP4</a:t>
                </a:r>
                <a:endParaRPr lang="en-SG" sz="2400" b="1">
                  <a:solidFill>
                    <a:schemeClr val="tx1"/>
                  </a:solidFill>
                </a:endParaRPr>
              </a:p>
            </p:txBody>
          </p:sp>
        </mc:Choice>
        <mc:Fallback>
          <p:sp>
            <p:nvSpPr>
              <p:cNvPr id="29" name="Rectangle: Rounded Corners 28">
                <a:extLst>
                  <a:ext uri="{FF2B5EF4-FFF2-40B4-BE49-F238E27FC236}">
                    <a16:creationId xmlns:a16="http://schemas.microsoft.com/office/drawing/2014/main" id="{064A3036-1809-453B-425F-606EF94A6008}"/>
                  </a:ext>
                </a:extLst>
              </p:cNvPr>
              <p:cNvSpPr>
                <a:spLocks noRot="1" noChangeAspect="1" noMove="1" noResize="1" noEditPoints="1" noAdjustHandles="1" noChangeArrowheads="1" noChangeShapeType="1" noTextEdit="1"/>
              </p:cNvSpPr>
              <p:nvPr/>
            </p:nvSpPr>
            <p:spPr>
              <a:xfrm>
                <a:off x="9215479" y="3694683"/>
                <a:ext cx="2206752" cy="796924"/>
              </a:xfrm>
              <a:prstGeom prst="roundRect">
                <a:avLst/>
              </a:prstGeom>
              <a:blipFill>
                <a:blip r:embed="rId5"/>
                <a:stretch>
                  <a:fillRect t="-6716" b="-18657"/>
                </a:stretch>
              </a:blipFill>
            </p:spPr>
            <p:txBody>
              <a:bodyPr/>
              <a:lstStyle/>
              <a:p>
                <a:r>
                  <a:rPr lang="en-SG">
                    <a:noFill/>
                  </a:rPr>
                  <a:t> </a:t>
                </a:r>
              </a:p>
            </p:txBody>
          </p:sp>
        </mc:Fallback>
      </mc:AlternateContent>
      <p:cxnSp>
        <p:nvCxnSpPr>
          <p:cNvPr id="31" name="Connector: Elbow 30">
            <a:extLst>
              <a:ext uri="{FF2B5EF4-FFF2-40B4-BE49-F238E27FC236}">
                <a16:creationId xmlns:a16="http://schemas.microsoft.com/office/drawing/2014/main" id="{6E535406-ED41-2AAE-F81D-82B4603382EE}"/>
              </a:ext>
            </a:extLst>
          </p:cNvPr>
          <p:cNvCxnSpPr>
            <a:cxnSpLocks/>
            <a:stCxn id="50" idx="3"/>
            <a:endCxn id="29" idx="0"/>
          </p:cNvCxnSpPr>
          <p:nvPr/>
        </p:nvCxnSpPr>
        <p:spPr>
          <a:xfrm>
            <a:off x="8886952" y="3165891"/>
            <a:ext cx="1431903" cy="528792"/>
          </a:xfrm>
          <a:prstGeom prst="bentConnector2">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35" name="Connector: Elbow 34">
            <a:extLst>
              <a:ext uri="{FF2B5EF4-FFF2-40B4-BE49-F238E27FC236}">
                <a16:creationId xmlns:a16="http://schemas.microsoft.com/office/drawing/2014/main" id="{35D71E9F-D56D-E336-51C9-72C1B5EE4133}"/>
              </a:ext>
            </a:extLst>
          </p:cNvPr>
          <p:cNvCxnSpPr>
            <a:cxnSpLocks/>
            <a:stCxn id="11" idx="3"/>
            <a:endCxn id="29" idx="2"/>
          </p:cNvCxnSpPr>
          <p:nvPr/>
        </p:nvCxnSpPr>
        <p:spPr>
          <a:xfrm flipV="1">
            <a:off x="8886952" y="4491607"/>
            <a:ext cx="1431903" cy="518093"/>
          </a:xfrm>
          <a:prstGeom prst="bentConnector2">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48" name="Rectangle: Rounded Corners 47">
            <a:extLst>
              <a:ext uri="{FF2B5EF4-FFF2-40B4-BE49-F238E27FC236}">
                <a16:creationId xmlns:a16="http://schemas.microsoft.com/office/drawing/2014/main" id="{00D14E36-CB89-C3C5-39EB-D2E2493C3213}"/>
              </a:ext>
            </a:extLst>
          </p:cNvPr>
          <p:cNvSpPr/>
          <p:nvPr/>
        </p:nvSpPr>
        <p:spPr>
          <a:xfrm>
            <a:off x="838200" y="2407839"/>
            <a:ext cx="2206752" cy="1516104"/>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sz="2400">
                <a:latin typeface="CMU Sans Serif" panose="02000603000000000000" pitchFamily="2" charset="0"/>
                <a:ea typeface="CMU Sans Serif" panose="02000603000000000000" pitchFamily="2" charset="0"/>
                <a:cs typeface="CMU Sans Serif" panose="02000603000000000000" pitchFamily="2" charset="0"/>
              </a:rPr>
              <a:t>Inefficient Source Code</a:t>
            </a:r>
          </a:p>
        </p:txBody>
      </p:sp>
      <p:sp>
        <p:nvSpPr>
          <p:cNvPr id="49" name="Rectangle: Rounded Corners 48">
            <a:extLst>
              <a:ext uri="{FF2B5EF4-FFF2-40B4-BE49-F238E27FC236}">
                <a16:creationId xmlns:a16="http://schemas.microsoft.com/office/drawing/2014/main" id="{2F9F95A5-D739-D6D0-4EFE-D828333064BF}"/>
              </a:ext>
            </a:extLst>
          </p:cNvPr>
          <p:cNvSpPr/>
          <p:nvPr/>
        </p:nvSpPr>
        <p:spPr>
          <a:xfrm>
            <a:off x="3759200" y="2407839"/>
            <a:ext cx="2206752" cy="1516104"/>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sz="2400">
                <a:latin typeface="CMU Sans Serif" panose="02000603000000000000" pitchFamily="2" charset="0"/>
                <a:ea typeface="CMU Sans Serif" panose="02000603000000000000" pitchFamily="2" charset="0"/>
                <a:cs typeface="CMU Sans Serif" panose="02000603000000000000" pitchFamily="2" charset="0"/>
              </a:rPr>
              <a:t>Slow training time</a:t>
            </a:r>
          </a:p>
        </p:txBody>
      </p:sp>
      <p:sp>
        <p:nvSpPr>
          <p:cNvPr id="50" name="Rectangle: Rounded Corners 49">
            <a:extLst>
              <a:ext uri="{FF2B5EF4-FFF2-40B4-BE49-F238E27FC236}">
                <a16:creationId xmlns:a16="http://schemas.microsoft.com/office/drawing/2014/main" id="{18CE46BA-5AC5-C5BD-F814-9CEB2C6A2D59}"/>
              </a:ext>
            </a:extLst>
          </p:cNvPr>
          <p:cNvSpPr/>
          <p:nvPr/>
        </p:nvSpPr>
        <p:spPr>
          <a:xfrm>
            <a:off x="6680200" y="2407839"/>
            <a:ext cx="2206752" cy="1516104"/>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sz="2000">
                <a:solidFill>
                  <a:schemeClr val="tx1"/>
                </a:solidFill>
              </a:rPr>
              <a:t>Use smaller datasets</a:t>
            </a:r>
          </a:p>
        </p:txBody>
      </p:sp>
      <p:cxnSp>
        <p:nvCxnSpPr>
          <p:cNvPr id="51" name="Straight Arrow Connector 50">
            <a:extLst>
              <a:ext uri="{FF2B5EF4-FFF2-40B4-BE49-F238E27FC236}">
                <a16:creationId xmlns:a16="http://schemas.microsoft.com/office/drawing/2014/main" id="{1F013BC3-0BC6-3C27-7EAD-35571BA5A453}"/>
              </a:ext>
            </a:extLst>
          </p:cNvPr>
          <p:cNvCxnSpPr>
            <a:cxnSpLocks/>
            <a:stCxn id="48" idx="3"/>
            <a:endCxn id="49" idx="1"/>
          </p:cNvCxnSpPr>
          <p:nvPr/>
        </p:nvCxnSpPr>
        <p:spPr>
          <a:xfrm>
            <a:off x="3044952" y="3165891"/>
            <a:ext cx="714248"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4013A07B-DB44-55CC-5673-285BC04BE80A}"/>
              </a:ext>
            </a:extLst>
          </p:cNvPr>
          <p:cNvCxnSpPr>
            <a:cxnSpLocks/>
            <a:stCxn id="49" idx="3"/>
            <a:endCxn id="50" idx="1"/>
          </p:cNvCxnSpPr>
          <p:nvPr/>
        </p:nvCxnSpPr>
        <p:spPr>
          <a:xfrm>
            <a:off x="5965952" y="3165891"/>
            <a:ext cx="714248"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F653E136-EBA6-D68E-F1AA-C4D0532C5709}"/>
              </a:ext>
            </a:extLst>
          </p:cNvPr>
          <p:cNvSpPr txBox="1"/>
          <p:nvPr/>
        </p:nvSpPr>
        <p:spPr>
          <a:xfrm>
            <a:off x="4710179" y="6555876"/>
            <a:ext cx="2787586" cy="338554"/>
          </a:xfrm>
          <a:prstGeom prst="rect">
            <a:avLst/>
          </a:prstGeom>
          <a:noFill/>
        </p:spPr>
        <p:txBody>
          <a:bodyPr wrap="square">
            <a:spAutoFit/>
          </a:bodyPr>
          <a:lstStyle/>
          <a:p>
            <a:pPr algn="ctr"/>
            <a:r>
              <a:rPr lang="en-SG" sz="1600" dirty="0">
                <a:solidFill>
                  <a:schemeClr val="tx1">
                    <a:lumMod val="65000"/>
                    <a:lumOff val="35000"/>
                  </a:schemeClr>
                </a:solidFill>
                <a:latin typeface="CMU Sans Serif" panose="02000603000000000000" pitchFamily="2" charset="0"/>
                <a:ea typeface="CMU Sans Serif" panose="02000603000000000000" pitchFamily="2" charset="0"/>
                <a:cs typeface="CMU Sans Serif" panose="02000603000000000000" pitchFamily="2" charset="0"/>
              </a:rPr>
              <a:t>(</a:t>
            </a:r>
            <a:r>
              <a:rPr lang="en-SG" sz="1600" dirty="0" err="1">
                <a:solidFill>
                  <a:schemeClr val="tx1">
                    <a:lumMod val="65000"/>
                    <a:lumOff val="35000"/>
                  </a:schemeClr>
                </a:solidFill>
                <a:latin typeface="CMU Sans Serif" panose="02000603000000000000" pitchFamily="2" charset="0"/>
                <a:ea typeface="CMU Sans Serif" panose="02000603000000000000" pitchFamily="2" charset="0"/>
                <a:cs typeface="CMU Sans Serif" panose="02000603000000000000" pitchFamily="2" charset="0"/>
              </a:rPr>
              <a:t>Acciarini</a:t>
            </a:r>
            <a:r>
              <a:rPr lang="en-SG" sz="1600" dirty="0">
                <a:solidFill>
                  <a:schemeClr val="tx1">
                    <a:lumMod val="65000"/>
                    <a:lumOff val="35000"/>
                  </a:schemeClr>
                </a:solidFill>
                <a:latin typeface="CMU Sans Serif" panose="02000603000000000000" pitchFamily="2" charset="0"/>
                <a:ea typeface="CMU Sans Serif" panose="02000603000000000000" pitchFamily="2" charset="0"/>
                <a:cs typeface="CMU Sans Serif" panose="02000603000000000000" pitchFamily="2" charset="0"/>
              </a:rPr>
              <a:t> et al., 2025)</a:t>
            </a:r>
          </a:p>
        </p:txBody>
      </p:sp>
    </p:spTree>
    <p:extLst>
      <p:ext uri="{BB962C8B-B14F-4D97-AF65-F5344CB8AC3E}">
        <p14:creationId xmlns:p14="http://schemas.microsoft.com/office/powerpoint/2010/main" val="355533245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8EA73-5C85-265C-D07A-7114A6C052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9DD7B3-9E04-77E7-E3F2-C70EA8FAA1D8}"/>
              </a:ext>
            </a:extLst>
          </p:cNvPr>
          <p:cNvSpPr>
            <a:spLocks noGrp="1"/>
          </p:cNvSpPr>
          <p:nvPr>
            <p:ph type="title"/>
          </p:nvPr>
        </p:nvSpPr>
        <p:spPr>
          <a:xfrm>
            <a:off x="838200" y="584202"/>
            <a:ext cx="10515600" cy="796924"/>
          </a:xfrm>
        </p:spPr>
        <p:txBody>
          <a:bodyPr/>
          <a:lstStyle/>
          <a:p>
            <a:r>
              <a:rPr lang="en-SG"/>
              <a:t>Data Preparation</a:t>
            </a:r>
          </a:p>
        </p:txBody>
      </p:sp>
      <p:sp>
        <p:nvSpPr>
          <p:cNvPr id="4" name="Slide Number Placeholder 3">
            <a:extLst>
              <a:ext uri="{FF2B5EF4-FFF2-40B4-BE49-F238E27FC236}">
                <a16:creationId xmlns:a16="http://schemas.microsoft.com/office/drawing/2014/main" id="{033050CC-B58C-3E8F-5506-40FE4DC94C0A}"/>
              </a:ext>
            </a:extLst>
          </p:cNvPr>
          <p:cNvSpPr>
            <a:spLocks noGrp="1"/>
          </p:cNvSpPr>
          <p:nvPr>
            <p:ph type="sldNum" sz="quarter" idx="12"/>
          </p:nvPr>
        </p:nvSpPr>
        <p:spPr/>
        <p:txBody>
          <a:bodyPr/>
          <a:lstStyle/>
          <a:p>
            <a:fld id="{15318E31-E44D-46B9-B4DB-0D58A1756CE8}" type="slidenum">
              <a:rPr lang="en-SG" smtClean="0"/>
              <a:t>34</a:t>
            </a:fld>
            <a:endParaRPr lang="en-SG"/>
          </a:p>
        </p:txBody>
      </p:sp>
      <p:graphicFrame>
        <p:nvGraphicFramePr>
          <p:cNvPr id="31" name="Table 30">
            <a:extLst>
              <a:ext uri="{FF2B5EF4-FFF2-40B4-BE49-F238E27FC236}">
                <a16:creationId xmlns:a16="http://schemas.microsoft.com/office/drawing/2014/main" id="{FF19DC3B-4741-DB36-2279-CDD1B3AB4B45}"/>
              </a:ext>
            </a:extLst>
          </p:cNvPr>
          <p:cNvGraphicFramePr>
            <a:graphicFrameLocks noGrp="1"/>
          </p:cNvGraphicFramePr>
          <p:nvPr>
            <p:extLst>
              <p:ext uri="{D42A27DB-BD31-4B8C-83A1-F6EECF244321}">
                <p14:modId xmlns:p14="http://schemas.microsoft.com/office/powerpoint/2010/main" val="2927535882"/>
              </p:ext>
            </p:extLst>
          </p:nvPr>
        </p:nvGraphicFramePr>
        <p:xfrm>
          <a:off x="390529" y="3666052"/>
          <a:ext cx="2962271" cy="731520"/>
        </p:xfrm>
        <a:graphic>
          <a:graphicData uri="http://schemas.openxmlformats.org/drawingml/2006/table">
            <a:tbl>
              <a:tblPr firstRow="1" bandRow="1">
                <a:tableStyleId>{5C22544A-7EE6-4342-B048-85BDC9FD1C3A}</a:tableStyleId>
              </a:tblPr>
              <a:tblGrid>
                <a:gridCol w="1486114">
                  <a:extLst>
                    <a:ext uri="{9D8B030D-6E8A-4147-A177-3AD203B41FA5}">
                      <a16:colId xmlns:a16="http://schemas.microsoft.com/office/drawing/2014/main" val="535903469"/>
                    </a:ext>
                  </a:extLst>
                </a:gridCol>
                <a:gridCol w="1476157">
                  <a:extLst>
                    <a:ext uri="{9D8B030D-6E8A-4147-A177-3AD203B41FA5}">
                      <a16:colId xmlns:a16="http://schemas.microsoft.com/office/drawing/2014/main" val="4261348642"/>
                    </a:ext>
                  </a:extLst>
                </a:gridCol>
              </a:tblGrid>
              <a:tr h="276606">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18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Full Dataset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50000"/>
                        <a:lumOff val="50000"/>
                      </a:schemeClr>
                    </a:solidFill>
                  </a:tcPr>
                </a:tc>
                <a:extLst>
                  <a:ext uri="{0D108BD9-81ED-4DB2-BD59-A6C34878D82A}">
                    <a16:rowId xmlns:a16="http://schemas.microsoft.com/office/drawing/2014/main" val="2048656538"/>
                  </a:ext>
                </a:extLst>
              </a:tr>
              <a:tr h="304800">
                <a:tc>
                  <a:txBody>
                    <a:bodyPr/>
                    <a:lstStyle/>
                    <a:p>
                      <a:pPr algn="ctr"/>
                      <a:r>
                        <a:rPr lang="en-SG" sz="18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Rows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a:txBody>
                    <a:bodyPr/>
                    <a:lstStyle/>
                    <a:p>
                      <a:pPr algn="ctr"/>
                      <a:r>
                        <a:rPr lang="en-SG" sz="1800">
                          <a:solidFill>
                            <a:schemeClr val="bg2"/>
                          </a:solidFill>
                          <a:latin typeface="CMU Sans Serif" panose="02000603000000000000" pitchFamily="2" charset="0"/>
                          <a:ea typeface="CMU Sans Serif" panose="02000603000000000000" pitchFamily="2" charset="0"/>
                          <a:cs typeface="CMU Sans Serif" panose="02000603000000000000" pitchFamily="2" charset="0"/>
                        </a:rPr>
                        <a:t>288,305,762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722686937"/>
                  </a:ext>
                </a:extLst>
              </a:tr>
            </a:tbl>
          </a:graphicData>
        </a:graphic>
      </p:graphicFrame>
      <p:sp>
        <p:nvSpPr>
          <p:cNvPr id="32" name="Rectangle: Rounded Corners 31">
            <a:extLst>
              <a:ext uri="{FF2B5EF4-FFF2-40B4-BE49-F238E27FC236}">
                <a16:creationId xmlns:a16="http://schemas.microsoft.com/office/drawing/2014/main" id="{73A047B1-7D31-7151-42B3-14BB40AB4DE4}"/>
              </a:ext>
            </a:extLst>
          </p:cNvPr>
          <p:cNvSpPr/>
          <p:nvPr/>
        </p:nvSpPr>
        <p:spPr>
          <a:xfrm>
            <a:off x="4300089" y="2272909"/>
            <a:ext cx="1801926" cy="581567"/>
          </a:xfrm>
          <a:prstGeom prst="round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Minimum</a:t>
            </a:r>
          </a:p>
          <a:p>
            <a:pPr algn="ctr"/>
            <a:r>
              <a:rPr lang="en-SG">
                <a:latin typeface="CMU Sans Serif" panose="02000603000000000000" pitchFamily="2" charset="0"/>
                <a:ea typeface="CMU Sans Serif" panose="02000603000000000000" pitchFamily="2" charset="0"/>
                <a:cs typeface="CMU Sans Serif" panose="02000603000000000000" pitchFamily="2" charset="0"/>
              </a:rPr>
              <a:t> Period Satellite</a:t>
            </a:r>
          </a:p>
        </p:txBody>
      </p:sp>
      <p:graphicFrame>
        <p:nvGraphicFramePr>
          <p:cNvPr id="33" name="Table 32">
            <a:extLst>
              <a:ext uri="{FF2B5EF4-FFF2-40B4-BE49-F238E27FC236}">
                <a16:creationId xmlns:a16="http://schemas.microsoft.com/office/drawing/2014/main" id="{36E020BB-3123-C10B-29CC-A337FE00E7C7}"/>
              </a:ext>
            </a:extLst>
          </p:cNvPr>
          <p:cNvGraphicFramePr>
            <a:graphicFrameLocks noGrp="1"/>
          </p:cNvGraphicFramePr>
          <p:nvPr>
            <p:extLst>
              <p:ext uri="{D42A27DB-BD31-4B8C-83A1-F6EECF244321}">
                <p14:modId xmlns:p14="http://schemas.microsoft.com/office/powerpoint/2010/main" val="549416739"/>
              </p:ext>
            </p:extLst>
          </p:nvPr>
        </p:nvGraphicFramePr>
        <p:xfrm>
          <a:off x="6571983" y="4884556"/>
          <a:ext cx="1844928" cy="1280160"/>
        </p:xfrm>
        <a:graphic>
          <a:graphicData uri="http://schemas.openxmlformats.org/drawingml/2006/table">
            <a:tbl>
              <a:tblPr firstRow="1" bandRow="1">
                <a:tableStyleId>{5C22544A-7EE6-4342-B048-85BDC9FD1C3A}</a:tableStyleId>
              </a:tblPr>
              <a:tblGrid>
                <a:gridCol w="925120">
                  <a:extLst>
                    <a:ext uri="{9D8B030D-6E8A-4147-A177-3AD203B41FA5}">
                      <a16:colId xmlns:a16="http://schemas.microsoft.com/office/drawing/2014/main" val="3581568136"/>
                    </a:ext>
                  </a:extLst>
                </a:gridCol>
                <a:gridCol w="919808">
                  <a:extLst>
                    <a:ext uri="{9D8B030D-6E8A-4147-A177-3AD203B41FA5}">
                      <a16:colId xmlns:a16="http://schemas.microsoft.com/office/drawing/2014/main" val="1895077511"/>
                    </a:ext>
                  </a:extLst>
                </a:gridCol>
              </a:tblGrid>
              <a:tr h="52612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18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STARLINK 6060</a:t>
                      </a:r>
                    </a:p>
                    <a:p>
                      <a:pPr marL="0" marR="0" lvl="0" indent="0" algn="ctr" defTabSz="914400" rtl="0" eaLnBrk="1" fontAlgn="auto" latinLnBrk="0" hangingPunct="1">
                        <a:lnSpc>
                          <a:spcPct val="100000"/>
                        </a:lnSpc>
                        <a:spcBef>
                          <a:spcPts val="0"/>
                        </a:spcBef>
                        <a:spcAft>
                          <a:spcPts val="0"/>
                        </a:spcAft>
                        <a:buClrTx/>
                        <a:buSzTx/>
                        <a:buFontTx/>
                        <a:buNone/>
                        <a:tabLst/>
                        <a:defRPr/>
                      </a:pPr>
                      <a:r>
                        <a:rPr lang="en-SG" sz="18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Mini Dataset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50000"/>
                        <a:lumOff val="50000"/>
                      </a:schemeClr>
                    </a:solidFill>
                  </a:tcPr>
                </a:tc>
                <a:extLst>
                  <a:ext uri="{0D108BD9-81ED-4DB2-BD59-A6C34878D82A}">
                    <a16:rowId xmlns:a16="http://schemas.microsoft.com/office/drawing/2014/main" val="767485309"/>
                  </a:ext>
                </a:extLst>
              </a:tr>
              <a:tr h="309486">
                <a:tc>
                  <a:txBody>
                    <a:bodyPr/>
                    <a:lstStyle/>
                    <a:p>
                      <a:pPr algn="ctr"/>
                      <a:r>
                        <a:rPr lang="en-SG" sz="18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Rows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a:txBody>
                    <a:bodyPr/>
                    <a:lstStyle/>
                    <a:p>
                      <a:pPr algn="ctr"/>
                      <a:r>
                        <a:rPr lang="en-SG" sz="18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77,779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926727664"/>
                  </a:ext>
                </a:extLst>
              </a:tr>
            </a:tbl>
          </a:graphicData>
        </a:graphic>
      </p:graphicFrame>
      <p:graphicFrame>
        <p:nvGraphicFramePr>
          <p:cNvPr id="34" name="Table 33">
            <a:extLst>
              <a:ext uri="{FF2B5EF4-FFF2-40B4-BE49-F238E27FC236}">
                <a16:creationId xmlns:a16="http://schemas.microsoft.com/office/drawing/2014/main" id="{80AB5218-F475-613A-916B-D2E894C54311}"/>
              </a:ext>
            </a:extLst>
          </p:cNvPr>
          <p:cNvGraphicFramePr>
            <a:graphicFrameLocks noGrp="1"/>
          </p:cNvGraphicFramePr>
          <p:nvPr>
            <p:extLst>
              <p:ext uri="{D42A27DB-BD31-4B8C-83A1-F6EECF244321}">
                <p14:modId xmlns:p14="http://schemas.microsoft.com/office/powerpoint/2010/main" val="2500646263"/>
              </p:ext>
            </p:extLst>
          </p:nvPr>
        </p:nvGraphicFramePr>
        <p:xfrm>
          <a:off x="6571983" y="3402012"/>
          <a:ext cx="1758927" cy="1280160"/>
        </p:xfrm>
        <a:graphic>
          <a:graphicData uri="http://schemas.openxmlformats.org/drawingml/2006/table">
            <a:tbl>
              <a:tblPr firstRow="1" bandRow="1">
                <a:tableStyleId>{5C22544A-7EE6-4342-B048-85BDC9FD1C3A}</a:tableStyleId>
              </a:tblPr>
              <a:tblGrid>
                <a:gridCol w="881995">
                  <a:extLst>
                    <a:ext uri="{9D8B030D-6E8A-4147-A177-3AD203B41FA5}">
                      <a16:colId xmlns:a16="http://schemas.microsoft.com/office/drawing/2014/main" val="535903469"/>
                    </a:ext>
                  </a:extLst>
                </a:gridCol>
                <a:gridCol w="876932">
                  <a:extLst>
                    <a:ext uri="{9D8B030D-6E8A-4147-A177-3AD203B41FA5}">
                      <a16:colId xmlns:a16="http://schemas.microsoft.com/office/drawing/2014/main" val="4261348642"/>
                    </a:ext>
                  </a:extLst>
                </a:gridCol>
              </a:tblGrid>
              <a:tr h="276606">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18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STARLINK 5350</a:t>
                      </a:r>
                    </a:p>
                    <a:p>
                      <a:pPr marL="0" marR="0" lvl="0" indent="0" algn="ctr" defTabSz="914400" rtl="0" eaLnBrk="1" fontAlgn="auto" latinLnBrk="0" hangingPunct="1">
                        <a:lnSpc>
                          <a:spcPct val="100000"/>
                        </a:lnSpc>
                        <a:spcBef>
                          <a:spcPts val="0"/>
                        </a:spcBef>
                        <a:spcAft>
                          <a:spcPts val="0"/>
                        </a:spcAft>
                        <a:buClrTx/>
                        <a:buSzTx/>
                        <a:buFontTx/>
                        <a:buNone/>
                        <a:tabLst/>
                        <a:defRPr/>
                      </a:pPr>
                      <a:r>
                        <a:rPr lang="en-SG" sz="18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Mini Dataset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50000"/>
                        <a:lumOff val="50000"/>
                      </a:schemeClr>
                    </a:solidFill>
                  </a:tcPr>
                </a:tc>
                <a:extLst>
                  <a:ext uri="{0D108BD9-81ED-4DB2-BD59-A6C34878D82A}">
                    <a16:rowId xmlns:a16="http://schemas.microsoft.com/office/drawing/2014/main" val="2048656538"/>
                  </a:ext>
                </a:extLst>
              </a:tr>
              <a:tr h="304800">
                <a:tc>
                  <a:txBody>
                    <a:bodyPr/>
                    <a:lstStyle/>
                    <a:p>
                      <a:pPr algn="ctr"/>
                      <a:r>
                        <a:rPr lang="en-SG" sz="18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Rows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a:txBody>
                    <a:bodyPr/>
                    <a:lstStyle/>
                    <a:p>
                      <a:pPr algn="ctr"/>
                      <a:r>
                        <a:rPr lang="en-SG" sz="18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43,210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722686937"/>
                  </a:ext>
                </a:extLst>
              </a:tr>
            </a:tbl>
          </a:graphicData>
        </a:graphic>
      </p:graphicFrame>
      <p:graphicFrame>
        <p:nvGraphicFramePr>
          <p:cNvPr id="35" name="Table 34">
            <a:extLst>
              <a:ext uri="{FF2B5EF4-FFF2-40B4-BE49-F238E27FC236}">
                <a16:creationId xmlns:a16="http://schemas.microsoft.com/office/drawing/2014/main" id="{7CFD185F-F442-0D8A-842B-C4390A81AC9E}"/>
              </a:ext>
            </a:extLst>
          </p:cNvPr>
          <p:cNvGraphicFramePr>
            <a:graphicFrameLocks noGrp="1"/>
          </p:cNvGraphicFramePr>
          <p:nvPr>
            <p:extLst>
              <p:ext uri="{D42A27DB-BD31-4B8C-83A1-F6EECF244321}">
                <p14:modId xmlns:p14="http://schemas.microsoft.com/office/powerpoint/2010/main" val="1977149082"/>
              </p:ext>
            </p:extLst>
          </p:nvPr>
        </p:nvGraphicFramePr>
        <p:xfrm>
          <a:off x="6550481" y="1923613"/>
          <a:ext cx="1801930" cy="1280160"/>
        </p:xfrm>
        <a:graphic>
          <a:graphicData uri="http://schemas.openxmlformats.org/drawingml/2006/table">
            <a:tbl>
              <a:tblPr firstRow="1" bandRow="1">
                <a:tableStyleId>{5C22544A-7EE6-4342-B048-85BDC9FD1C3A}</a:tableStyleId>
              </a:tblPr>
              <a:tblGrid>
                <a:gridCol w="903558">
                  <a:extLst>
                    <a:ext uri="{9D8B030D-6E8A-4147-A177-3AD203B41FA5}">
                      <a16:colId xmlns:a16="http://schemas.microsoft.com/office/drawing/2014/main" val="1529953803"/>
                    </a:ext>
                  </a:extLst>
                </a:gridCol>
                <a:gridCol w="898372">
                  <a:extLst>
                    <a:ext uri="{9D8B030D-6E8A-4147-A177-3AD203B41FA5}">
                      <a16:colId xmlns:a16="http://schemas.microsoft.com/office/drawing/2014/main" val="3916608830"/>
                    </a:ext>
                  </a:extLst>
                </a:gridCol>
              </a:tblGrid>
              <a:tr h="276606">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1800" b="1">
                          <a:solidFill>
                            <a:schemeClr val="tx1"/>
                          </a:solidFill>
                          <a:latin typeface="CMU Sans Serif" panose="02000603000000000000" pitchFamily="2" charset="0"/>
                          <a:ea typeface="CMU Sans Serif" panose="02000603000000000000" pitchFamily="2" charset="0"/>
                          <a:cs typeface="CMU Sans Serif" panose="02000603000000000000" pitchFamily="2" charset="0"/>
                        </a:rPr>
                        <a:t>STARLINK 2561</a:t>
                      </a:r>
                    </a:p>
                    <a:p>
                      <a:pPr marL="0" marR="0" lvl="0" indent="0" algn="ctr" defTabSz="914400" rtl="0" eaLnBrk="1" fontAlgn="auto" latinLnBrk="0" hangingPunct="1">
                        <a:lnSpc>
                          <a:spcPct val="100000"/>
                        </a:lnSpc>
                        <a:spcBef>
                          <a:spcPts val="0"/>
                        </a:spcBef>
                        <a:spcAft>
                          <a:spcPts val="0"/>
                        </a:spcAft>
                        <a:buClrTx/>
                        <a:buSzTx/>
                        <a:buFontTx/>
                        <a:buNone/>
                        <a:tabLst/>
                        <a:defRPr/>
                      </a:pPr>
                      <a:r>
                        <a:rPr lang="en-SG" sz="18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Mini Dataset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50000"/>
                        <a:lumOff val="50000"/>
                      </a:schemeClr>
                    </a:solidFill>
                  </a:tcPr>
                </a:tc>
                <a:extLst>
                  <a:ext uri="{0D108BD9-81ED-4DB2-BD59-A6C34878D82A}">
                    <a16:rowId xmlns:a16="http://schemas.microsoft.com/office/drawing/2014/main" val="813714950"/>
                  </a:ext>
                </a:extLst>
              </a:tr>
              <a:tr h="304800">
                <a:tc>
                  <a:txBody>
                    <a:bodyPr/>
                    <a:lstStyle/>
                    <a:p>
                      <a:pPr algn="ctr"/>
                      <a:r>
                        <a:rPr lang="en-SG" sz="18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Rows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a:txBody>
                    <a:bodyPr/>
                    <a:lstStyle/>
                    <a:p>
                      <a:pPr algn="ctr"/>
                      <a:r>
                        <a:rPr lang="en-SG" sz="18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25,926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74448111"/>
                  </a:ext>
                </a:extLst>
              </a:tr>
            </a:tbl>
          </a:graphicData>
        </a:graphic>
      </p:graphicFrame>
      <p:sp>
        <p:nvSpPr>
          <p:cNvPr id="36" name="Rectangle: Rounded Corners 35">
            <a:extLst>
              <a:ext uri="{FF2B5EF4-FFF2-40B4-BE49-F238E27FC236}">
                <a16:creationId xmlns:a16="http://schemas.microsoft.com/office/drawing/2014/main" id="{40DF2311-DB0D-0FFE-956B-BF310DB1F430}"/>
              </a:ext>
            </a:extLst>
          </p:cNvPr>
          <p:cNvSpPr/>
          <p:nvPr/>
        </p:nvSpPr>
        <p:spPr>
          <a:xfrm>
            <a:off x="4300090" y="3666052"/>
            <a:ext cx="1823429" cy="731520"/>
          </a:xfrm>
          <a:prstGeom prst="round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Intermediate Period Satellite</a:t>
            </a:r>
          </a:p>
        </p:txBody>
      </p:sp>
      <p:sp>
        <p:nvSpPr>
          <p:cNvPr id="37" name="Rectangle: Rounded Corners 36">
            <a:extLst>
              <a:ext uri="{FF2B5EF4-FFF2-40B4-BE49-F238E27FC236}">
                <a16:creationId xmlns:a16="http://schemas.microsoft.com/office/drawing/2014/main" id="{19B4E229-211A-0FEF-ACA7-4382360EB923}"/>
              </a:ext>
            </a:extLst>
          </p:cNvPr>
          <p:cNvSpPr/>
          <p:nvPr/>
        </p:nvSpPr>
        <p:spPr>
          <a:xfrm>
            <a:off x="4300090" y="5233852"/>
            <a:ext cx="1823429" cy="581567"/>
          </a:xfrm>
          <a:prstGeom prst="round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Maximum</a:t>
            </a:r>
          </a:p>
          <a:p>
            <a:pPr algn="ctr"/>
            <a:r>
              <a:rPr lang="en-SG">
                <a:latin typeface="CMU Sans Serif" panose="02000603000000000000" pitchFamily="2" charset="0"/>
                <a:ea typeface="CMU Sans Serif" panose="02000603000000000000" pitchFamily="2" charset="0"/>
                <a:cs typeface="CMU Sans Serif" panose="02000603000000000000" pitchFamily="2" charset="0"/>
              </a:rPr>
              <a:t> Period Satellite</a:t>
            </a:r>
          </a:p>
        </p:txBody>
      </p:sp>
      <p:cxnSp>
        <p:nvCxnSpPr>
          <p:cNvPr id="7" name="Straight Arrow Connector 6">
            <a:extLst>
              <a:ext uri="{FF2B5EF4-FFF2-40B4-BE49-F238E27FC236}">
                <a16:creationId xmlns:a16="http://schemas.microsoft.com/office/drawing/2014/main" id="{2A268EC7-3824-45F1-0771-F568C222A0FB}"/>
              </a:ext>
            </a:extLst>
          </p:cNvPr>
          <p:cNvCxnSpPr>
            <a:cxnSpLocks/>
            <a:stCxn id="31" idx="3"/>
            <a:endCxn id="32" idx="1"/>
          </p:cNvCxnSpPr>
          <p:nvPr/>
        </p:nvCxnSpPr>
        <p:spPr>
          <a:xfrm flipV="1">
            <a:off x="3352800" y="2563693"/>
            <a:ext cx="947289" cy="1468119"/>
          </a:xfrm>
          <a:prstGeom prst="bentConnector3">
            <a:avLst>
              <a:gd name="adj1" fmla="val 50000"/>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559DE0E2-73A1-B851-763D-EB9560F7C0E3}"/>
              </a:ext>
            </a:extLst>
          </p:cNvPr>
          <p:cNvCxnSpPr>
            <a:cxnSpLocks/>
            <a:stCxn id="32" idx="3"/>
            <a:endCxn id="35" idx="1"/>
          </p:cNvCxnSpPr>
          <p:nvPr/>
        </p:nvCxnSpPr>
        <p:spPr>
          <a:xfrm>
            <a:off x="6102015" y="2563693"/>
            <a:ext cx="448466"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C1A08056-633B-05A4-0ABC-DF7430BC8A78}"/>
              </a:ext>
            </a:extLst>
          </p:cNvPr>
          <p:cNvCxnSpPr>
            <a:cxnSpLocks/>
            <a:stCxn id="36" idx="3"/>
            <a:endCxn id="34" idx="1"/>
          </p:cNvCxnSpPr>
          <p:nvPr/>
        </p:nvCxnSpPr>
        <p:spPr>
          <a:xfrm>
            <a:off x="6123519" y="4031812"/>
            <a:ext cx="448464" cy="1028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064353FB-D561-AEEC-AC0E-60107D5E4A00}"/>
              </a:ext>
            </a:extLst>
          </p:cNvPr>
          <p:cNvCxnSpPr>
            <a:cxnSpLocks/>
            <a:stCxn id="37" idx="3"/>
            <a:endCxn id="33" idx="1"/>
          </p:cNvCxnSpPr>
          <p:nvPr/>
        </p:nvCxnSpPr>
        <p:spPr>
          <a:xfrm>
            <a:off x="6123519" y="5524636"/>
            <a:ext cx="448464"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B0DA51FC-8FD6-A2F5-5660-5C4181FB6B14}"/>
              </a:ext>
            </a:extLst>
          </p:cNvPr>
          <p:cNvCxnSpPr>
            <a:cxnSpLocks/>
            <a:stCxn id="31" idx="3"/>
            <a:endCxn id="36" idx="1"/>
          </p:cNvCxnSpPr>
          <p:nvPr/>
        </p:nvCxnSpPr>
        <p:spPr>
          <a:xfrm>
            <a:off x="3352800" y="4031812"/>
            <a:ext cx="947290"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12079ACC-E00A-8934-DADB-4E719E606F94}"/>
              </a:ext>
            </a:extLst>
          </p:cNvPr>
          <p:cNvCxnSpPr>
            <a:cxnSpLocks/>
            <a:stCxn id="31" idx="3"/>
            <a:endCxn id="37" idx="1"/>
          </p:cNvCxnSpPr>
          <p:nvPr/>
        </p:nvCxnSpPr>
        <p:spPr>
          <a:xfrm>
            <a:off x="3352800" y="4031812"/>
            <a:ext cx="947290" cy="1492824"/>
          </a:xfrm>
          <a:prstGeom prst="bentConnector3">
            <a:avLst>
              <a:gd name="adj1" fmla="val 50000"/>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BE3C1907-FE72-3DD8-DBE2-7E3888068A51}"/>
              </a:ext>
            </a:extLst>
          </p:cNvPr>
          <p:cNvCxnSpPr>
            <a:cxnSpLocks/>
            <a:stCxn id="35" idx="3"/>
            <a:endCxn id="55" idx="1"/>
          </p:cNvCxnSpPr>
          <p:nvPr/>
        </p:nvCxnSpPr>
        <p:spPr>
          <a:xfrm flipV="1">
            <a:off x="8352411" y="2561200"/>
            <a:ext cx="743964" cy="249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graphicFrame>
        <p:nvGraphicFramePr>
          <p:cNvPr id="55" name="Table 54">
            <a:extLst>
              <a:ext uri="{FF2B5EF4-FFF2-40B4-BE49-F238E27FC236}">
                <a16:creationId xmlns:a16="http://schemas.microsoft.com/office/drawing/2014/main" id="{AF69AE13-2D62-4B18-55D4-CC4D64569626}"/>
              </a:ext>
            </a:extLst>
          </p:cNvPr>
          <p:cNvGraphicFramePr>
            <a:graphicFrameLocks noGrp="1"/>
          </p:cNvGraphicFramePr>
          <p:nvPr>
            <p:extLst>
              <p:ext uri="{D42A27DB-BD31-4B8C-83A1-F6EECF244321}">
                <p14:modId xmlns:p14="http://schemas.microsoft.com/office/powerpoint/2010/main" val="1611834175"/>
              </p:ext>
            </p:extLst>
          </p:nvPr>
        </p:nvGraphicFramePr>
        <p:xfrm>
          <a:off x="9096375" y="1921120"/>
          <a:ext cx="1801930" cy="1280160"/>
        </p:xfrm>
        <a:graphic>
          <a:graphicData uri="http://schemas.openxmlformats.org/drawingml/2006/table">
            <a:tbl>
              <a:tblPr firstRow="1" bandRow="1">
                <a:tableStyleId>{5C22544A-7EE6-4342-B048-85BDC9FD1C3A}</a:tableStyleId>
              </a:tblPr>
              <a:tblGrid>
                <a:gridCol w="1801930">
                  <a:extLst>
                    <a:ext uri="{9D8B030D-6E8A-4147-A177-3AD203B41FA5}">
                      <a16:colId xmlns:a16="http://schemas.microsoft.com/office/drawing/2014/main" val="1529953803"/>
                    </a:ext>
                  </a:extLst>
                </a:gridCol>
              </a:tblGrid>
              <a:tr h="12801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1800" b="1">
                          <a:solidFill>
                            <a:schemeClr val="tx1"/>
                          </a:solidFill>
                          <a:latin typeface="CMU Sans Serif" panose="02000603000000000000" pitchFamily="2" charset="0"/>
                          <a:ea typeface="CMU Sans Serif" panose="02000603000000000000" pitchFamily="2" charset="0"/>
                          <a:cs typeface="CMU Sans Serif" panose="02000603000000000000" pitchFamily="2" charset="0"/>
                        </a:rPr>
                        <a:t>STARLINK 2561</a:t>
                      </a:r>
                    </a:p>
                    <a:p>
                      <a:pPr marL="0" marR="0" lvl="0" indent="0" algn="ctr" defTabSz="914400" rtl="0" eaLnBrk="1" fontAlgn="auto" latinLnBrk="0" hangingPunct="1">
                        <a:lnSpc>
                          <a:spcPct val="100000"/>
                        </a:lnSpc>
                        <a:spcBef>
                          <a:spcPts val="0"/>
                        </a:spcBef>
                        <a:spcAft>
                          <a:spcPts val="0"/>
                        </a:spcAft>
                        <a:buClrTx/>
                        <a:buSzTx/>
                        <a:buFontTx/>
                        <a:buNone/>
                        <a:tabLst/>
                        <a:defRPr/>
                      </a:pPr>
                      <a:r>
                        <a:rPr lang="en-SG" sz="18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Mini Model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813714950"/>
                  </a:ext>
                </a:extLst>
              </a:tr>
            </a:tbl>
          </a:graphicData>
        </a:graphic>
      </p:graphicFrame>
      <p:cxnSp>
        <p:nvCxnSpPr>
          <p:cNvPr id="59" name="Straight Arrow Connector 58">
            <a:extLst>
              <a:ext uri="{FF2B5EF4-FFF2-40B4-BE49-F238E27FC236}">
                <a16:creationId xmlns:a16="http://schemas.microsoft.com/office/drawing/2014/main" id="{86AD29CC-7618-EEAC-DA81-583D6F50BF37}"/>
              </a:ext>
            </a:extLst>
          </p:cNvPr>
          <p:cNvCxnSpPr>
            <a:cxnSpLocks/>
            <a:stCxn id="34" idx="3"/>
            <a:endCxn id="60" idx="1"/>
          </p:cNvCxnSpPr>
          <p:nvPr/>
        </p:nvCxnSpPr>
        <p:spPr>
          <a:xfrm>
            <a:off x="8330910" y="4042092"/>
            <a:ext cx="743964"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graphicFrame>
        <p:nvGraphicFramePr>
          <p:cNvPr id="60" name="Table 59">
            <a:extLst>
              <a:ext uri="{FF2B5EF4-FFF2-40B4-BE49-F238E27FC236}">
                <a16:creationId xmlns:a16="http://schemas.microsoft.com/office/drawing/2014/main" id="{D7DE1FC0-D97B-1CF8-4B04-80D45415F869}"/>
              </a:ext>
            </a:extLst>
          </p:cNvPr>
          <p:cNvGraphicFramePr>
            <a:graphicFrameLocks noGrp="1"/>
          </p:cNvGraphicFramePr>
          <p:nvPr>
            <p:extLst>
              <p:ext uri="{D42A27DB-BD31-4B8C-83A1-F6EECF244321}">
                <p14:modId xmlns:p14="http://schemas.microsoft.com/office/powerpoint/2010/main" val="2230636684"/>
              </p:ext>
            </p:extLst>
          </p:nvPr>
        </p:nvGraphicFramePr>
        <p:xfrm>
          <a:off x="9074874" y="3402013"/>
          <a:ext cx="1801930" cy="1280159"/>
        </p:xfrm>
        <a:graphic>
          <a:graphicData uri="http://schemas.openxmlformats.org/drawingml/2006/table">
            <a:tbl>
              <a:tblPr firstRow="1" bandRow="1">
                <a:tableStyleId>{5C22544A-7EE6-4342-B048-85BDC9FD1C3A}</a:tableStyleId>
              </a:tblPr>
              <a:tblGrid>
                <a:gridCol w="1801930">
                  <a:extLst>
                    <a:ext uri="{9D8B030D-6E8A-4147-A177-3AD203B41FA5}">
                      <a16:colId xmlns:a16="http://schemas.microsoft.com/office/drawing/2014/main" val="1529953803"/>
                    </a:ext>
                  </a:extLst>
                </a:gridCol>
              </a:tblGrid>
              <a:tr h="12801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1800" b="1">
                          <a:solidFill>
                            <a:schemeClr val="tx1"/>
                          </a:solidFill>
                          <a:latin typeface="CMU Sans Serif" panose="02000603000000000000" pitchFamily="2" charset="0"/>
                          <a:ea typeface="CMU Sans Serif" panose="02000603000000000000" pitchFamily="2" charset="0"/>
                          <a:cs typeface="CMU Sans Serif" panose="02000603000000000000" pitchFamily="2" charset="0"/>
                        </a:rPr>
                        <a:t>STARLINK 5350</a:t>
                      </a:r>
                    </a:p>
                    <a:p>
                      <a:pPr marL="0" marR="0" lvl="0" indent="0" algn="ctr" defTabSz="914400" rtl="0" eaLnBrk="1" fontAlgn="auto" latinLnBrk="0" hangingPunct="1">
                        <a:lnSpc>
                          <a:spcPct val="100000"/>
                        </a:lnSpc>
                        <a:spcBef>
                          <a:spcPts val="0"/>
                        </a:spcBef>
                        <a:spcAft>
                          <a:spcPts val="0"/>
                        </a:spcAft>
                        <a:buClrTx/>
                        <a:buSzTx/>
                        <a:buFontTx/>
                        <a:buNone/>
                        <a:tabLst/>
                        <a:defRPr/>
                      </a:pPr>
                      <a:r>
                        <a:rPr lang="en-SG" sz="18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Mini Model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813714950"/>
                  </a:ext>
                </a:extLst>
              </a:tr>
            </a:tbl>
          </a:graphicData>
        </a:graphic>
      </p:graphicFrame>
      <p:cxnSp>
        <p:nvCxnSpPr>
          <p:cNvPr id="66" name="Straight Arrow Connector 65">
            <a:extLst>
              <a:ext uri="{FF2B5EF4-FFF2-40B4-BE49-F238E27FC236}">
                <a16:creationId xmlns:a16="http://schemas.microsoft.com/office/drawing/2014/main" id="{8C5C91E7-F21D-A0A8-7AA7-428BFC170643}"/>
              </a:ext>
            </a:extLst>
          </p:cNvPr>
          <p:cNvCxnSpPr>
            <a:cxnSpLocks/>
            <a:stCxn id="33" idx="3"/>
            <a:endCxn id="67" idx="1"/>
          </p:cNvCxnSpPr>
          <p:nvPr/>
        </p:nvCxnSpPr>
        <p:spPr>
          <a:xfrm flipV="1">
            <a:off x="8416911" y="5520490"/>
            <a:ext cx="657963" cy="4146"/>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graphicFrame>
        <p:nvGraphicFramePr>
          <p:cNvPr id="67" name="Table 66">
            <a:extLst>
              <a:ext uri="{FF2B5EF4-FFF2-40B4-BE49-F238E27FC236}">
                <a16:creationId xmlns:a16="http://schemas.microsoft.com/office/drawing/2014/main" id="{63E17154-F00D-371C-8046-0E4A40A665D6}"/>
              </a:ext>
            </a:extLst>
          </p:cNvPr>
          <p:cNvGraphicFramePr>
            <a:graphicFrameLocks noGrp="1"/>
          </p:cNvGraphicFramePr>
          <p:nvPr>
            <p:extLst>
              <p:ext uri="{D42A27DB-BD31-4B8C-83A1-F6EECF244321}">
                <p14:modId xmlns:p14="http://schemas.microsoft.com/office/powerpoint/2010/main" val="3152510430"/>
              </p:ext>
            </p:extLst>
          </p:nvPr>
        </p:nvGraphicFramePr>
        <p:xfrm>
          <a:off x="9074874" y="4880411"/>
          <a:ext cx="1801930" cy="1280159"/>
        </p:xfrm>
        <a:graphic>
          <a:graphicData uri="http://schemas.openxmlformats.org/drawingml/2006/table">
            <a:tbl>
              <a:tblPr firstRow="1" bandRow="1">
                <a:tableStyleId>{5C22544A-7EE6-4342-B048-85BDC9FD1C3A}</a:tableStyleId>
              </a:tblPr>
              <a:tblGrid>
                <a:gridCol w="1801930">
                  <a:extLst>
                    <a:ext uri="{9D8B030D-6E8A-4147-A177-3AD203B41FA5}">
                      <a16:colId xmlns:a16="http://schemas.microsoft.com/office/drawing/2014/main" val="1529953803"/>
                    </a:ext>
                  </a:extLst>
                </a:gridCol>
              </a:tblGrid>
              <a:tr h="12801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1800" b="1">
                          <a:solidFill>
                            <a:schemeClr val="tx1"/>
                          </a:solidFill>
                          <a:latin typeface="CMU Sans Serif" panose="02000603000000000000" pitchFamily="2" charset="0"/>
                          <a:ea typeface="CMU Sans Serif" panose="02000603000000000000" pitchFamily="2" charset="0"/>
                          <a:cs typeface="CMU Sans Serif" panose="02000603000000000000" pitchFamily="2" charset="0"/>
                        </a:rPr>
                        <a:t>STARLINK 6060</a:t>
                      </a:r>
                    </a:p>
                    <a:p>
                      <a:pPr marL="0" marR="0" lvl="0" indent="0" algn="ctr" defTabSz="914400" rtl="0" eaLnBrk="1" fontAlgn="auto" latinLnBrk="0" hangingPunct="1">
                        <a:lnSpc>
                          <a:spcPct val="100000"/>
                        </a:lnSpc>
                        <a:spcBef>
                          <a:spcPts val="0"/>
                        </a:spcBef>
                        <a:spcAft>
                          <a:spcPts val="0"/>
                        </a:spcAft>
                        <a:buClrTx/>
                        <a:buSzTx/>
                        <a:buFontTx/>
                        <a:buNone/>
                        <a:tabLst/>
                        <a:defRPr/>
                      </a:pPr>
                      <a:r>
                        <a:rPr lang="en-SG" sz="18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Mini Model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813714950"/>
                  </a:ext>
                </a:extLst>
              </a:tr>
            </a:tbl>
          </a:graphicData>
        </a:graphic>
      </p:graphicFrame>
      <p:cxnSp>
        <p:nvCxnSpPr>
          <p:cNvPr id="70" name="Straight Connector 69">
            <a:extLst>
              <a:ext uri="{FF2B5EF4-FFF2-40B4-BE49-F238E27FC236}">
                <a16:creationId xmlns:a16="http://schemas.microsoft.com/office/drawing/2014/main" id="{698241AF-2BBC-5678-B398-8ECD61F3447F}"/>
              </a:ext>
            </a:extLst>
          </p:cNvPr>
          <p:cNvCxnSpPr>
            <a:cxnSpLocks/>
          </p:cNvCxnSpPr>
          <p:nvPr/>
        </p:nvCxnSpPr>
        <p:spPr>
          <a:xfrm>
            <a:off x="4046898" y="1381126"/>
            <a:ext cx="0" cy="5021812"/>
          </a:xfrm>
          <a:prstGeom prst="line">
            <a:avLst/>
          </a:prstGeom>
          <a:ln w="12700">
            <a:prstDash val="sysDash"/>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292A6338-3FEF-EE8D-F19A-BB35DF451FC4}"/>
              </a:ext>
            </a:extLst>
          </p:cNvPr>
          <p:cNvCxnSpPr>
            <a:cxnSpLocks/>
          </p:cNvCxnSpPr>
          <p:nvPr/>
        </p:nvCxnSpPr>
        <p:spPr>
          <a:xfrm>
            <a:off x="6281593" y="1381126"/>
            <a:ext cx="2" cy="5029360"/>
          </a:xfrm>
          <a:prstGeom prst="line">
            <a:avLst/>
          </a:prstGeom>
          <a:ln w="12700">
            <a:prstDash val="sysDash"/>
          </a:ln>
        </p:spPr>
        <p:style>
          <a:lnRef idx="2">
            <a:schemeClr val="accent1"/>
          </a:lnRef>
          <a:fillRef idx="0">
            <a:schemeClr val="accent1"/>
          </a:fillRef>
          <a:effectRef idx="1">
            <a:schemeClr val="accent1"/>
          </a:effectRef>
          <a:fontRef idx="minor">
            <a:schemeClr val="tx1"/>
          </a:fontRef>
        </p:style>
      </p:cxnSp>
      <p:sp>
        <p:nvSpPr>
          <p:cNvPr id="76" name="TextBox 75">
            <a:extLst>
              <a:ext uri="{FF2B5EF4-FFF2-40B4-BE49-F238E27FC236}">
                <a16:creationId xmlns:a16="http://schemas.microsoft.com/office/drawing/2014/main" id="{68CF5C35-B66C-61D2-3987-E04A08A3C41F}"/>
              </a:ext>
            </a:extLst>
          </p:cNvPr>
          <p:cNvSpPr txBox="1"/>
          <p:nvPr/>
        </p:nvSpPr>
        <p:spPr>
          <a:xfrm>
            <a:off x="4046899" y="1380260"/>
            <a:ext cx="2234694" cy="707886"/>
          </a:xfrm>
          <a:prstGeom prst="rect">
            <a:avLst/>
          </a:prstGeom>
          <a:noFill/>
        </p:spPr>
        <p:txBody>
          <a:bodyPr wrap="square" rtlCol="0">
            <a:spAutoFit/>
          </a:bodyPr>
          <a:lstStyle/>
          <a:p>
            <a:pPr algn="ctr"/>
            <a:r>
              <a:rPr lang="en-SG" sz="2000" b="1">
                <a:latin typeface="CMU Sans Serif" panose="02000603000000000000" pitchFamily="2" charset="0"/>
                <a:ea typeface="CMU Sans Serif" panose="02000603000000000000" pitchFamily="2" charset="0"/>
                <a:cs typeface="CMU Sans Serif" panose="02000603000000000000" pitchFamily="2" charset="0"/>
              </a:rPr>
              <a:t>Satellite Selection Criteria</a:t>
            </a:r>
          </a:p>
        </p:txBody>
      </p:sp>
      <p:cxnSp>
        <p:nvCxnSpPr>
          <p:cNvPr id="81" name="Straight Connector 80">
            <a:extLst>
              <a:ext uri="{FF2B5EF4-FFF2-40B4-BE49-F238E27FC236}">
                <a16:creationId xmlns:a16="http://schemas.microsoft.com/office/drawing/2014/main" id="{E9A6D7F6-4CE6-499B-BA8F-A0101CD56E69}"/>
              </a:ext>
            </a:extLst>
          </p:cNvPr>
          <p:cNvCxnSpPr>
            <a:cxnSpLocks/>
          </p:cNvCxnSpPr>
          <p:nvPr/>
        </p:nvCxnSpPr>
        <p:spPr>
          <a:xfrm>
            <a:off x="8681391" y="1381126"/>
            <a:ext cx="2" cy="5029360"/>
          </a:xfrm>
          <a:prstGeom prst="line">
            <a:avLst/>
          </a:prstGeom>
          <a:ln w="12700">
            <a:prstDash val="sysDash"/>
          </a:ln>
        </p:spPr>
        <p:style>
          <a:lnRef idx="2">
            <a:schemeClr val="accent1"/>
          </a:lnRef>
          <a:fillRef idx="0">
            <a:schemeClr val="accent1"/>
          </a:fillRef>
          <a:effectRef idx="1">
            <a:schemeClr val="accent1"/>
          </a:effectRef>
          <a:fontRef idx="minor">
            <a:schemeClr val="tx1"/>
          </a:fontRef>
        </p:style>
      </p:cxnSp>
      <p:sp>
        <p:nvSpPr>
          <p:cNvPr id="82" name="TextBox 81">
            <a:extLst>
              <a:ext uri="{FF2B5EF4-FFF2-40B4-BE49-F238E27FC236}">
                <a16:creationId xmlns:a16="http://schemas.microsoft.com/office/drawing/2014/main" id="{786B646F-9A12-DE47-6C3E-EFB16054CD9C}"/>
              </a:ext>
            </a:extLst>
          </p:cNvPr>
          <p:cNvSpPr txBox="1"/>
          <p:nvPr/>
        </p:nvSpPr>
        <p:spPr>
          <a:xfrm>
            <a:off x="6334099" y="1376079"/>
            <a:ext cx="2234694" cy="400110"/>
          </a:xfrm>
          <a:prstGeom prst="rect">
            <a:avLst/>
          </a:prstGeom>
          <a:noFill/>
        </p:spPr>
        <p:txBody>
          <a:bodyPr wrap="square" rtlCol="0">
            <a:spAutoFit/>
          </a:bodyPr>
          <a:lstStyle/>
          <a:p>
            <a:pPr algn="ctr"/>
            <a:r>
              <a:rPr lang="en-SG" sz="2000" b="1">
                <a:latin typeface="CMU Sans Serif" panose="02000603000000000000" pitchFamily="2" charset="0"/>
                <a:ea typeface="CMU Sans Serif" panose="02000603000000000000" pitchFamily="2" charset="0"/>
                <a:cs typeface="CMU Sans Serif" panose="02000603000000000000" pitchFamily="2" charset="0"/>
              </a:rPr>
              <a:t>Datasets</a:t>
            </a:r>
          </a:p>
        </p:txBody>
      </p:sp>
      <p:sp>
        <p:nvSpPr>
          <p:cNvPr id="83" name="TextBox 82">
            <a:extLst>
              <a:ext uri="{FF2B5EF4-FFF2-40B4-BE49-F238E27FC236}">
                <a16:creationId xmlns:a16="http://schemas.microsoft.com/office/drawing/2014/main" id="{193179E2-0B1B-475E-4745-1AA25D9427AD}"/>
              </a:ext>
            </a:extLst>
          </p:cNvPr>
          <p:cNvSpPr txBox="1"/>
          <p:nvPr/>
        </p:nvSpPr>
        <p:spPr>
          <a:xfrm>
            <a:off x="8841586" y="1376079"/>
            <a:ext cx="2311508" cy="400110"/>
          </a:xfrm>
          <a:prstGeom prst="rect">
            <a:avLst/>
          </a:prstGeom>
          <a:noFill/>
        </p:spPr>
        <p:txBody>
          <a:bodyPr wrap="square" rtlCol="0">
            <a:spAutoFit/>
          </a:bodyPr>
          <a:lstStyle/>
          <a:p>
            <a:pPr algn="ctr"/>
            <a:r>
              <a:rPr lang="en-SG" sz="2000" b="1">
                <a:latin typeface="CMU Sans Serif" panose="02000603000000000000" pitchFamily="2" charset="0"/>
                <a:ea typeface="CMU Sans Serif" panose="02000603000000000000" pitchFamily="2" charset="0"/>
                <a:cs typeface="CMU Sans Serif" panose="02000603000000000000" pitchFamily="2" charset="0"/>
              </a:rPr>
              <a:t>Final Mini Models</a:t>
            </a:r>
          </a:p>
        </p:txBody>
      </p:sp>
    </p:spTree>
    <p:extLst>
      <p:ext uri="{BB962C8B-B14F-4D97-AF65-F5344CB8AC3E}">
        <p14:creationId xmlns:p14="http://schemas.microsoft.com/office/powerpoint/2010/main" val="360738724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A57F8-0229-FD56-5088-B903D1EC9892}"/>
              </a:ext>
            </a:extLst>
          </p:cNvPr>
          <p:cNvSpPr>
            <a:spLocks noGrp="1"/>
          </p:cNvSpPr>
          <p:nvPr>
            <p:ph type="title"/>
          </p:nvPr>
        </p:nvSpPr>
        <p:spPr>
          <a:xfrm>
            <a:off x="838200" y="519035"/>
            <a:ext cx="10515600" cy="796924"/>
          </a:xfrm>
        </p:spPr>
        <p:txBody>
          <a:bodyPr/>
          <a:lstStyle/>
          <a:p>
            <a:r>
              <a:rPr lang="en-SG"/>
              <a:t>Evaluation set up</a:t>
            </a:r>
          </a:p>
        </p:txBody>
      </p:sp>
      <p:sp>
        <p:nvSpPr>
          <p:cNvPr id="4" name="Slide Number Placeholder 3">
            <a:extLst>
              <a:ext uri="{FF2B5EF4-FFF2-40B4-BE49-F238E27FC236}">
                <a16:creationId xmlns:a16="http://schemas.microsoft.com/office/drawing/2014/main" id="{37E64BC2-05FD-5C11-3637-8CE9A040417A}"/>
              </a:ext>
            </a:extLst>
          </p:cNvPr>
          <p:cNvSpPr>
            <a:spLocks noGrp="1"/>
          </p:cNvSpPr>
          <p:nvPr>
            <p:ph type="sldNum" sz="quarter" idx="12"/>
          </p:nvPr>
        </p:nvSpPr>
        <p:spPr/>
        <p:txBody>
          <a:bodyPr/>
          <a:lstStyle/>
          <a:p>
            <a:fld id="{15318E31-E44D-46B9-B4DB-0D58A1756CE8}" type="slidenum">
              <a:rPr lang="en-SG" smtClean="0"/>
              <a:t>35</a:t>
            </a:fld>
            <a:endParaRPr lang="en-SG"/>
          </a:p>
        </p:txBody>
      </p:sp>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E06DE198-437F-8FC8-EFF7-B468DA023639}"/>
                  </a:ext>
                </a:extLst>
              </p:cNvPr>
              <p:cNvSpPr txBox="1"/>
              <p:nvPr/>
            </p:nvSpPr>
            <p:spPr>
              <a:xfrm>
                <a:off x="2533571" y="1417185"/>
                <a:ext cx="7124857" cy="800219"/>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SG" sz="2800" b="1" i="0" smtClean="0">
                          <a:latin typeface="Cambria Math" panose="02040503050406030204" pitchFamily="18" charset="0"/>
                        </a:rPr>
                        <m:t>𝐒𝐮𝐜𝐜𝐞𝐬𝐬</m:t>
                      </m:r>
                      <m:r>
                        <a:rPr lang="en-SG" sz="2800" b="1" i="0" smtClean="0">
                          <a:latin typeface="Cambria Math" panose="02040503050406030204" pitchFamily="18" charset="0"/>
                        </a:rPr>
                        <m:t> </m:t>
                      </m:r>
                      <m:r>
                        <a:rPr lang="en-SG" sz="2800" b="1" i="0" smtClean="0">
                          <a:latin typeface="Cambria Math" panose="02040503050406030204" pitchFamily="18" charset="0"/>
                        </a:rPr>
                        <m:t>𝐌𝐞𝐭𝐫𝐢𝐜</m:t>
                      </m:r>
                      <m:r>
                        <a:rPr lang="en-SG" sz="2800" b="1" i="1" smtClean="0">
                          <a:latin typeface="Cambria Math" panose="02040503050406030204" pitchFamily="18" charset="0"/>
                        </a:rPr>
                        <m:t>=</m:t>
                      </m:r>
                      <m:r>
                        <a:rPr lang="en-SG" sz="2800" b="1" i="0" smtClean="0">
                          <a:latin typeface="Cambria Math" panose="02040503050406030204" pitchFamily="18" charset="0"/>
                        </a:rPr>
                        <m:t>𝐌𝐢𝐧𝐢</m:t>
                      </m:r>
                      <m:r>
                        <a:rPr lang="en-SG" sz="2800" b="1" i="0" smtClean="0">
                          <a:latin typeface="Cambria Math" panose="02040503050406030204" pitchFamily="18" charset="0"/>
                        </a:rPr>
                        <m:t> </m:t>
                      </m:r>
                      <m:r>
                        <a:rPr lang="en-SG" sz="2800" b="1" i="0" smtClean="0">
                          <a:latin typeface="Cambria Math" panose="02040503050406030204" pitchFamily="18" charset="0"/>
                        </a:rPr>
                        <m:t>𝐋𝐨𝐬𝐬</m:t>
                      </m:r>
                      <m:r>
                        <a:rPr lang="en-SG" sz="2800" b="1" i="1" smtClean="0">
                          <a:latin typeface="Cambria Math" panose="02040503050406030204" pitchFamily="18" charset="0"/>
                        </a:rPr>
                        <m:t>−</m:t>
                      </m:r>
                      <m:r>
                        <a:rPr lang="en-SG" sz="2800" b="1" i="0" smtClean="0">
                          <a:latin typeface="Cambria Math" panose="02040503050406030204" pitchFamily="18" charset="0"/>
                        </a:rPr>
                        <m:t>𝐑𝐢𝐯𝐚𝐥</m:t>
                      </m:r>
                      <m:r>
                        <a:rPr lang="en-SG" sz="2800" b="1" i="0" smtClean="0">
                          <a:latin typeface="Cambria Math" panose="02040503050406030204" pitchFamily="18" charset="0"/>
                        </a:rPr>
                        <m:t> </m:t>
                      </m:r>
                      <m:r>
                        <a:rPr lang="en-SG" sz="2800" b="1" i="0" smtClean="0">
                          <a:latin typeface="Cambria Math" panose="02040503050406030204" pitchFamily="18" charset="0"/>
                        </a:rPr>
                        <m:t>𝐋𝐨𝐬𝐬</m:t>
                      </m:r>
                    </m:oMath>
                  </m:oMathPara>
                </a14:m>
                <a:endParaRPr lang="en-SG" sz="1600" b="1" dirty="0">
                  <a:latin typeface="CMU Sans Serif" panose="02000603000000000000" pitchFamily="2" charset="0"/>
                  <a:ea typeface="CMU Sans Serif" panose="02000603000000000000" pitchFamily="2" charset="0"/>
                  <a:cs typeface="CMU Sans Serif" panose="02000603000000000000" pitchFamily="2" charset="0"/>
                </a:endParaRPr>
              </a:p>
              <a:p>
                <a:pPr algn="ctr"/>
                <a:r>
                  <a:rPr lang="en-SG" dirty="0">
                    <a:latin typeface="CMU Sans Serif" panose="02000603000000000000" pitchFamily="2" charset="0"/>
                    <a:ea typeface="CMU Sans Serif" panose="02000603000000000000" pitchFamily="2" charset="0"/>
                    <a:cs typeface="CMU Sans Serif" panose="02000603000000000000" pitchFamily="2" charset="0"/>
                  </a:rPr>
                  <a:t>(More negative better)</a:t>
                </a:r>
              </a:p>
            </p:txBody>
          </p:sp>
        </mc:Choice>
        <mc:Fallback>
          <p:sp>
            <p:nvSpPr>
              <p:cNvPr id="20" name="TextBox 19">
                <a:extLst>
                  <a:ext uri="{FF2B5EF4-FFF2-40B4-BE49-F238E27FC236}">
                    <a16:creationId xmlns:a16="http://schemas.microsoft.com/office/drawing/2014/main" id="{E06DE198-437F-8FC8-EFF7-B468DA023639}"/>
                  </a:ext>
                </a:extLst>
              </p:cNvPr>
              <p:cNvSpPr txBox="1">
                <a:spLocks noRot="1" noChangeAspect="1" noMove="1" noResize="1" noEditPoints="1" noAdjustHandles="1" noChangeArrowheads="1" noChangeShapeType="1" noTextEdit="1"/>
              </p:cNvSpPr>
              <p:nvPr/>
            </p:nvSpPr>
            <p:spPr>
              <a:xfrm>
                <a:off x="2533571" y="1417185"/>
                <a:ext cx="7124857" cy="800219"/>
              </a:xfrm>
              <a:prstGeom prst="rect">
                <a:avLst/>
              </a:prstGeom>
              <a:blipFill>
                <a:blip r:embed="rId3"/>
                <a:stretch>
                  <a:fillRect b="-10606"/>
                </a:stretch>
              </a:blipFill>
            </p:spPr>
            <p:txBody>
              <a:bodyPr/>
              <a:lstStyle/>
              <a:p>
                <a:r>
                  <a:rPr lang="en-SG">
                    <a:noFill/>
                  </a:rPr>
                  <a:t> </a:t>
                </a:r>
              </a:p>
            </p:txBody>
          </p:sp>
        </mc:Fallback>
      </mc:AlternateContent>
      <p:sp>
        <p:nvSpPr>
          <p:cNvPr id="23" name="Rectangle: Rounded Corners 22">
            <a:extLst>
              <a:ext uri="{FF2B5EF4-FFF2-40B4-BE49-F238E27FC236}">
                <a16:creationId xmlns:a16="http://schemas.microsoft.com/office/drawing/2014/main" id="{BBC4B394-00F8-7876-65BE-A441B58A62B0}"/>
              </a:ext>
            </a:extLst>
          </p:cNvPr>
          <p:cNvSpPr/>
          <p:nvPr/>
        </p:nvSpPr>
        <p:spPr>
          <a:xfrm>
            <a:off x="1447800" y="2546377"/>
            <a:ext cx="2638426" cy="72184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2000" b="1" dirty="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STARLINK XXXX’s Mini Model</a:t>
            </a:r>
          </a:p>
        </p:txBody>
      </p:sp>
      <p:cxnSp>
        <p:nvCxnSpPr>
          <p:cNvPr id="27" name="Straight Arrow Connector 26">
            <a:extLst>
              <a:ext uri="{FF2B5EF4-FFF2-40B4-BE49-F238E27FC236}">
                <a16:creationId xmlns:a16="http://schemas.microsoft.com/office/drawing/2014/main" id="{7D54D009-3253-2E5B-49DF-FF3CB2223AA9}"/>
              </a:ext>
            </a:extLst>
          </p:cNvPr>
          <p:cNvCxnSpPr>
            <a:cxnSpLocks/>
            <a:stCxn id="23" idx="3"/>
            <a:endCxn id="67" idx="1"/>
          </p:cNvCxnSpPr>
          <p:nvPr/>
        </p:nvCxnSpPr>
        <p:spPr>
          <a:xfrm flipV="1">
            <a:off x="4086226" y="2906752"/>
            <a:ext cx="400156" cy="546"/>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38" name="Rectangle: Rounded Corners 37">
                <a:extLst>
                  <a:ext uri="{FF2B5EF4-FFF2-40B4-BE49-F238E27FC236}">
                    <a16:creationId xmlns:a16="http://schemas.microsoft.com/office/drawing/2014/main" id="{4A5DFFC6-BFA3-E269-B515-327D0F8BE81E}"/>
                  </a:ext>
                </a:extLst>
              </p:cNvPr>
              <p:cNvSpPr/>
              <p:nvPr/>
            </p:nvSpPr>
            <p:spPr>
              <a:xfrm>
                <a:off x="1447798" y="3558147"/>
                <a:ext cx="2638426" cy="721842"/>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2000" b="1" dirty="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Original </a:t>
                </a:r>
              </a:p>
              <a:p>
                <a:pPr marL="0" marR="0" lvl="0" indent="0" algn="ctr" defTabSz="914400" rtl="0" eaLnBrk="1" fontAlgn="auto" latinLnBrk="0" hangingPunct="1">
                  <a:lnSpc>
                    <a:spcPct val="100000"/>
                  </a:lnSpc>
                  <a:spcBef>
                    <a:spcPts val="0"/>
                  </a:spcBef>
                  <a:spcAft>
                    <a:spcPts val="0"/>
                  </a:spcAft>
                  <a:buClrTx/>
                  <a:buSzTx/>
                  <a:buFontTx/>
                  <a:buNone/>
                  <a:tabLst/>
                  <a:defRPr/>
                </a:pPr>
                <a:r>
                  <a:rPr lang="en-SG" sz="2000" b="1" dirty="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ML-</a:t>
                </a:r>
                <a14:m>
                  <m:oMath xmlns:m="http://schemas.openxmlformats.org/officeDocument/2006/math">
                    <m:r>
                      <a:rPr lang="en-US" sz="2000" b="1" i="1" smtClean="0">
                        <a:solidFill>
                          <a:schemeClr val="tx1"/>
                        </a:solidFill>
                        <a:latin typeface="Cambria Math" panose="02040503050406030204" pitchFamily="18" charset="0"/>
                        <a:ea typeface="CMU Sans Serif" panose="02000603000000000000" pitchFamily="2" charset="0"/>
                        <a:cs typeface="CMU Sans Serif" panose="02000603000000000000" pitchFamily="2" charset="0"/>
                      </a:rPr>
                      <m:t>𝝏</m:t>
                    </m:r>
                  </m:oMath>
                </a14:m>
                <a:r>
                  <a:rPr lang="en-SG" sz="2000" b="1" dirty="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SGP4</a:t>
                </a:r>
              </a:p>
            </p:txBody>
          </p:sp>
        </mc:Choice>
        <mc:Fallback>
          <p:sp>
            <p:nvSpPr>
              <p:cNvPr id="38" name="Rectangle: Rounded Corners 37">
                <a:extLst>
                  <a:ext uri="{FF2B5EF4-FFF2-40B4-BE49-F238E27FC236}">
                    <a16:creationId xmlns:a16="http://schemas.microsoft.com/office/drawing/2014/main" id="{4A5DFFC6-BFA3-E269-B515-327D0F8BE81E}"/>
                  </a:ext>
                </a:extLst>
              </p:cNvPr>
              <p:cNvSpPr>
                <a:spLocks noRot="1" noChangeAspect="1" noMove="1" noResize="1" noEditPoints="1" noAdjustHandles="1" noChangeArrowheads="1" noChangeShapeType="1" noTextEdit="1"/>
              </p:cNvSpPr>
              <p:nvPr/>
            </p:nvSpPr>
            <p:spPr>
              <a:xfrm>
                <a:off x="1447798" y="3558147"/>
                <a:ext cx="2638426" cy="721842"/>
              </a:xfrm>
              <a:prstGeom prst="roundRect">
                <a:avLst/>
              </a:prstGeom>
              <a:blipFill>
                <a:blip r:embed="rId4"/>
                <a:stretch>
                  <a:fillRect t="-2479" b="-12397"/>
                </a:stretch>
              </a:blipFill>
            </p:spPr>
            <p:txBody>
              <a:bodyPr/>
              <a:lstStyle/>
              <a:p>
                <a:r>
                  <a:rPr lang="en-SG">
                    <a:noFill/>
                  </a:rPr>
                  <a:t> </a:t>
                </a:r>
              </a:p>
            </p:txBody>
          </p:sp>
        </mc:Fallback>
      </mc:AlternateContent>
      <mc:AlternateContent xmlns:mc="http://schemas.openxmlformats.org/markup-compatibility/2006">
        <mc:Choice xmlns:a14="http://schemas.microsoft.com/office/drawing/2010/main" Requires="a14">
          <p:sp>
            <p:nvSpPr>
              <p:cNvPr id="39" name="Rectangle: Rounded Corners 38">
                <a:extLst>
                  <a:ext uri="{FF2B5EF4-FFF2-40B4-BE49-F238E27FC236}">
                    <a16:creationId xmlns:a16="http://schemas.microsoft.com/office/drawing/2014/main" id="{F1E38290-BED7-D89E-8E6E-1F7DEA9CB7BB}"/>
                  </a:ext>
                </a:extLst>
              </p:cNvPr>
              <p:cNvSpPr/>
              <p:nvPr/>
            </p:nvSpPr>
            <p:spPr>
              <a:xfrm>
                <a:off x="1447798" y="4569917"/>
                <a:ext cx="2638426" cy="72184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2000" b="1" i="1" smtClean="0">
                        <a:solidFill>
                          <a:schemeClr val="tx1"/>
                        </a:solidFill>
                        <a:latin typeface="Cambria Math" panose="02040503050406030204" pitchFamily="18" charset="0"/>
                        <a:ea typeface="CMU Sans Serif" panose="02000603000000000000" pitchFamily="2" charset="0"/>
                        <a:cs typeface="CMU Sans Serif" panose="02000603000000000000" pitchFamily="2" charset="0"/>
                      </a:rPr>
                      <m:t>𝝏</m:t>
                    </m:r>
                  </m:oMath>
                </a14:m>
                <a:r>
                  <a:rPr lang="en-SG" sz="2000" b="1">
                    <a:solidFill>
                      <a:schemeClr val="tx1"/>
                    </a:solidFill>
                    <a:latin typeface="CMU Sans Serif" panose="02000603000000000000" pitchFamily="2" charset="0"/>
                    <a:ea typeface="CMU Sans Serif" panose="02000603000000000000" pitchFamily="2" charset="0"/>
                    <a:cs typeface="CMU Sans Serif" panose="02000603000000000000" pitchFamily="2" charset="0"/>
                  </a:rPr>
                  <a:t>SGP4</a:t>
                </a:r>
              </a:p>
            </p:txBody>
          </p:sp>
        </mc:Choice>
        <mc:Fallback>
          <p:sp>
            <p:nvSpPr>
              <p:cNvPr id="39" name="Rectangle: Rounded Corners 38">
                <a:extLst>
                  <a:ext uri="{FF2B5EF4-FFF2-40B4-BE49-F238E27FC236}">
                    <a16:creationId xmlns:a16="http://schemas.microsoft.com/office/drawing/2014/main" id="{F1E38290-BED7-D89E-8E6E-1F7DEA9CB7BB}"/>
                  </a:ext>
                </a:extLst>
              </p:cNvPr>
              <p:cNvSpPr>
                <a:spLocks noRot="1" noChangeAspect="1" noMove="1" noResize="1" noEditPoints="1" noAdjustHandles="1" noChangeArrowheads="1" noChangeShapeType="1" noTextEdit="1"/>
              </p:cNvSpPr>
              <p:nvPr/>
            </p:nvSpPr>
            <p:spPr>
              <a:xfrm>
                <a:off x="1447798" y="4569917"/>
                <a:ext cx="2638426" cy="721842"/>
              </a:xfrm>
              <a:prstGeom prst="roundRect">
                <a:avLst/>
              </a:prstGeom>
              <a:blipFill>
                <a:blip r:embed="rId5"/>
                <a:stretch>
                  <a:fillRect/>
                </a:stretch>
              </a:blipFill>
            </p:spPr>
            <p:txBody>
              <a:bodyPr/>
              <a:lstStyle/>
              <a:p>
                <a:r>
                  <a:rPr lang="en-SG">
                    <a:noFill/>
                  </a:rPr>
                  <a:t> </a:t>
                </a:r>
              </a:p>
            </p:txBody>
          </p:sp>
        </mc:Fallback>
      </mc:AlternateContent>
      <p:cxnSp>
        <p:nvCxnSpPr>
          <p:cNvPr id="41" name="Straight Arrow Connector 40">
            <a:extLst>
              <a:ext uri="{FF2B5EF4-FFF2-40B4-BE49-F238E27FC236}">
                <a16:creationId xmlns:a16="http://schemas.microsoft.com/office/drawing/2014/main" id="{A9A70B06-96E2-1A6E-12A0-CA3B143A7DA7}"/>
              </a:ext>
            </a:extLst>
          </p:cNvPr>
          <p:cNvCxnSpPr>
            <a:cxnSpLocks/>
            <a:stCxn id="38" idx="3"/>
            <a:endCxn id="68" idx="1"/>
          </p:cNvCxnSpPr>
          <p:nvPr/>
        </p:nvCxnSpPr>
        <p:spPr>
          <a:xfrm>
            <a:off x="4086224" y="3919068"/>
            <a:ext cx="400157"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BAB0F6EC-9106-A539-8E7C-355D4F3CF32E}"/>
              </a:ext>
            </a:extLst>
          </p:cNvPr>
          <p:cNvCxnSpPr>
            <a:cxnSpLocks/>
            <a:stCxn id="39" idx="3"/>
            <a:endCxn id="69" idx="1"/>
          </p:cNvCxnSpPr>
          <p:nvPr/>
        </p:nvCxnSpPr>
        <p:spPr>
          <a:xfrm>
            <a:off x="4086224" y="4930838"/>
            <a:ext cx="400158"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7" name="Rectangle: Rounded Corners 66">
            <a:extLst>
              <a:ext uri="{FF2B5EF4-FFF2-40B4-BE49-F238E27FC236}">
                <a16:creationId xmlns:a16="http://schemas.microsoft.com/office/drawing/2014/main" id="{97A9FEA5-4830-CD8E-3390-E06CAFEFDCFB}"/>
              </a:ext>
            </a:extLst>
          </p:cNvPr>
          <p:cNvSpPr/>
          <p:nvPr/>
        </p:nvSpPr>
        <p:spPr>
          <a:xfrm>
            <a:off x="4486382" y="2545831"/>
            <a:ext cx="3447943" cy="72184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2000" b="1">
                <a:solidFill>
                  <a:schemeClr val="tx1"/>
                </a:solidFill>
                <a:latin typeface="CMU Sans Serif" panose="02000603000000000000" pitchFamily="2" charset="0"/>
                <a:ea typeface="CMU Sans Serif" panose="02000603000000000000" pitchFamily="2" charset="0"/>
                <a:cs typeface="CMU Sans Serif" panose="02000603000000000000" pitchFamily="2" charset="0"/>
              </a:rPr>
              <a:t>Prediction – True Ground</a:t>
            </a:r>
          </a:p>
        </p:txBody>
      </p:sp>
      <p:sp>
        <p:nvSpPr>
          <p:cNvPr id="68" name="Rectangle: Rounded Corners 67">
            <a:extLst>
              <a:ext uri="{FF2B5EF4-FFF2-40B4-BE49-F238E27FC236}">
                <a16:creationId xmlns:a16="http://schemas.microsoft.com/office/drawing/2014/main" id="{863697A8-5874-CBC4-9301-6A66241B07F3}"/>
              </a:ext>
            </a:extLst>
          </p:cNvPr>
          <p:cNvSpPr/>
          <p:nvPr/>
        </p:nvSpPr>
        <p:spPr>
          <a:xfrm>
            <a:off x="4486381" y="3558147"/>
            <a:ext cx="3447943" cy="721842"/>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2000" b="1">
                <a:solidFill>
                  <a:schemeClr val="tx1"/>
                </a:solidFill>
                <a:latin typeface="CMU Sans Serif" panose="02000603000000000000" pitchFamily="2" charset="0"/>
                <a:ea typeface="CMU Sans Serif" panose="02000603000000000000" pitchFamily="2" charset="0"/>
                <a:cs typeface="CMU Sans Serif" panose="02000603000000000000" pitchFamily="2" charset="0"/>
              </a:rPr>
              <a:t>Prediction – True Ground</a:t>
            </a:r>
          </a:p>
        </p:txBody>
      </p:sp>
      <p:sp>
        <p:nvSpPr>
          <p:cNvPr id="69" name="Rectangle: Rounded Corners 68">
            <a:extLst>
              <a:ext uri="{FF2B5EF4-FFF2-40B4-BE49-F238E27FC236}">
                <a16:creationId xmlns:a16="http://schemas.microsoft.com/office/drawing/2014/main" id="{E5D84959-E1EE-41C2-F9B0-D66E1B8718AA}"/>
              </a:ext>
            </a:extLst>
          </p:cNvPr>
          <p:cNvSpPr/>
          <p:nvPr/>
        </p:nvSpPr>
        <p:spPr>
          <a:xfrm>
            <a:off x="4486382" y="4569917"/>
            <a:ext cx="3447942" cy="72184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2000" b="1">
                <a:solidFill>
                  <a:schemeClr val="tx1"/>
                </a:solidFill>
                <a:latin typeface="CMU Sans Serif" panose="02000603000000000000" pitchFamily="2" charset="0"/>
                <a:ea typeface="CMU Sans Serif" panose="02000603000000000000" pitchFamily="2" charset="0"/>
                <a:cs typeface="CMU Sans Serif" panose="02000603000000000000" pitchFamily="2" charset="0"/>
              </a:rPr>
              <a:t>Prediction – True Ground</a:t>
            </a:r>
          </a:p>
        </p:txBody>
      </p:sp>
      <mc:AlternateContent xmlns:mc="http://schemas.openxmlformats.org/markup-compatibility/2006">
        <mc:Choice xmlns:a14="http://schemas.microsoft.com/office/drawing/2010/main" Requires="a14">
          <p:sp>
            <p:nvSpPr>
              <p:cNvPr id="129" name="Rectangle: Rounded Corners 128">
                <a:extLst>
                  <a:ext uri="{FF2B5EF4-FFF2-40B4-BE49-F238E27FC236}">
                    <a16:creationId xmlns:a16="http://schemas.microsoft.com/office/drawing/2014/main" id="{14BB2765-7DB6-FDA7-C772-0DFBDC3B7AF3}"/>
                  </a:ext>
                </a:extLst>
              </p:cNvPr>
              <p:cNvSpPr/>
              <p:nvPr/>
            </p:nvSpPr>
            <p:spPr>
              <a:xfrm>
                <a:off x="8334479" y="3558147"/>
                <a:ext cx="1857267" cy="721842"/>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2000" b="1" dirty="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ML-</a:t>
                </a:r>
                <a14:m>
                  <m:oMath xmlns:m="http://schemas.openxmlformats.org/officeDocument/2006/math">
                    <m:r>
                      <a:rPr lang="en-US" sz="2000" b="1" i="1" smtClean="0">
                        <a:solidFill>
                          <a:schemeClr val="tx1"/>
                        </a:solidFill>
                        <a:latin typeface="Cambria Math" panose="02040503050406030204" pitchFamily="18" charset="0"/>
                        <a:ea typeface="CMU Sans Serif" panose="02000603000000000000" pitchFamily="2" charset="0"/>
                        <a:cs typeface="CMU Sans Serif" panose="02000603000000000000" pitchFamily="2" charset="0"/>
                      </a:rPr>
                      <m:t>𝝏</m:t>
                    </m:r>
                  </m:oMath>
                </a14:m>
                <a:r>
                  <a:rPr lang="en-SG" sz="2000" b="1" dirty="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SGP4 Loss</a:t>
                </a:r>
              </a:p>
            </p:txBody>
          </p:sp>
        </mc:Choice>
        <mc:Fallback>
          <p:sp>
            <p:nvSpPr>
              <p:cNvPr id="129" name="Rectangle: Rounded Corners 128">
                <a:extLst>
                  <a:ext uri="{FF2B5EF4-FFF2-40B4-BE49-F238E27FC236}">
                    <a16:creationId xmlns:a16="http://schemas.microsoft.com/office/drawing/2014/main" id="{14BB2765-7DB6-FDA7-C772-0DFBDC3B7AF3}"/>
                  </a:ext>
                </a:extLst>
              </p:cNvPr>
              <p:cNvSpPr>
                <a:spLocks noRot="1" noChangeAspect="1" noMove="1" noResize="1" noEditPoints="1" noAdjustHandles="1" noChangeArrowheads="1" noChangeShapeType="1" noTextEdit="1"/>
              </p:cNvSpPr>
              <p:nvPr/>
            </p:nvSpPr>
            <p:spPr>
              <a:xfrm>
                <a:off x="8334479" y="3558147"/>
                <a:ext cx="1857267" cy="721842"/>
              </a:xfrm>
              <a:prstGeom prst="roundRect">
                <a:avLst/>
              </a:prstGeom>
              <a:blipFill>
                <a:blip r:embed="rId6"/>
                <a:stretch>
                  <a:fillRect t="-1653" b="-11570"/>
                </a:stretch>
              </a:blipFill>
            </p:spPr>
            <p:txBody>
              <a:bodyPr/>
              <a:lstStyle/>
              <a:p>
                <a:r>
                  <a:rPr lang="en-SG">
                    <a:noFill/>
                  </a:rPr>
                  <a:t> </a:t>
                </a:r>
              </a:p>
            </p:txBody>
          </p:sp>
        </mc:Fallback>
      </mc:AlternateContent>
      <p:sp>
        <p:nvSpPr>
          <p:cNvPr id="130" name="Rectangle: Rounded Corners 129">
            <a:extLst>
              <a:ext uri="{FF2B5EF4-FFF2-40B4-BE49-F238E27FC236}">
                <a16:creationId xmlns:a16="http://schemas.microsoft.com/office/drawing/2014/main" id="{C8499498-FC95-2919-436D-15650A692E59}"/>
              </a:ext>
            </a:extLst>
          </p:cNvPr>
          <p:cNvSpPr/>
          <p:nvPr/>
        </p:nvSpPr>
        <p:spPr>
          <a:xfrm>
            <a:off x="8334480" y="2545831"/>
            <a:ext cx="1857267" cy="72184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2000" b="1">
                <a:solidFill>
                  <a:schemeClr val="tx1"/>
                </a:solidFill>
                <a:latin typeface="CMU Sans Serif" panose="02000603000000000000" pitchFamily="2" charset="0"/>
                <a:ea typeface="CMU Sans Serif" panose="02000603000000000000" pitchFamily="2" charset="0"/>
                <a:cs typeface="CMU Sans Serif" panose="02000603000000000000" pitchFamily="2" charset="0"/>
              </a:rPr>
              <a:t>Mini Loss</a:t>
            </a:r>
          </a:p>
        </p:txBody>
      </p:sp>
      <mc:AlternateContent xmlns:mc="http://schemas.openxmlformats.org/markup-compatibility/2006">
        <mc:Choice xmlns:a14="http://schemas.microsoft.com/office/drawing/2010/main" Requires="a14">
          <p:sp>
            <p:nvSpPr>
              <p:cNvPr id="131" name="Rectangle: Rounded Corners 130">
                <a:extLst>
                  <a:ext uri="{FF2B5EF4-FFF2-40B4-BE49-F238E27FC236}">
                    <a16:creationId xmlns:a16="http://schemas.microsoft.com/office/drawing/2014/main" id="{6703D716-CE83-A7EE-EBF5-7D857F6A8566}"/>
                  </a:ext>
                </a:extLst>
              </p:cNvPr>
              <p:cNvSpPr/>
              <p:nvPr/>
            </p:nvSpPr>
            <p:spPr>
              <a:xfrm>
                <a:off x="8334478" y="4568061"/>
                <a:ext cx="1857267" cy="72184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2000" b="1" i="1" smtClean="0">
                        <a:solidFill>
                          <a:schemeClr val="tx1"/>
                        </a:solidFill>
                        <a:latin typeface="Cambria Math" panose="02040503050406030204" pitchFamily="18" charset="0"/>
                        <a:ea typeface="CMU Sans Serif" panose="02000603000000000000" pitchFamily="2" charset="0"/>
                        <a:cs typeface="CMU Sans Serif" panose="02000603000000000000" pitchFamily="2" charset="0"/>
                      </a:rPr>
                      <m:t>𝝏</m:t>
                    </m:r>
                  </m:oMath>
                </a14:m>
                <a:r>
                  <a:rPr lang="en-SG" sz="2000" b="1">
                    <a:solidFill>
                      <a:schemeClr val="tx1"/>
                    </a:solidFill>
                    <a:latin typeface="CMU Sans Serif" panose="02000603000000000000" pitchFamily="2" charset="0"/>
                    <a:ea typeface="CMU Sans Serif" panose="02000603000000000000" pitchFamily="2" charset="0"/>
                    <a:cs typeface="CMU Sans Serif" panose="02000603000000000000" pitchFamily="2" charset="0"/>
                  </a:rPr>
                  <a:t>SGP4 Loss</a:t>
                </a:r>
              </a:p>
            </p:txBody>
          </p:sp>
        </mc:Choice>
        <mc:Fallback>
          <p:sp>
            <p:nvSpPr>
              <p:cNvPr id="131" name="Rectangle: Rounded Corners 130">
                <a:extLst>
                  <a:ext uri="{FF2B5EF4-FFF2-40B4-BE49-F238E27FC236}">
                    <a16:creationId xmlns:a16="http://schemas.microsoft.com/office/drawing/2014/main" id="{6703D716-CE83-A7EE-EBF5-7D857F6A8566}"/>
                  </a:ext>
                </a:extLst>
              </p:cNvPr>
              <p:cNvSpPr>
                <a:spLocks noRot="1" noChangeAspect="1" noMove="1" noResize="1" noEditPoints="1" noAdjustHandles="1" noChangeArrowheads="1" noChangeShapeType="1" noTextEdit="1"/>
              </p:cNvSpPr>
              <p:nvPr/>
            </p:nvSpPr>
            <p:spPr>
              <a:xfrm>
                <a:off x="8334478" y="4568061"/>
                <a:ext cx="1857267" cy="721842"/>
              </a:xfrm>
              <a:prstGeom prst="roundRect">
                <a:avLst/>
              </a:prstGeom>
              <a:blipFill>
                <a:blip r:embed="rId7"/>
                <a:stretch>
                  <a:fillRect/>
                </a:stretch>
              </a:blipFill>
            </p:spPr>
            <p:txBody>
              <a:bodyPr/>
              <a:lstStyle/>
              <a:p>
                <a:r>
                  <a:rPr lang="en-SG">
                    <a:noFill/>
                  </a:rPr>
                  <a:t> </a:t>
                </a:r>
              </a:p>
            </p:txBody>
          </p:sp>
        </mc:Fallback>
      </mc:AlternateContent>
      <p:cxnSp>
        <p:nvCxnSpPr>
          <p:cNvPr id="155" name="Straight Arrow Connector 154">
            <a:extLst>
              <a:ext uri="{FF2B5EF4-FFF2-40B4-BE49-F238E27FC236}">
                <a16:creationId xmlns:a16="http://schemas.microsoft.com/office/drawing/2014/main" id="{4F749A90-E978-650B-4915-077A5ADB2FCF}"/>
              </a:ext>
            </a:extLst>
          </p:cNvPr>
          <p:cNvCxnSpPr>
            <a:cxnSpLocks/>
          </p:cNvCxnSpPr>
          <p:nvPr/>
        </p:nvCxnSpPr>
        <p:spPr>
          <a:xfrm flipV="1">
            <a:off x="7943955" y="2891697"/>
            <a:ext cx="400156" cy="546"/>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6" name="Straight Arrow Connector 155">
            <a:extLst>
              <a:ext uri="{FF2B5EF4-FFF2-40B4-BE49-F238E27FC236}">
                <a16:creationId xmlns:a16="http://schemas.microsoft.com/office/drawing/2014/main" id="{16D723EF-A673-0076-2662-A20231379E85}"/>
              </a:ext>
            </a:extLst>
          </p:cNvPr>
          <p:cNvCxnSpPr>
            <a:cxnSpLocks/>
            <a:stCxn id="68" idx="3"/>
            <a:endCxn id="129" idx="1"/>
          </p:cNvCxnSpPr>
          <p:nvPr/>
        </p:nvCxnSpPr>
        <p:spPr>
          <a:xfrm>
            <a:off x="7934324" y="3919068"/>
            <a:ext cx="400155"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9" name="Straight Arrow Connector 158">
            <a:extLst>
              <a:ext uri="{FF2B5EF4-FFF2-40B4-BE49-F238E27FC236}">
                <a16:creationId xmlns:a16="http://schemas.microsoft.com/office/drawing/2014/main" id="{4B198943-EF0D-0CEE-4C44-ABB80A4BB207}"/>
              </a:ext>
            </a:extLst>
          </p:cNvPr>
          <p:cNvCxnSpPr>
            <a:cxnSpLocks/>
            <a:stCxn id="69" idx="3"/>
            <a:endCxn id="131" idx="1"/>
          </p:cNvCxnSpPr>
          <p:nvPr/>
        </p:nvCxnSpPr>
        <p:spPr>
          <a:xfrm flipV="1">
            <a:off x="7934324" y="4928982"/>
            <a:ext cx="400154" cy="1856"/>
          </a:xfrm>
          <a:prstGeom prst="straightConnector1">
            <a:avLst/>
          </a:prstGeom>
          <a:ln w="57150">
            <a:solidFill>
              <a:schemeClr val="tx1">
                <a:lumMod val="95000"/>
                <a:lumOff val="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76" name="TextBox 175">
            <a:extLst>
              <a:ext uri="{FF2B5EF4-FFF2-40B4-BE49-F238E27FC236}">
                <a16:creationId xmlns:a16="http://schemas.microsoft.com/office/drawing/2014/main" id="{BF2E6D7E-16F3-9168-E92D-E2CE55631834}"/>
              </a:ext>
            </a:extLst>
          </p:cNvPr>
          <p:cNvSpPr txBox="1"/>
          <p:nvPr/>
        </p:nvSpPr>
        <p:spPr>
          <a:xfrm>
            <a:off x="1447798" y="5750820"/>
            <a:ext cx="8882744" cy="461665"/>
          </a:xfrm>
          <a:prstGeom prst="rect">
            <a:avLst/>
          </a:prstGeom>
          <a:noFill/>
        </p:spPr>
        <p:txBody>
          <a:bodyPr wrap="square" rtlCol="0">
            <a:spAutoFit/>
          </a:bodyPr>
          <a:lstStyle/>
          <a:p>
            <a:r>
              <a:rPr lang="en-SG" sz="2400" b="1">
                <a:latin typeface="CMU Sans Serif" panose="02000603000000000000" pitchFamily="2" charset="0"/>
                <a:ea typeface="CMU Sans Serif" panose="02000603000000000000" pitchFamily="2" charset="0"/>
                <a:cs typeface="CMU Sans Serif" panose="02000603000000000000" pitchFamily="2" charset="0"/>
              </a:rPr>
              <a:t>We finally get </a:t>
            </a:r>
            <a:r>
              <a:rPr lang="en-SG" sz="2400" b="1" u="sng">
                <a:latin typeface="CMU Sans Serif" panose="02000603000000000000" pitchFamily="2" charset="0"/>
                <a:ea typeface="CMU Sans Serif" panose="02000603000000000000" pitchFamily="2" charset="0"/>
                <a:cs typeface="CMU Sans Serif" panose="02000603000000000000" pitchFamily="2" charset="0"/>
              </a:rPr>
              <a:t>2</a:t>
            </a:r>
            <a:r>
              <a:rPr lang="en-SG" sz="2400" b="1">
                <a:latin typeface="CMU Sans Serif" panose="02000603000000000000" pitchFamily="2" charset="0"/>
                <a:ea typeface="CMU Sans Serif" panose="02000603000000000000" pitchFamily="2" charset="0"/>
                <a:cs typeface="CMU Sans Serif" panose="02000603000000000000" pitchFamily="2" charset="0"/>
              </a:rPr>
              <a:t> success metric readings for each Mini Model</a:t>
            </a:r>
          </a:p>
        </p:txBody>
      </p:sp>
    </p:spTree>
    <p:extLst>
      <p:ext uri="{BB962C8B-B14F-4D97-AF65-F5344CB8AC3E}">
        <p14:creationId xmlns:p14="http://schemas.microsoft.com/office/powerpoint/2010/main" val="98732509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AAA76-F909-9945-E3AC-3DE4C4068C17}"/>
              </a:ext>
            </a:extLst>
          </p:cNvPr>
          <p:cNvSpPr>
            <a:spLocks noGrp="1"/>
          </p:cNvSpPr>
          <p:nvPr>
            <p:ph type="title"/>
          </p:nvPr>
        </p:nvSpPr>
        <p:spPr>
          <a:xfrm>
            <a:off x="838199" y="481383"/>
            <a:ext cx="10515600" cy="796924"/>
          </a:xfrm>
        </p:spPr>
        <p:txBody>
          <a:bodyPr/>
          <a:lstStyle/>
          <a:p>
            <a:r>
              <a:rPr lang="en-SG"/>
              <a:t>Results</a:t>
            </a:r>
          </a:p>
        </p:txBody>
      </p:sp>
      <p:sp>
        <p:nvSpPr>
          <p:cNvPr id="4" name="Slide Number Placeholder 3">
            <a:extLst>
              <a:ext uri="{FF2B5EF4-FFF2-40B4-BE49-F238E27FC236}">
                <a16:creationId xmlns:a16="http://schemas.microsoft.com/office/drawing/2014/main" id="{6D5400E5-FE75-3EFE-B21F-4C830F97490F}"/>
              </a:ext>
            </a:extLst>
          </p:cNvPr>
          <p:cNvSpPr>
            <a:spLocks noGrp="1"/>
          </p:cNvSpPr>
          <p:nvPr>
            <p:ph type="sldNum" sz="quarter" idx="12"/>
          </p:nvPr>
        </p:nvSpPr>
        <p:spPr/>
        <p:txBody>
          <a:bodyPr/>
          <a:lstStyle/>
          <a:p>
            <a:fld id="{15318E31-E44D-46B9-B4DB-0D58A1756CE8}" type="slidenum">
              <a:rPr lang="en-SG" smtClean="0"/>
              <a:t>36</a:t>
            </a:fld>
            <a:endParaRPr lang="en-SG"/>
          </a:p>
        </p:txBody>
      </p:sp>
      <p:pic>
        <p:nvPicPr>
          <p:cNvPr id="14" name="Graphic 13">
            <a:extLst>
              <a:ext uri="{FF2B5EF4-FFF2-40B4-BE49-F238E27FC236}">
                <a16:creationId xmlns:a16="http://schemas.microsoft.com/office/drawing/2014/main" id="{CC80E539-DBE2-C5B9-9EBB-333ABFFB75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0971" y="1431198"/>
            <a:ext cx="11810057" cy="3151971"/>
          </a:xfrm>
          <a:prstGeom prst="rect">
            <a:avLst/>
          </a:prstGeom>
        </p:spPr>
      </p:pic>
      <p:sp>
        <p:nvSpPr>
          <p:cNvPr id="15" name="Rectangle 14">
            <a:extLst>
              <a:ext uri="{FF2B5EF4-FFF2-40B4-BE49-F238E27FC236}">
                <a16:creationId xmlns:a16="http://schemas.microsoft.com/office/drawing/2014/main" id="{21C104A1-3A0C-E9D4-B30C-87AD19395A17}"/>
              </a:ext>
            </a:extLst>
          </p:cNvPr>
          <p:cNvSpPr/>
          <p:nvPr/>
        </p:nvSpPr>
        <p:spPr>
          <a:xfrm>
            <a:off x="190970" y="1125415"/>
            <a:ext cx="7756055" cy="3494374"/>
          </a:xfrm>
          <a:prstGeom prst="rect">
            <a:avLst/>
          </a:prstGeom>
          <a:noFill/>
          <a:ln w="381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6" name="Rectangle 15">
            <a:extLst>
              <a:ext uri="{FF2B5EF4-FFF2-40B4-BE49-F238E27FC236}">
                <a16:creationId xmlns:a16="http://schemas.microsoft.com/office/drawing/2014/main" id="{8D718316-2F63-D134-602A-27B65525968B}"/>
              </a:ext>
            </a:extLst>
          </p:cNvPr>
          <p:cNvSpPr/>
          <p:nvPr/>
        </p:nvSpPr>
        <p:spPr>
          <a:xfrm>
            <a:off x="7981950" y="1125415"/>
            <a:ext cx="4019077" cy="349437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2E2290C3-5196-62C0-5C7E-9C6E241F88F0}"/>
                  </a:ext>
                </a:extLst>
              </p:cNvPr>
              <p:cNvSpPr txBox="1"/>
              <p:nvPr/>
            </p:nvSpPr>
            <p:spPr>
              <a:xfrm>
                <a:off x="358140" y="5027033"/>
                <a:ext cx="7436031" cy="1200329"/>
              </a:xfrm>
              <a:prstGeom prst="rect">
                <a:avLst/>
              </a:prstGeom>
              <a:noFill/>
              <a:ln w="38100">
                <a:solidFill>
                  <a:schemeClr val="accent3">
                    <a:lumMod val="60000"/>
                    <a:lumOff val="40000"/>
                  </a:schemeClr>
                </a:solidFill>
              </a:ln>
            </p:spPr>
            <p:txBody>
              <a:bodyPr wrap="square">
                <a:spAutoFit/>
              </a:bodyPr>
              <a:lstStyle/>
              <a:p>
                <a:pPr algn="ctr"/>
                <a:r>
                  <a:rPr lang="en-US" sz="2400"/>
                  <a:t>Mini-ML- </a:t>
                </a:r>
                <a14:m>
                  <m:oMath xmlns:m="http://schemas.openxmlformats.org/officeDocument/2006/math">
                    <m:r>
                      <a:rPr lang="en-US" sz="2400" i="1">
                        <a:latin typeface="Cambria Math" panose="02040503050406030204" pitchFamily="18" charset="0"/>
                      </a:rPr>
                      <m:t>𝜕</m:t>
                    </m:r>
                  </m:oMath>
                </a14:m>
                <a:r>
                  <a:rPr lang="en-US" sz="2400"/>
                  <a:t>SGP4 </a:t>
                </a:r>
                <a:r>
                  <a:rPr lang="en-US" sz="2400" b="1"/>
                  <a:t>consistently</a:t>
                </a:r>
                <a:r>
                  <a:rPr lang="en-US" sz="2400"/>
                  <a:t> and </a:t>
                </a:r>
                <a:r>
                  <a:rPr lang="en-US" sz="2400" b="1"/>
                  <a:t>significantly</a:t>
                </a:r>
                <a:r>
                  <a:rPr lang="en-US" sz="2400"/>
                  <a:t> outperforms SGP4 and ML- </a:t>
                </a:r>
                <a14:m>
                  <m:oMath xmlns:m="http://schemas.openxmlformats.org/officeDocument/2006/math">
                    <m:r>
                      <a:rPr lang="en-US" sz="2400" i="1">
                        <a:latin typeface="Cambria Math" panose="02040503050406030204" pitchFamily="18" charset="0"/>
                      </a:rPr>
                      <m:t>𝜕</m:t>
                    </m:r>
                  </m:oMath>
                </a14:m>
                <a:r>
                  <a:rPr lang="en-US" sz="2400"/>
                  <a:t>SGP4 in reducing trajectory errors for low-period satellites.</a:t>
                </a:r>
                <a:endParaRPr lang="en-SG" sz="2400"/>
              </a:p>
            </p:txBody>
          </p:sp>
        </mc:Choice>
        <mc:Fallback>
          <p:sp>
            <p:nvSpPr>
              <p:cNvPr id="19" name="TextBox 18">
                <a:extLst>
                  <a:ext uri="{FF2B5EF4-FFF2-40B4-BE49-F238E27FC236}">
                    <a16:creationId xmlns:a16="http://schemas.microsoft.com/office/drawing/2014/main" id="{2E2290C3-5196-62C0-5C7E-9C6E241F88F0}"/>
                  </a:ext>
                </a:extLst>
              </p:cNvPr>
              <p:cNvSpPr txBox="1">
                <a:spLocks noRot="1" noChangeAspect="1" noMove="1" noResize="1" noEditPoints="1" noAdjustHandles="1" noChangeArrowheads="1" noChangeShapeType="1" noTextEdit="1"/>
              </p:cNvSpPr>
              <p:nvPr/>
            </p:nvSpPr>
            <p:spPr>
              <a:xfrm>
                <a:off x="358140" y="5027033"/>
                <a:ext cx="7436031" cy="1200329"/>
              </a:xfrm>
              <a:prstGeom prst="rect">
                <a:avLst/>
              </a:prstGeom>
              <a:blipFill>
                <a:blip r:embed="rId5"/>
                <a:stretch>
                  <a:fillRect t="-2463" b="-8867"/>
                </a:stretch>
              </a:blipFill>
              <a:ln w="38100">
                <a:solidFill>
                  <a:schemeClr val="accent3">
                    <a:lumMod val="60000"/>
                    <a:lumOff val="40000"/>
                  </a:schemeClr>
                </a:solidFill>
              </a:ln>
            </p:spPr>
            <p:txBody>
              <a:bodyPr/>
              <a:lstStyle/>
              <a:p>
                <a:r>
                  <a:rPr lang="en-SG">
                    <a:noFill/>
                  </a:rPr>
                  <a:t> </a:t>
                </a:r>
              </a:p>
            </p:txBody>
          </p:sp>
        </mc:Fallback>
      </mc:AlternateContent>
      <p:cxnSp>
        <p:nvCxnSpPr>
          <p:cNvPr id="21" name="Straight Connector 20">
            <a:extLst>
              <a:ext uri="{FF2B5EF4-FFF2-40B4-BE49-F238E27FC236}">
                <a16:creationId xmlns:a16="http://schemas.microsoft.com/office/drawing/2014/main" id="{F2652133-A9C0-B5DA-113E-3BA77877D219}"/>
              </a:ext>
            </a:extLst>
          </p:cNvPr>
          <p:cNvCxnSpPr>
            <a:cxnSpLocks/>
            <a:stCxn id="15" idx="2"/>
            <a:endCxn id="19" idx="0"/>
          </p:cNvCxnSpPr>
          <p:nvPr/>
        </p:nvCxnSpPr>
        <p:spPr>
          <a:xfrm>
            <a:off x="4068998" y="4619789"/>
            <a:ext cx="7158" cy="407244"/>
          </a:xfrm>
          <a:prstGeom prst="line">
            <a:avLst/>
          </a:prstGeom>
          <a:ln w="38100">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B1A5E009-1578-99E5-59C0-B29E7393BFC9}"/>
                  </a:ext>
                </a:extLst>
              </p:cNvPr>
              <p:cNvSpPr txBox="1"/>
              <p:nvPr/>
            </p:nvSpPr>
            <p:spPr>
              <a:xfrm>
                <a:off x="7981950" y="5023004"/>
                <a:ext cx="4019078" cy="1200329"/>
              </a:xfrm>
              <a:prstGeom prst="rect">
                <a:avLst/>
              </a:prstGeom>
              <a:noFill/>
              <a:ln w="38100">
                <a:solidFill>
                  <a:srgbClr val="FF0000"/>
                </a:solidFill>
              </a:ln>
            </p:spPr>
            <p:txBody>
              <a:bodyPr wrap="square">
                <a:spAutoFit/>
              </a:bodyPr>
              <a:lstStyle/>
              <a:p>
                <a:pPr algn="ctr"/>
                <a:r>
                  <a:rPr lang="en-SG" sz="2400"/>
                  <a:t>Mini-ML-</a:t>
                </a:r>
                <a14:m>
                  <m:oMath xmlns:m="http://schemas.openxmlformats.org/officeDocument/2006/math">
                    <m:r>
                      <a:rPr lang="en-US" sz="2400" b="0" i="1" smtClean="0">
                        <a:latin typeface="Cambria Math" panose="02040503050406030204" pitchFamily="18" charset="0"/>
                      </a:rPr>
                      <m:t>𝜕</m:t>
                    </m:r>
                  </m:oMath>
                </a14:m>
                <a:r>
                  <a:rPr lang="en-SG" sz="2400"/>
                  <a:t>SGP4 overall </a:t>
                </a:r>
                <a:r>
                  <a:rPr lang="en-SG" sz="2400" b="1"/>
                  <a:t>underperforms</a:t>
                </a:r>
                <a:r>
                  <a:rPr lang="en-SG" sz="2400"/>
                  <a:t> with the highest period satellite</a:t>
                </a:r>
              </a:p>
            </p:txBody>
          </p:sp>
        </mc:Choice>
        <mc:Fallback>
          <p:sp>
            <p:nvSpPr>
              <p:cNvPr id="22" name="TextBox 21">
                <a:extLst>
                  <a:ext uri="{FF2B5EF4-FFF2-40B4-BE49-F238E27FC236}">
                    <a16:creationId xmlns:a16="http://schemas.microsoft.com/office/drawing/2014/main" id="{B1A5E009-1578-99E5-59C0-B29E7393BFC9}"/>
                  </a:ext>
                </a:extLst>
              </p:cNvPr>
              <p:cNvSpPr txBox="1">
                <a:spLocks noRot="1" noChangeAspect="1" noMove="1" noResize="1" noEditPoints="1" noAdjustHandles="1" noChangeArrowheads="1" noChangeShapeType="1" noTextEdit="1"/>
              </p:cNvSpPr>
              <p:nvPr/>
            </p:nvSpPr>
            <p:spPr>
              <a:xfrm>
                <a:off x="7981950" y="5023004"/>
                <a:ext cx="4019078" cy="1200329"/>
              </a:xfrm>
              <a:prstGeom prst="rect">
                <a:avLst/>
              </a:prstGeom>
              <a:blipFill>
                <a:blip r:embed="rId6"/>
                <a:stretch>
                  <a:fillRect t="-2463" b="-8867"/>
                </a:stretch>
              </a:blipFill>
              <a:ln w="38100">
                <a:solidFill>
                  <a:srgbClr val="FF0000"/>
                </a:solidFill>
              </a:ln>
            </p:spPr>
            <p:txBody>
              <a:bodyPr/>
              <a:lstStyle/>
              <a:p>
                <a:r>
                  <a:rPr lang="en-SG">
                    <a:noFill/>
                  </a:rPr>
                  <a:t> </a:t>
                </a:r>
              </a:p>
            </p:txBody>
          </p:sp>
        </mc:Fallback>
      </mc:AlternateContent>
      <p:cxnSp>
        <p:nvCxnSpPr>
          <p:cNvPr id="23" name="Straight Connector 22">
            <a:extLst>
              <a:ext uri="{FF2B5EF4-FFF2-40B4-BE49-F238E27FC236}">
                <a16:creationId xmlns:a16="http://schemas.microsoft.com/office/drawing/2014/main" id="{BE928DF4-3E3F-7293-3580-06775F3D96DA}"/>
              </a:ext>
            </a:extLst>
          </p:cNvPr>
          <p:cNvCxnSpPr>
            <a:cxnSpLocks/>
            <a:stCxn id="16" idx="2"/>
            <a:endCxn id="22" idx="0"/>
          </p:cNvCxnSpPr>
          <p:nvPr/>
        </p:nvCxnSpPr>
        <p:spPr>
          <a:xfrm>
            <a:off x="9991489" y="4619788"/>
            <a:ext cx="0" cy="403216"/>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a16="http://schemas.microsoft.com/office/drawing/2014/main" id="{943BD8E3-14C0-2FD6-2D48-1CC97C56757E}"/>
              </a:ext>
            </a:extLst>
          </p:cNvPr>
          <p:cNvSpPr/>
          <p:nvPr/>
        </p:nvSpPr>
        <p:spPr>
          <a:xfrm>
            <a:off x="554229" y="1201861"/>
            <a:ext cx="3396343" cy="3822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sz="20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Starlink - 2561 Mini Model</a:t>
            </a:r>
          </a:p>
        </p:txBody>
      </p:sp>
      <p:sp>
        <p:nvSpPr>
          <p:cNvPr id="3" name="Rectangle 2">
            <a:extLst>
              <a:ext uri="{FF2B5EF4-FFF2-40B4-BE49-F238E27FC236}">
                <a16:creationId xmlns:a16="http://schemas.microsoft.com/office/drawing/2014/main" id="{63655CBD-1C93-769A-8EB7-E9C3F60ABC9D}"/>
              </a:ext>
            </a:extLst>
          </p:cNvPr>
          <p:cNvSpPr/>
          <p:nvPr/>
        </p:nvSpPr>
        <p:spPr>
          <a:xfrm>
            <a:off x="4397828" y="1211386"/>
            <a:ext cx="3396343" cy="3822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sz="20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Starlink - 5350 Mini Model</a:t>
            </a:r>
          </a:p>
        </p:txBody>
      </p:sp>
      <p:sp>
        <p:nvSpPr>
          <p:cNvPr id="5" name="Rectangle 4">
            <a:extLst>
              <a:ext uri="{FF2B5EF4-FFF2-40B4-BE49-F238E27FC236}">
                <a16:creationId xmlns:a16="http://schemas.microsoft.com/office/drawing/2014/main" id="{26F6EB3C-9B67-8B56-115F-123E88797E1B}"/>
              </a:ext>
            </a:extLst>
          </p:cNvPr>
          <p:cNvSpPr/>
          <p:nvPr/>
        </p:nvSpPr>
        <p:spPr>
          <a:xfrm>
            <a:off x="8310283" y="1221774"/>
            <a:ext cx="3396343" cy="3822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sz="20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Starlink - 6060 Mini Model</a:t>
            </a:r>
          </a:p>
        </p:txBody>
      </p:sp>
    </p:spTree>
    <p:extLst>
      <p:ext uri="{BB962C8B-B14F-4D97-AF65-F5344CB8AC3E}">
        <p14:creationId xmlns:p14="http://schemas.microsoft.com/office/powerpoint/2010/main" val="314959622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9" grpId="0" animBg="1"/>
      <p:bldP spid="2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6DD68-4636-7A63-DCEB-9D7254DECBF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ADAA26-E1FE-1E40-94EC-50D871E80F76}"/>
              </a:ext>
            </a:extLst>
          </p:cNvPr>
          <p:cNvSpPr>
            <a:spLocks noGrp="1"/>
          </p:cNvSpPr>
          <p:nvPr>
            <p:ph type="sldNum" sz="quarter" idx="12"/>
          </p:nvPr>
        </p:nvSpPr>
        <p:spPr/>
        <p:txBody>
          <a:bodyPr/>
          <a:lstStyle/>
          <a:p>
            <a:fld id="{15318E31-E44D-46B9-B4DB-0D58A1756CE8}" type="slidenum">
              <a:rPr lang="en-SG" smtClean="0"/>
              <a:t>37</a:t>
            </a:fld>
            <a:endParaRPr lang="en-SG"/>
          </a:p>
        </p:txBody>
      </p:sp>
      <p:sp>
        <p:nvSpPr>
          <p:cNvPr id="17" name="Title 5">
            <a:extLst>
              <a:ext uri="{FF2B5EF4-FFF2-40B4-BE49-F238E27FC236}">
                <a16:creationId xmlns:a16="http://schemas.microsoft.com/office/drawing/2014/main" id="{78991403-7D4A-6454-D3CF-2FB76528F01C}"/>
              </a:ext>
            </a:extLst>
          </p:cNvPr>
          <p:cNvSpPr>
            <a:spLocks noGrp="1"/>
          </p:cNvSpPr>
          <p:nvPr>
            <p:ph type="title"/>
          </p:nvPr>
        </p:nvSpPr>
        <p:spPr>
          <a:xfrm>
            <a:off x="505634" y="2849827"/>
            <a:ext cx="10714816" cy="1007780"/>
          </a:xfrm>
        </p:spPr>
        <p:txBody>
          <a:bodyPr anchor="b">
            <a:noAutofit/>
          </a:bodyPr>
          <a:lstStyle/>
          <a:p>
            <a:r>
              <a:rPr lang="en-US" sz="5500" b="1"/>
              <a:t>Future Work and Conclusion</a:t>
            </a:r>
            <a:endParaRPr lang="en-SG" sz="5500" b="1"/>
          </a:p>
        </p:txBody>
      </p:sp>
      <p:sp>
        <p:nvSpPr>
          <p:cNvPr id="19" name="Title 5">
            <a:extLst>
              <a:ext uri="{FF2B5EF4-FFF2-40B4-BE49-F238E27FC236}">
                <a16:creationId xmlns:a16="http://schemas.microsoft.com/office/drawing/2014/main" id="{7B608471-3DB9-610B-6C9F-5163015CB03A}"/>
              </a:ext>
            </a:extLst>
          </p:cNvPr>
          <p:cNvSpPr txBox="1">
            <a:spLocks/>
          </p:cNvSpPr>
          <p:nvPr/>
        </p:nvSpPr>
        <p:spPr>
          <a:xfrm>
            <a:off x="505634" y="2530692"/>
            <a:ext cx="3073160" cy="3191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1pPr>
          </a:lstStyle>
          <a:p>
            <a:r>
              <a:rPr lang="en-SG" sz="1800" dirty="0"/>
              <a:t>Section 4</a:t>
            </a:r>
            <a:endParaRPr lang="en-SG" sz="1800" baseline="30000" dirty="0"/>
          </a:p>
        </p:txBody>
      </p:sp>
      <p:cxnSp>
        <p:nvCxnSpPr>
          <p:cNvPr id="21" name="Straight Connector 20">
            <a:extLst>
              <a:ext uri="{FF2B5EF4-FFF2-40B4-BE49-F238E27FC236}">
                <a16:creationId xmlns:a16="http://schemas.microsoft.com/office/drawing/2014/main" id="{4A9A01B7-6814-6DF0-0BF9-18F5C984ABDF}"/>
              </a:ext>
            </a:extLst>
          </p:cNvPr>
          <p:cNvCxnSpPr>
            <a:cxnSpLocks/>
          </p:cNvCxnSpPr>
          <p:nvPr/>
        </p:nvCxnSpPr>
        <p:spPr>
          <a:xfrm>
            <a:off x="505634" y="2906585"/>
            <a:ext cx="4665632" cy="3593"/>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26" name="Title 5">
            <a:extLst>
              <a:ext uri="{FF2B5EF4-FFF2-40B4-BE49-F238E27FC236}">
                <a16:creationId xmlns:a16="http://schemas.microsoft.com/office/drawing/2014/main" id="{20DDC9AD-D06E-BD11-C8C4-986752ABC241}"/>
              </a:ext>
            </a:extLst>
          </p:cNvPr>
          <p:cNvSpPr txBox="1">
            <a:spLocks/>
          </p:cNvSpPr>
          <p:nvPr/>
        </p:nvSpPr>
        <p:spPr>
          <a:xfrm>
            <a:off x="505633" y="3754797"/>
            <a:ext cx="4590241" cy="3191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1pPr>
          </a:lstStyle>
          <a:p>
            <a:r>
              <a:rPr lang="en-SG" sz="2000">
                <a:solidFill>
                  <a:schemeClr val="accent2">
                    <a:lumMod val="75000"/>
                  </a:schemeClr>
                </a:solidFill>
              </a:rPr>
              <a:t>So what next?</a:t>
            </a:r>
            <a:endParaRPr lang="en-SG" sz="2000" baseline="30000">
              <a:solidFill>
                <a:schemeClr val="accent2">
                  <a:lumMod val="75000"/>
                </a:schemeClr>
              </a:solidFill>
            </a:endParaRPr>
          </a:p>
        </p:txBody>
      </p:sp>
    </p:spTree>
    <p:extLst>
      <p:ext uri="{BB962C8B-B14F-4D97-AF65-F5344CB8AC3E}">
        <p14:creationId xmlns:p14="http://schemas.microsoft.com/office/powerpoint/2010/main" val="6117306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7ED90-A110-95B6-CF83-AB1EC3A82A3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92DB9A-C67D-C530-4D0D-AD5B4CC5C74D}"/>
              </a:ext>
            </a:extLst>
          </p:cNvPr>
          <p:cNvSpPr>
            <a:spLocks noGrp="1"/>
          </p:cNvSpPr>
          <p:nvPr>
            <p:ph type="sldNum" sz="quarter" idx="12"/>
          </p:nvPr>
        </p:nvSpPr>
        <p:spPr/>
        <p:txBody>
          <a:bodyPr/>
          <a:lstStyle/>
          <a:p>
            <a:fld id="{15318E31-E44D-46B9-B4DB-0D58A1756CE8}" type="slidenum">
              <a:rPr lang="en-SG" smtClean="0"/>
              <a:t>38</a:t>
            </a:fld>
            <a:endParaRPr lang="en-SG"/>
          </a:p>
        </p:txBody>
      </p:sp>
      <p:sp>
        <p:nvSpPr>
          <p:cNvPr id="5" name="Title 1">
            <a:extLst>
              <a:ext uri="{FF2B5EF4-FFF2-40B4-BE49-F238E27FC236}">
                <a16:creationId xmlns:a16="http://schemas.microsoft.com/office/drawing/2014/main" id="{A42B11AA-36E3-0919-5633-DFA417C103AC}"/>
              </a:ext>
            </a:extLst>
          </p:cNvPr>
          <p:cNvSpPr>
            <a:spLocks noGrp="1"/>
          </p:cNvSpPr>
          <p:nvPr>
            <p:ph type="title"/>
          </p:nvPr>
        </p:nvSpPr>
        <p:spPr>
          <a:xfrm>
            <a:off x="838200" y="365126"/>
            <a:ext cx="10515600" cy="796924"/>
          </a:xfrm>
        </p:spPr>
        <p:txBody>
          <a:bodyPr/>
          <a:lstStyle/>
          <a:p>
            <a:r>
              <a:rPr lang="en-SG" dirty="0"/>
              <a:t>Final words</a:t>
            </a:r>
          </a:p>
        </p:txBody>
      </p:sp>
      <p:sp>
        <p:nvSpPr>
          <p:cNvPr id="6" name="TextBox 5">
            <a:extLst>
              <a:ext uri="{FF2B5EF4-FFF2-40B4-BE49-F238E27FC236}">
                <a16:creationId xmlns:a16="http://schemas.microsoft.com/office/drawing/2014/main" id="{72D4CDAE-5592-2EC6-E9E3-4EF09C98D4A2}"/>
              </a:ext>
            </a:extLst>
          </p:cNvPr>
          <p:cNvSpPr txBox="1"/>
          <p:nvPr/>
        </p:nvSpPr>
        <p:spPr>
          <a:xfrm>
            <a:off x="693841" y="1275113"/>
            <a:ext cx="10804317" cy="954107"/>
          </a:xfrm>
          <a:prstGeom prst="rect">
            <a:avLst/>
          </a:prstGeom>
          <a:noFill/>
          <a:ln>
            <a:noFill/>
          </a:ln>
        </p:spPr>
        <p:txBody>
          <a:bodyPr wrap="square">
            <a:spAutoFit/>
          </a:bodyPr>
          <a:lstStyle/>
          <a:p>
            <a:pPr algn="ctr"/>
            <a:r>
              <a:rPr lang="en-SG" sz="2800" b="1">
                <a:solidFill>
                  <a:schemeClr val="accent2">
                    <a:lumMod val="50000"/>
                  </a:schemeClr>
                </a:solidFill>
                <a:latin typeface="CMU Sans Serif" panose="02000603000000000000" pitchFamily="2" charset="0"/>
                <a:ea typeface="CMU Sans Serif" panose="02000603000000000000" pitchFamily="2" charset="0"/>
                <a:cs typeface="CMU Sans Serif" panose="02000603000000000000" pitchFamily="2" charset="0"/>
              </a:rPr>
              <a:t>MCS might be trash</a:t>
            </a:r>
          </a:p>
          <a:p>
            <a:pPr algn="ctr"/>
            <a:r>
              <a:rPr lang="en-SG" sz="2800" b="1">
                <a:solidFill>
                  <a:schemeClr val="accent2">
                    <a:lumMod val="50000"/>
                  </a:schemeClr>
                </a:solidFill>
                <a:latin typeface="CMU Sans Serif" panose="02000603000000000000" pitchFamily="2" charset="0"/>
                <a:ea typeface="CMU Sans Serif" panose="02000603000000000000" pitchFamily="2" charset="0"/>
                <a:cs typeface="CMU Sans Serif" panose="02000603000000000000" pitchFamily="2" charset="0"/>
              </a:rPr>
              <a:t>Mini ML-</a:t>
            </a:r>
            <a:r>
              <a:rPr lang="en-SG" sz="2800" b="1" i="0">
                <a:solidFill>
                  <a:schemeClr val="accent2">
                    <a:lumMod val="50000"/>
                  </a:schemeClr>
                </a:solidFill>
                <a:effectLst/>
                <a:latin typeface="CMU Sans Serif" panose="02000603000000000000" pitchFamily="2" charset="0"/>
                <a:ea typeface="CMU Sans Serif" panose="02000603000000000000" pitchFamily="2" charset="0"/>
                <a:cs typeface="CMU Sans Serif" panose="02000603000000000000" pitchFamily="2" charset="0"/>
              </a:rPr>
              <a:t>∂</a:t>
            </a:r>
            <a:r>
              <a:rPr lang="en-SG" sz="2800" b="1">
                <a:solidFill>
                  <a:schemeClr val="accent2">
                    <a:lumMod val="50000"/>
                  </a:schemeClr>
                </a:solidFill>
                <a:latin typeface="CMU Sans Serif" panose="02000603000000000000" pitchFamily="2" charset="0"/>
                <a:ea typeface="CMU Sans Serif" panose="02000603000000000000" pitchFamily="2" charset="0"/>
                <a:cs typeface="CMU Sans Serif" panose="02000603000000000000" pitchFamily="2" charset="0"/>
              </a:rPr>
              <a:t>SGP4 has good potential</a:t>
            </a:r>
            <a:endParaRPr lang="en-SG" sz="2800" b="1" i="1" baseline="-25000">
              <a:solidFill>
                <a:schemeClr val="accent2">
                  <a:lumMod val="50000"/>
                </a:schemeClr>
              </a:solidFill>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7" name="TextBox 6">
            <a:extLst>
              <a:ext uri="{FF2B5EF4-FFF2-40B4-BE49-F238E27FC236}">
                <a16:creationId xmlns:a16="http://schemas.microsoft.com/office/drawing/2014/main" id="{D2C1781E-D258-5B78-6B93-E106322C3882}"/>
              </a:ext>
            </a:extLst>
          </p:cNvPr>
          <p:cNvSpPr txBox="1"/>
          <p:nvPr/>
        </p:nvSpPr>
        <p:spPr>
          <a:xfrm>
            <a:off x="706540" y="2228374"/>
            <a:ext cx="10804317" cy="769441"/>
          </a:xfrm>
          <a:prstGeom prst="rect">
            <a:avLst/>
          </a:prstGeom>
          <a:noFill/>
          <a:ln>
            <a:noFill/>
          </a:ln>
        </p:spPr>
        <p:txBody>
          <a:bodyPr wrap="square">
            <a:spAutoFit/>
          </a:bodyPr>
          <a:lstStyle/>
          <a:p>
            <a:pPr algn="ctr"/>
            <a:r>
              <a:rPr lang="en-SG" sz="4400" b="1">
                <a:latin typeface="CMU Sans Serif" panose="02000603000000000000" pitchFamily="2" charset="0"/>
                <a:ea typeface="CMU Sans Serif" panose="02000603000000000000" pitchFamily="2" charset="0"/>
                <a:cs typeface="CMU Sans Serif" panose="02000603000000000000" pitchFamily="2" charset="0"/>
              </a:rPr>
              <a:t>How can we make them better?</a:t>
            </a:r>
            <a:endParaRPr lang="en-SG" sz="4400" b="1" i="1" baseline="-2500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8" name="TextBox 7">
            <a:extLst>
              <a:ext uri="{FF2B5EF4-FFF2-40B4-BE49-F238E27FC236}">
                <a16:creationId xmlns:a16="http://schemas.microsoft.com/office/drawing/2014/main" id="{E555474C-2375-FC8E-434B-38E60B23ECB2}"/>
              </a:ext>
            </a:extLst>
          </p:cNvPr>
          <p:cNvSpPr txBox="1"/>
          <p:nvPr/>
        </p:nvSpPr>
        <p:spPr>
          <a:xfrm>
            <a:off x="2131129" y="3429000"/>
            <a:ext cx="7955138" cy="2246769"/>
          </a:xfrm>
          <a:prstGeom prst="rect">
            <a:avLst/>
          </a:prstGeom>
          <a:noFill/>
          <a:ln>
            <a:noFill/>
          </a:ln>
        </p:spPr>
        <p:txBody>
          <a:bodyPr wrap="square">
            <a:spAutoFit/>
          </a:bodyPr>
          <a:lstStyle/>
          <a:p>
            <a:pPr marL="457200" indent="-457200" algn="ctr">
              <a:buFont typeface="+mj-lt"/>
              <a:buAutoNum type="arabicPeriod"/>
            </a:pPr>
            <a:r>
              <a:rPr lang="en-SG" sz="2400" dirty="0">
                <a:latin typeface="CMU Sans Serif" panose="02000603000000000000" pitchFamily="2" charset="0"/>
                <a:ea typeface="CMU Sans Serif" panose="02000603000000000000" pitchFamily="2" charset="0"/>
                <a:cs typeface="CMU Sans Serif" panose="02000603000000000000" pitchFamily="2" charset="0"/>
              </a:rPr>
              <a:t>Breaking down MCS and ML-∂SGP4 into their smaller </a:t>
            </a:r>
            <a:r>
              <a:rPr lang="en-SG" sz="2400">
                <a:latin typeface="CMU Sans Serif" panose="02000603000000000000" pitchFamily="2" charset="0"/>
                <a:ea typeface="CMU Sans Serif" panose="02000603000000000000" pitchFamily="2" charset="0"/>
                <a:cs typeface="CMU Sans Serif" panose="02000603000000000000" pitchFamily="2" charset="0"/>
              </a:rPr>
              <a:t>components</a:t>
            </a:r>
            <a:r>
              <a:rPr lang="en-SG" sz="2400" dirty="0">
                <a:latin typeface="CMU Sans Serif" panose="02000603000000000000" pitchFamily="2" charset="0"/>
                <a:ea typeface="CMU Sans Serif" panose="02000603000000000000" pitchFamily="2" charset="0"/>
                <a:cs typeface="CMU Sans Serif" panose="02000603000000000000" pitchFamily="2" charset="0"/>
              </a:rPr>
              <a:t> to </a:t>
            </a:r>
            <a:r>
              <a:rPr lang="en-SG" sz="2400">
                <a:latin typeface="CMU Sans Serif" panose="02000603000000000000" pitchFamily="2" charset="0"/>
                <a:ea typeface="CMU Sans Serif" panose="02000603000000000000" pitchFamily="2" charset="0"/>
                <a:cs typeface="CMU Sans Serif" panose="02000603000000000000" pitchFamily="2" charset="0"/>
              </a:rPr>
              <a:t>identify sources of error</a:t>
            </a:r>
            <a:endParaRPr lang="en-SG" sz="2400" dirty="0">
              <a:latin typeface="CMU Sans Serif" panose="02000603000000000000" pitchFamily="2" charset="0"/>
              <a:ea typeface="CMU Sans Serif" panose="02000603000000000000" pitchFamily="2" charset="0"/>
              <a:cs typeface="CMU Sans Serif" panose="02000603000000000000" pitchFamily="2" charset="0"/>
            </a:endParaRPr>
          </a:p>
          <a:p>
            <a:pPr marL="457200" indent="-457200" algn="ctr">
              <a:buFont typeface="+mj-lt"/>
              <a:buAutoNum type="arabicPeriod"/>
            </a:pPr>
            <a:endParaRPr lang="en-SG" sz="2400">
              <a:latin typeface="CMU Sans Serif" panose="02000603000000000000" pitchFamily="2" charset="0"/>
              <a:ea typeface="CMU Sans Serif" panose="02000603000000000000" pitchFamily="2" charset="0"/>
              <a:cs typeface="CMU Sans Serif" panose="02000603000000000000" pitchFamily="2" charset="0"/>
            </a:endParaRPr>
          </a:p>
          <a:p>
            <a:pPr marL="457200" indent="-457200" algn="ctr">
              <a:buFont typeface="+mj-lt"/>
              <a:buAutoNum type="arabicPeriod"/>
            </a:pPr>
            <a:r>
              <a:rPr lang="en-SG" sz="2400" dirty="0">
                <a:latin typeface="CMU Sans Serif" panose="02000603000000000000" pitchFamily="2" charset="0"/>
                <a:ea typeface="CMU Sans Serif" panose="02000603000000000000" pitchFamily="2" charset="0"/>
                <a:cs typeface="CMU Sans Serif" panose="02000603000000000000" pitchFamily="2" charset="0"/>
              </a:rPr>
              <a:t>Tune ML-∂SGP4’s original architecture to improve its performance and make it physics informed. </a:t>
            </a:r>
          </a:p>
          <a:p>
            <a:pPr algn="ctr"/>
            <a:endParaRPr lang="en-SG" sz="2000" dirty="0">
              <a:latin typeface="CMU Sans Serif" panose="02000603000000000000" pitchFamily="2" charset="0"/>
              <a:ea typeface="CMU Sans Serif" panose="02000603000000000000" pitchFamily="2" charset="0"/>
              <a:cs typeface="CMU Sans Serif" panose="02000603000000000000" pitchFamily="2" charset="0"/>
            </a:endParaRPr>
          </a:p>
        </p:txBody>
      </p:sp>
    </p:spTree>
    <p:extLst>
      <p:ext uri="{BB962C8B-B14F-4D97-AF65-F5344CB8AC3E}">
        <p14:creationId xmlns:p14="http://schemas.microsoft.com/office/powerpoint/2010/main" val="368730593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D5E4B-1B62-D6AB-4D45-922E2FF2E1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3D5CE1-4A32-A878-1B95-980C7772FB9E}"/>
              </a:ext>
            </a:extLst>
          </p:cNvPr>
          <p:cNvSpPr>
            <a:spLocks noGrp="1"/>
          </p:cNvSpPr>
          <p:nvPr>
            <p:ph type="title"/>
          </p:nvPr>
        </p:nvSpPr>
        <p:spPr/>
        <p:txBody>
          <a:bodyPr>
            <a:normAutofit/>
          </a:bodyPr>
          <a:lstStyle/>
          <a:p>
            <a:r>
              <a:rPr lang="en-US" sz="4000" b="1"/>
              <a:t>The </a:t>
            </a:r>
            <a:r>
              <a:rPr lang="en-US"/>
              <a:t>issue</a:t>
            </a:r>
            <a:r>
              <a:rPr lang="en-US" sz="4000" b="1"/>
              <a:t> with LEO</a:t>
            </a:r>
          </a:p>
        </p:txBody>
      </p:sp>
      <p:sp>
        <p:nvSpPr>
          <p:cNvPr id="4" name="Slide Number Placeholder 3">
            <a:extLst>
              <a:ext uri="{FF2B5EF4-FFF2-40B4-BE49-F238E27FC236}">
                <a16:creationId xmlns:a16="http://schemas.microsoft.com/office/drawing/2014/main" id="{AF04C2A3-605A-8C99-706E-56DFE7772A57}"/>
              </a:ext>
            </a:extLst>
          </p:cNvPr>
          <p:cNvSpPr>
            <a:spLocks noGrp="1"/>
          </p:cNvSpPr>
          <p:nvPr>
            <p:ph type="sldNum" sz="quarter" idx="12"/>
          </p:nvPr>
        </p:nvSpPr>
        <p:spPr/>
        <p:txBody>
          <a:bodyPr/>
          <a:lstStyle/>
          <a:p>
            <a:fld id="{15318E31-E44D-46B9-B4DB-0D58A1756CE8}" type="slidenum">
              <a:rPr lang="en-SG" smtClean="0"/>
              <a:t>3</a:t>
            </a:fld>
            <a:endParaRPr lang="en-SG"/>
          </a:p>
        </p:txBody>
      </p:sp>
      <p:sp>
        <p:nvSpPr>
          <p:cNvPr id="5" name="Title 1">
            <a:extLst>
              <a:ext uri="{FF2B5EF4-FFF2-40B4-BE49-F238E27FC236}">
                <a16:creationId xmlns:a16="http://schemas.microsoft.com/office/drawing/2014/main" id="{F9855644-301E-510B-B32B-64691B541526}"/>
              </a:ext>
            </a:extLst>
          </p:cNvPr>
          <p:cNvSpPr txBox="1">
            <a:spLocks/>
          </p:cNvSpPr>
          <p:nvPr/>
        </p:nvSpPr>
        <p:spPr>
          <a:xfrm>
            <a:off x="5553075" y="9525"/>
            <a:ext cx="1085850" cy="28257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1pPr>
          </a:lstStyle>
          <a:p>
            <a:pPr algn="ctr"/>
            <a:r>
              <a:rPr lang="en-US" sz="1400">
                <a:solidFill>
                  <a:schemeClr val="accent2">
                    <a:lumMod val="50000"/>
                  </a:schemeClr>
                </a:solidFill>
              </a:rPr>
              <a:t>Overview</a:t>
            </a:r>
          </a:p>
        </p:txBody>
      </p:sp>
      <p:sp>
        <p:nvSpPr>
          <p:cNvPr id="16" name="TextBox 15">
            <a:extLst>
              <a:ext uri="{FF2B5EF4-FFF2-40B4-BE49-F238E27FC236}">
                <a16:creationId xmlns:a16="http://schemas.microsoft.com/office/drawing/2014/main" id="{DC15885F-F85C-E1AF-CF7F-C68433BC8BA6}"/>
              </a:ext>
            </a:extLst>
          </p:cNvPr>
          <p:cNvSpPr txBox="1"/>
          <p:nvPr/>
        </p:nvSpPr>
        <p:spPr>
          <a:xfrm>
            <a:off x="2387739" y="1141525"/>
            <a:ext cx="7416522" cy="369332"/>
          </a:xfrm>
          <a:prstGeom prst="rect">
            <a:avLst/>
          </a:prstGeom>
          <a:noFill/>
        </p:spPr>
        <p:txBody>
          <a:bodyPr wrap="square">
            <a:spAutoFit/>
          </a:bodyPr>
          <a:lstStyle/>
          <a:p>
            <a:pPr algn="ctr"/>
            <a:r>
              <a:rPr lang="en-SG" i="1">
                <a:latin typeface="CMU Sans Serif" panose="02000603000000000000" pitchFamily="2" charset="0"/>
                <a:ea typeface="CMU Sans Serif" panose="02000603000000000000" pitchFamily="2" charset="0"/>
                <a:cs typeface="CMU Sans Serif" panose="02000603000000000000" pitchFamily="2" charset="0"/>
              </a:rPr>
              <a:t>“With great speed comes great problems”</a:t>
            </a:r>
          </a:p>
        </p:txBody>
      </p:sp>
      <p:sp>
        <p:nvSpPr>
          <p:cNvPr id="8" name="TextBox 7">
            <a:extLst>
              <a:ext uri="{FF2B5EF4-FFF2-40B4-BE49-F238E27FC236}">
                <a16:creationId xmlns:a16="http://schemas.microsoft.com/office/drawing/2014/main" id="{F4F78853-1352-33C6-F270-DE80FE1DC9A9}"/>
              </a:ext>
            </a:extLst>
          </p:cNvPr>
          <p:cNvSpPr txBox="1"/>
          <p:nvPr/>
        </p:nvSpPr>
        <p:spPr>
          <a:xfrm>
            <a:off x="1974919" y="1900090"/>
            <a:ext cx="8242161" cy="400110"/>
          </a:xfrm>
          <a:prstGeom prst="rect">
            <a:avLst/>
          </a:prstGeom>
          <a:noFill/>
        </p:spPr>
        <p:txBody>
          <a:bodyPr wrap="square">
            <a:spAutoFit/>
          </a:bodyPr>
          <a:lstStyle/>
          <a:p>
            <a:pPr algn="ctr"/>
            <a:r>
              <a:rPr lang="en-SG" sz="2000" b="1">
                <a:solidFill>
                  <a:schemeClr val="accent2">
                    <a:lumMod val="75000"/>
                  </a:schemeClr>
                </a:solidFill>
                <a:latin typeface="CMU Sans Serif" panose="02000603000000000000" pitchFamily="2" charset="0"/>
                <a:ea typeface="CMU Sans Serif" panose="02000603000000000000" pitchFamily="2" charset="0"/>
                <a:cs typeface="CMU Sans Serif" panose="02000603000000000000" pitchFamily="2" charset="0"/>
              </a:rPr>
              <a:t>Doppler Shift: Movement changes the communication frequency!</a:t>
            </a:r>
          </a:p>
        </p:txBody>
      </p:sp>
      <p:sp>
        <p:nvSpPr>
          <p:cNvPr id="10" name="Rectangle 9">
            <a:extLst>
              <a:ext uri="{FF2B5EF4-FFF2-40B4-BE49-F238E27FC236}">
                <a16:creationId xmlns:a16="http://schemas.microsoft.com/office/drawing/2014/main" id="{A672669E-725D-C8F1-8926-531CFE26A6AD}"/>
              </a:ext>
            </a:extLst>
          </p:cNvPr>
          <p:cNvSpPr/>
          <p:nvPr/>
        </p:nvSpPr>
        <p:spPr>
          <a:xfrm>
            <a:off x="9348829" y="3076810"/>
            <a:ext cx="1001601" cy="796924"/>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grpSp>
        <p:nvGrpSpPr>
          <p:cNvPr id="12" name="Group 11">
            <a:extLst>
              <a:ext uri="{FF2B5EF4-FFF2-40B4-BE49-F238E27FC236}">
                <a16:creationId xmlns:a16="http://schemas.microsoft.com/office/drawing/2014/main" id="{B90B27CA-E457-683D-50FE-2C3A57B311F9}"/>
              </a:ext>
            </a:extLst>
          </p:cNvPr>
          <p:cNvGrpSpPr/>
          <p:nvPr/>
        </p:nvGrpSpPr>
        <p:grpSpPr>
          <a:xfrm>
            <a:off x="1391492" y="2758495"/>
            <a:ext cx="1433553" cy="1433553"/>
            <a:chOff x="1258142" y="2998787"/>
            <a:chExt cx="1433553" cy="1433553"/>
          </a:xfrm>
        </p:grpSpPr>
        <p:sp>
          <p:nvSpPr>
            <p:cNvPr id="11" name="Rectangle 10">
              <a:extLst>
                <a:ext uri="{FF2B5EF4-FFF2-40B4-BE49-F238E27FC236}">
                  <a16:creationId xmlns:a16="http://schemas.microsoft.com/office/drawing/2014/main" id="{13B4423A-200C-1783-09BC-7DB4517B4A3C}"/>
                </a:ext>
              </a:extLst>
            </p:cNvPr>
            <p:cNvSpPr/>
            <p:nvPr/>
          </p:nvSpPr>
          <p:spPr>
            <a:xfrm>
              <a:off x="1258142" y="3423057"/>
              <a:ext cx="1433553" cy="585012"/>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 name="Rectangle 8">
              <a:extLst>
                <a:ext uri="{FF2B5EF4-FFF2-40B4-BE49-F238E27FC236}">
                  <a16:creationId xmlns:a16="http://schemas.microsoft.com/office/drawing/2014/main" id="{374E2827-AB39-B186-46CE-686FBBEF6DCB}"/>
                </a:ext>
              </a:extLst>
            </p:cNvPr>
            <p:cNvSpPr/>
            <p:nvPr/>
          </p:nvSpPr>
          <p:spPr>
            <a:xfrm rot="16200000">
              <a:off x="1121618" y="3579039"/>
              <a:ext cx="1433553" cy="273049"/>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grpSp>
      <p:sp>
        <p:nvSpPr>
          <p:cNvPr id="13" name="Freeform: Shape 12">
            <a:extLst>
              <a:ext uri="{FF2B5EF4-FFF2-40B4-BE49-F238E27FC236}">
                <a16:creationId xmlns:a16="http://schemas.microsoft.com/office/drawing/2014/main" id="{06D8A66D-48DA-70FB-37B0-828317915DE7}"/>
              </a:ext>
            </a:extLst>
          </p:cNvPr>
          <p:cNvSpPr/>
          <p:nvPr/>
        </p:nvSpPr>
        <p:spPr>
          <a:xfrm>
            <a:off x="2838450" y="3162250"/>
            <a:ext cx="6524625" cy="628713"/>
          </a:xfrm>
          <a:custGeom>
            <a:avLst/>
            <a:gdLst>
              <a:gd name="connsiteX0" fmla="*/ 0 w 6524625"/>
              <a:gd name="connsiteY0" fmla="*/ 304850 h 628713"/>
              <a:gd name="connsiteX1" fmla="*/ 266700 w 6524625"/>
              <a:gd name="connsiteY1" fmla="*/ 19100 h 628713"/>
              <a:gd name="connsiteX2" fmla="*/ 600075 w 6524625"/>
              <a:gd name="connsiteY2" fmla="*/ 628700 h 628713"/>
              <a:gd name="connsiteX3" fmla="*/ 1152525 w 6524625"/>
              <a:gd name="connsiteY3" fmla="*/ 50 h 628713"/>
              <a:gd name="connsiteX4" fmla="*/ 1781175 w 6524625"/>
              <a:gd name="connsiteY4" fmla="*/ 590600 h 628713"/>
              <a:gd name="connsiteX5" fmla="*/ 2638425 w 6524625"/>
              <a:gd name="connsiteY5" fmla="*/ 9575 h 628713"/>
              <a:gd name="connsiteX6" fmla="*/ 3733800 w 6524625"/>
              <a:gd name="connsiteY6" fmla="*/ 600125 h 628713"/>
              <a:gd name="connsiteX7" fmla="*/ 4762500 w 6524625"/>
              <a:gd name="connsiteY7" fmla="*/ 47675 h 628713"/>
              <a:gd name="connsiteX8" fmla="*/ 5791200 w 6524625"/>
              <a:gd name="connsiteY8" fmla="*/ 609650 h 628713"/>
              <a:gd name="connsiteX9" fmla="*/ 6524625 w 6524625"/>
              <a:gd name="connsiteY9" fmla="*/ 314375 h 62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24625" h="628713">
                <a:moveTo>
                  <a:pt x="0" y="304850"/>
                </a:moveTo>
                <a:cubicBezTo>
                  <a:pt x="83344" y="134987"/>
                  <a:pt x="166688" y="-34875"/>
                  <a:pt x="266700" y="19100"/>
                </a:cubicBezTo>
                <a:cubicBezTo>
                  <a:pt x="366712" y="73075"/>
                  <a:pt x="452438" y="631875"/>
                  <a:pt x="600075" y="628700"/>
                </a:cubicBezTo>
                <a:cubicBezTo>
                  <a:pt x="747713" y="625525"/>
                  <a:pt x="955675" y="6400"/>
                  <a:pt x="1152525" y="50"/>
                </a:cubicBezTo>
                <a:cubicBezTo>
                  <a:pt x="1349375" y="-6300"/>
                  <a:pt x="1533525" y="589013"/>
                  <a:pt x="1781175" y="590600"/>
                </a:cubicBezTo>
                <a:cubicBezTo>
                  <a:pt x="2028825" y="592188"/>
                  <a:pt x="2312988" y="7988"/>
                  <a:pt x="2638425" y="9575"/>
                </a:cubicBezTo>
                <a:cubicBezTo>
                  <a:pt x="2963862" y="11162"/>
                  <a:pt x="3379788" y="593775"/>
                  <a:pt x="3733800" y="600125"/>
                </a:cubicBezTo>
                <a:cubicBezTo>
                  <a:pt x="4087812" y="606475"/>
                  <a:pt x="4419600" y="46087"/>
                  <a:pt x="4762500" y="47675"/>
                </a:cubicBezTo>
                <a:cubicBezTo>
                  <a:pt x="5105400" y="49262"/>
                  <a:pt x="5497513" y="565200"/>
                  <a:pt x="5791200" y="609650"/>
                </a:cubicBezTo>
                <a:cubicBezTo>
                  <a:pt x="6084888" y="654100"/>
                  <a:pt x="6304756" y="484237"/>
                  <a:pt x="6524625" y="314375"/>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4" name="TextBox 13">
            <a:extLst>
              <a:ext uri="{FF2B5EF4-FFF2-40B4-BE49-F238E27FC236}">
                <a16:creationId xmlns:a16="http://schemas.microsoft.com/office/drawing/2014/main" id="{8BE73E51-1767-A765-D1B1-EBD29D80CF78}"/>
              </a:ext>
            </a:extLst>
          </p:cNvPr>
          <p:cNvSpPr txBox="1"/>
          <p:nvPr/>
        </p:nvSpPr>
        <p:spPr>
          <a:xfrm>
            <a:off x="1471683" y="2416632"/>
            <a:ext cx="1118726" cy="369332"/>
          </a:xfrm>
          <a:prstGeom prst="rect">
            <a:avLst/>
          </a:prstGeom>
          <a:noFill/>
        </p:spPr>
        <p:txBody>
          <a:bodyPr wrap="square">
            <a:spAutoFit/>
          </a:bodyP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Satellite</a:t>
            </a:r>
          </a:p>
        </p:txBody>
      </p:sp>
      <p:sp>
        <p:nvSpPr>
          <p:cNvPr id="15" name="TextBox 14">
            <a:extLst>
              <a:ext uri="{FF2B5EF4-FFF2-40B4-BE49-F238E27FC236}">
                <a16:creationId xmlns:a16="http://schemas.microsoft.com/office/drawing/2014/main" id="{DCF00D02-984C-6099-A177-BED823C9227B}"/>
              </a:ext>
            </a:extLst>
          </p:cNvPr>
          <p:cNvSpPr txBox="1"/>
          <p:nvPr/>
        </p:nvSpPr>
        <p:spPr>
          <a:xfrm>
            <a:off x="8965426" y="2727533"/>
            <a:ext cx="1768406" cy="369332"/>
          </a:xfrm>
          <a:prstGeom prst="rect">
            <a:avLst/>
          </a:prstGeom>
          <a:noFill/>
        </p:spPr>
        <p:txBody>
          <a:bodyPr wrap="square">
            <a:spAutoFit/>
          </a:bodyP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Ground Station</a:t>
            </a:r>
          </a:p>
        </p:txBody>
      </p:sp>
      <p:sp>
        <p:nvSpPr>
          <p:cNvPr id="18" name="TextBox 17">
            <a:extLst>
              <a:ext uri="{FF2B5EF4-FFF2-40B4-BE49-F238E27FC236}">
                <a16:creationId xmlns:a16="http://schemas.microsoft.com/office/drawing/2014/main" id="{404DE377-47E3-1E12-BF39-A0D3D6783C5E}"/>
              </a:ext>
            </a:extLst>
          </p:cNvPr>
          <p:cNvSpPr txBox="1"/>
          <p:nvPr/>
        </p:nvSpPr>
        <p:spPr>
          <a:xfrm>
            <a:off x="1509782" y="4588849"/>
            <a:ext cx="9188380" cy="400110"/>
          </a:xfrm>
          <a:prstGeom prst="rect">
            <a:avLst/>
          </a:prstGeom>
          <a:noFill/>
        </p:spPr>
        <p:txBody>
          <a:bodyPr wrap="square">
            <a:spAutoFit/>
          </a:bodyPr>
          <a:lstStyle/>
          <a:p>
            <a:pPr algn="ctr"/>
            <a:r>
              <a:rPr lang="en-SG" sz="2000">
                <a:latin typeface="CMU Sans Serif" panose="02000603000000000000" pitchFamily="2" charset="0"/>
                <a:ea typeface="CMU Sans Serif" panose="02000603000000000000" pitchFamily="2" charset="0"/>
                <a:cs typeface="CMU Sans Serif" panose="02000603000000000000" pitchFamily="2" charset="0"/>
              </a:rPr>
              <a:t>If we cannot predict the doppler shift, we cannot communicate with the satellite!</a:t>
            </a:r>
          </a:p>
        </p:txBody>
      </p:sp>
      <p:sp>
        <p:nvSpPr>
          <p:cNvPr id="27" name="Rectangle 26">
            <a:extLst>
              <a:ext uri="{FF2B5EF4-FFF2-40B4-BE49-F238E27FC236}">
                <a16:creationId xmlns:a16="http://schemas.microsoft.com/office/drawing/2014/main" id="{CFE66C50-E957-B3C0-9858-F9AA859156EA}"/>
              </a:ext>
            </a:extLst>
          </p:cNvPr>
          <p:cNvSpPr/>
          <p:nvPr/>
        </p:nvSpPr>
        <p:spPr>
          <a:xfrm>
            <a:off x="3171825" y="4505325"/>
            <a:ext cx="2609850" cy="590550"/>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8" name="TextBox 27">
            <a:extLst>
              <a:ext uri="{FF2B5EF4-FFF2-40B4-BE49-F238E27FC236}">
                <a16:creationId xmlns:a16="http://schemas.microsoft.com/office/drawing/2014/main" id="{07536BF9-0078-DB93-FB67-649E64D6CA49}"/>
              </a:ext>
            </a:extLst>
          </p:cNvPr>
          <p:cNvSpPr txBox="1"/>
          <p:nvPr/>
        </p:nvSpPr>
        <p:spPr>
          <a:xfrm>
            <a:off x="2666610" y="5404810"/>
            <a:ext cx="3620279" cy="400110"/>
          </a:xfrm>
          <a:prstGeom prst="rect">
            <a:avLst/>
          </a:prstGeom>
          <a:noFill/>
        </p:spPr>
        <p:txBody>
          <a:bodyPr wrap="square">
            <a:spAutoFit/>
          </a:bodyPr>
          <a:lstStyle/>
          <a:p>
            <a:pPr algn="ctr"/>
            <a:r>
              <a:rPr lang="en-SG" sz="2000">
                <a:solidFill>
                  <a:schemeClr val="accent2">
                    <a:lumMod val="75000"/>
                  </a:schemeClr>
                </a:solidFill>
                <a:latin typeface="CMU Sans Serif" panose="02000603000000000000" pitchFamily="2" charset="0"/>
                <a:ea typeface="CMU Sans Serif" panose="02000603000000000000" pitchFamily="2" charset="0"/>
                <a:cs typeface="CMU Sans Serif" panose="02000603000000000000" pitchFamily="2" charset="0"/>
              </a:rPr>
              <a:t>Position and velocity prediction</a:t>
            </a:r>
          </a:p>
        </p:txBody>
      </p:sp>
      <p:cxnSp>
        <p:nvCxnSpPr>
          <p:cNvPr id="30" name="Straight Arrow Connector 29">
            <a:extLst>
              <a:ext uri="{FF2B5EF4-FFF2-40B4-BE49-F238E27FC236}">
                <a16:creationId xmlns:a16="http://schemas.microsoft.com/office/drawing/2014/main" id="{8CD1F0C6-CBB8-5753-3770-30C36EEB1D82}"/>
              </a:ext>
            </a:extLst>
          </p:cNvPr>
          <p:cNvCxnSpPr>
            <a:stCxn id="27" idx="2"/>
            <a:endCxn id="28" idx="0"/>
          </p:cNvCxnSpPr>
          <p:nvPr/>
        </p:nvCxnSpPr>
        <p:spPr>
          <a:xfrm>
            <a:off x="4476750" y="5095875"/>
            <a:ext cx="0" cy="308935"/>
          </a:xfrm>
          <a:prstGeom prst="straightConnector1">
            <a:avLst/>
          </a:prstGeom>
          <a:ln>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BEC48FD6-CD3C-17CC-C265-52FCBF251C66}"/>
              </a:ext>
            </a:extLst>
          </p:cNvPr>
          <p:cNvSpPr txBox="1"/>
          <p:nvPr/>
        </p:nvSpPr>
        <p:spPr>
          <a:xfrm>
            <a:off x="3533579" y="5821623"/>
            <a:ext cx="1886340" cy="400110"/>
          </a:xfrm>
          <a:prstGeom prst="rect">
            <a:avLst/>
          </a:prstGeom>
          <a:noFill/>
        </p:spPr>
        <p:txBody>
          <a:bodyPr wrap="square">
            <a:spAutoFit/>
          </a:bodyPr>
          <a:lstStyle/>
          <a:p>
            <a:pPr algn="ctr"/>
            <a:r>
              <a:rPr lang="en-SG" sz="2000" b="1">
                <a:solidFill>
                  <a:schemeClr val="accent2">
                    <a:lumMod val="75000"/>
                  </a:schemeClr>
                </a:solidFill>
                <a:latin typeface="CMU Sans Serif" panose="02000603000000000000" pitchFamily="2" charset="0"/>
                <a:ea typeface="CMU Sans Serif" panose="02000603000000000000" pitchFamily="2" charset="0"/>
                <a:cs typeface="CMU Sans Serif" panose="02000603000000000000" pitchFamily="2" charset="0"/>
              </a:rPr>
              <a:t>Our research</a:t>
            </a:r>
          </a:p>
        </p:txBody>
      </p:sp>
      <p:sp>
        <p:nvSpPr>
          <p:cNvPr id="32" name="Rectangle 31">
            <a:extLst>
              <a:ext uri="{FF2B5EF4-FFF2-40B4-BE49-F238E27FC236}">
                <a16:creationId xmlns:a16="http://schemas.microsoft.com/office/drawing/2014/main" id="{CC36983A-B21F-0D98-9219-FBC52EECDBB7}"/>
              </a:ext>
            </a:extLst>
          </p:cNvPr>
          <p:cNvSpPr/>
          <p:nvPr/>
        </p:nvSpPr>
        <p:spPr>
          <a:xfrm>
            <a:off x="2590408" y="5385601"/>
            <a:ext cx="3781815" cy="436022"/>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TextBox 2">
            <a:extLst>
              <a:ext uri="{FF2B5EF4-FFF2-40B4-BE49-F238E27FC236}">
                <a16:creationId xmlns:a16="http://schemas.microsoft.com/office/drawing/2014/main" id="{A5F97070-32E7-B699-311E-D86C47EEEFFE}"/>
              </a:ext>
            </a:extLst>
          </p:cNvPr>
          <p:cNvSpPr txBox="1"/>
          <p:nvPr/>
        </p:nvSpPr>
        <p:spPr>
          <a:xfrm>
            <a:off x="4710179" y="6555876"/>
            <a:ext cx="2787586" cy="338554"/>
          </a:xfrm>
          <a:prstGeom prst="rect">
            <a:avLst/>
          </a:prstGeom>
          <a:noFill/>
        </p:spPr>
        <p:txBody>
          <a:bodyPr wrap="square">
            <a:spAutoFit/>
          </a:bodyPr>
          <a:lstStyle/>
          <a:p>
            <a:pPr algn="ctr"/>
            <a:r>
              <a:rPr lang="en-SG" sz="1600" dirty="0">
                <a:solidFill>
                  <a:schemeClr val="tx1">
                    <a:lumMod val="65000"/>
                    <a:lumOff val="35000"/>
                  </a:schemeClr>
                </a:solidFill>
                <a:latin typeface="CMU Sans Serif" panose="02000603000000000000" pitchFamily="2" charset="0"/>
                <a:ea typeface="CMU Sans Serif" panose="02000603000000000000" pitchFamily="2" charset="0"/>
                <a:cs typeface="CMU Sans Serif" panose="02000603000000000000" pitchFamily="2" charset="0"/>
              </a:rPr>
              <a:t>(Yll, 2018)</a:t>
            </a:r>
          </a:p>
        </p:txBody>
      </p:sp>
    </p:spTree>
    <p:extLst>
      <p:ext uri="{BB962C8B-B14F-4D97-AF65-F5344CB8AC3E}">
        <p14:creationId xmlns:p14="http://schemas.microsoft.com/office/powerpoint/2010/main" val="183013616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31" grpId="0"/>
      <p:bldP spid="3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E2202-390F-CB48-6684-630E2411783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C20B5B-DB44-1508-C0E9-370A45A4F371}"/>
              </a:ext>
            </a:extLst>
          </p:cNvPr>
          <p:cNvSpPr>
            <a:spLocks noGrp="1"/>
          </p:cNvSpPr>
          <p:nvPr>
            <p:ph type="sldNum" sz="quarter" idx="12"/>
          </p:nvPr>
        </p:nvSpPr>
        <p:spPr/>
        <p:txBody>
          <a:bodyPr/>
          <a:lstStyle/>
          <a:p>
            <a:fld id="{15318E31-E44D-46B9-B4DB-0D58A1756CE8}" type="slidenum">
              <a:rPr lang="en-SG" smtClean="0"/>
              <a:t>39</a:t>
            </a:fld>
            <a:endParaRPr lang="en-SG"/>
          </a:p>
        </p:txBody>
      </p:sp>
      <p:sp>
        <p:nvSpPr>
          <p:cNvPr id="17" name="Title 5">
            <a:extLst>
              <a:ext uri="{FF2B5EF4-FFF2-40B4-BE49-F238E27FC236}">
                <a16:creationId xmlns:a16="http://schemas.microsoft.com/office/drawing/2014/main" id="{0C433F87-29A8-03EA-C56B-65508131782B}"/>
              </a:ext>
            </a:extLst>
          </p:cNvPr>
          <p:cNvSpPr>
            <a:spLocks noGrp="1"/>
          </p:cNvSpPr>
          <p:nvPr>
            <p:ph type="title"/>
          </p:nvPr>
        </p:nvSpPr>
        <p:spPr>
          <a:xfrm>
            <a:off x="738592" y="774627"/>
            <a:ext cx="10714816" cy="665481"/>
          </a:xfrm>
        </p:spPr>
        <p:txBody>
          <a:bodyPr anchor="b">
            <a:noAutofit/>
          </a:bodyPr>
          <a:lstStyle/>
          <a:p>
            <a:pPr algn="ctr"/>
            <a:r>
              <a:rPr lang="en-US" sz="4000" b="1"/>
              <a:t>Acknowledgements</a:t>
            </a:r>
            <a:endParaRPr lang="en-SG" sz="4000" b="1"/>
          </a:p>
        </p:txBody>
      </p:sp>
      <p:cxnSp>
        <p:nvCxnSpPr>
          <p:cNvPr id="21" name="Straight Connector 20">
            <a:extLst>
              <a:ext uri="{FF2B5EF4-FFF2-40B4-BE49-F238E27FC236}">
                <a16:creationId xmlns:a16="http://schemas.microsoft.com/office/drawing/2014/main" id="{34D01A23-5671-99D5-B945-0ECB68A70C34}"/>
              </a:ext>
            </a:extLst>
          </p:cNvPr>
          <p:cNvCxnSpPr>
            <a:cxnSpLocks/>
          </p:cNvCxnSpPr>
          <p:nvPr/>
        </p:nvCxnSpPr>
        <p:spPr>
          <a:xfrm>
            <a:off x="3763184" y="1425249"/>
            <a:ext cx="4665632" cy="3593"/>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26" name="Title 5">
            <a:extLst>
              <a:ext uri="{FF2B5EF4-FFF2-40B4-BE49-F238E27FC236}">
                <a16:creationId xmlns:a16="http://schemas.microsoft.com/office/drawing/2014/main" id="{590E8765-86FD-7EDE-281F-562FBAF3D94B}"/>
              </a:ext>
            </a:extLst>
          </p:cNvPr>
          <p:cNvSpPr txBox="1">
            <a:spLocks/>
          </p:cNvSpPr>
          <p:nvPr/>
        </p:nvSpPr>
        <p:spPr>
          <a:xfrm>
            <a:off x="1200150" y="1992516"/>
            <a:ext cx="9791700" cy="34402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1pPr>
          </a:lstStyle>
          <a:p>
            <a:pPr algn="just"/>
            <a:r>
              <a:rPr lang="en-US" sz="2400" b="0" i="0" u="none" strike="noStrike" baseline="0">
                <a:solidFill>
                  <a:schemeClr val="accent2">
                    <a:lumMod val="75000"/>
                  </a:schemeClr>
                </a:solidFill>
              </a:rPr>
              <a:t>We would like to express our gratitude to STAR’s director, A/Prof Abhishek Rai, and Lab Mentors, </a:t>
            </a:r>
            <a:r>
              <a:rPr lang="en-SG" sz="2400" b="0" i="0" u="none" strike="noStrike" baseline="0">
                <a:solidFill>
                  <a:schemeClr val="accent2">
                    <a:lumMod val="75000"/>
                  </a:schemeClr>
                </a:solidFill>
              </a:rPr>
              <a:t>Ma Yuling, Yuan </a:t>
            </a:r>
            <a:r>
              <a:rPr lang="en-SG" sz="2400" b="0" i="0" u="none" strike="noStrike" baseline="0" err="1">
                <a:solidFill>
                  <a:schemeClr val="accent2">
                    <a:lumMod val="75000"/>
                  </a:schemeClr>
                </a:solidFill>
              </a:rPr>
              <a:t>Fangxing</a:t>
            </a:r>
            <a:r>
              <a:rPr lang="en-SG" sz="2400" b="0" i="0" u="none" strike="noStrike" baseline="0">
                <a:solidFill>
                  <a:schemeClr val="accent2">
                    <a:lumMod val="75000"/>
                  </a:schemeClr>
                </a:solidFill>
              </a:rPr>
              <a:t>, and Dr Fu </a:t>
            </a:r>
            <a:r>
              <a:rPr lang="en-SG" sz="2400" b="0" i="0" u="none" strike="noStrike" baseline="0" err="1">
                <a:solidFill>
                  <a:schemeClr val="accent2">
                    <a:lumMod val="75000"/>
                  </a:schemeClr>
                </a:solidFill>
              </a:rPr>
              <a:t>Naifeng</a:t>
            </a:r>
            <a:r>
              <a:rPr lang="en-SG" sz="2400" b="0" i="0" u="none" strike="noStrike" baseline="0">
                <a:solidFill>
                  <a:schemeClr val="accent2">
                    <a:lumMod val="75000"/>
                  </a:schemeClr>
                </a:solidFill>
              </a:rPr>
              <a:t> </a:t>
            </a:r>
            <a:r>
              <a:rPr lang="en-US" sz="2400" b="0" i="0" u="none" strike="noStrike" baseline="0">
                <a:solidFill>
                  <a:schemeClr val="accent2">
                    <a:lumMod val="75000"/>
                  </a:schemeClr>
                </a:solidFill>
              </a:rPr>
              <a:t>for their constant support, feedback and patience throughout our journey. We also thank our SPS Mentors, Lim Yi Zhen and Hillson Hung, for constant and even last-minute feedback on the reports and presentations, and our SPS friends for the impromptu help in their specialized fields. Lastly, we would like to thank the National Supercomputing Centre (NSCC) Singapore for allowing us to use </a:t>
            </a:r>
            <a:r>
              <a:rPr lang="en-SG" sz="2400" b="0" i="0" u="none" strike="noStrike" baseline="0">
                <a:solidFill>
                  <a:schemeClr val="accent2">
                    <a:lumMod val="75000"/>
                  </a:schemeClr>
                </a:solidFill>
              </a:rPr>
              <a:t>their resources.</a:t>
            </a:r>
            <a:endParaRPr lang="en-SG" sz="2400" baseline="30000">
              <a:solidFill>
                <a:schemeClr val="accent2">
                  <a:lumMod val="75000"/>
                </a:schemeClr>
              </a:solidFill>
            </a:endParaRPr>
          </a:p>
        </p:txBody>
      </p:sp>
    </p:spTree>
    <p:extLst>
      <p:ext uri="{BB962C8B-B14F-4D97-AF65-F5344CB8AC3E}">
        <p14:creationId xmlns:p14="http://schemas.microsoft.com/office/powerpoint/2010/main" val="174528185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31623-4A41-D2A0-9748-9E3B2346189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207D2E-26CC-F9E8-5035-4EF7BE2750C9}"/>
              </a:ext>
            </a:extLst>
          </p:cNvPr>
          <p:cNvSpPr>
            <a:spLocks noGrp="1"/>
          </p:cNvSpPr>
          <p:nvPr>
            <p:ph type="sldNum" sz="quarter" idx="12"/>
          </p:nvPr>
        </p:nvSpPr>
        <p:spPr/>
        <p:txBody>
          <a:bodyPr/>
          <a:lstStyle/>
          <a:p>
            <a:fld id="{15318E31-E44D-46B9-B4DB-0D58A1756CE8}" type="slidenum">
              <a:rPr lang="en-SG" smtClean="0"/>
              <a:t>40</a:t>
            </a:fld>
            <a:endParaRPr lang="en-SG"/>
          </a:p>
        </p:txBody>
      </p:sp>
      <p:sp>
        <p:nvSpPr>
          <p:cNvPr id="17" name="Title 5">
            <a:extLst>
              <a:ext uri="{FF2B5EF4-FFF2-40B4-BE49-F238E27FC236}">
                <a16:creationId xmlns:a16="http://schemas.microsoft.com/office/drawing/2014/main" id="{C7FC8692-FEA5-FE87-F7F6-DA952DB4E305}"/>
              </a:ext>
            </a:extLst>
          </p:cNvPr>
          <p:cNvSpPr>
            <a:spLocks noGrp="1"/>
          </p:cNvSpPr>
          <p:nvPr>
            <p:ph type="title"/>
          </p:nvPr>
        </p:nvSpPr>
        <p:spPr>
          <a:xfrm>
            <a:off x="290917" y="326952"/>
            <a:ext cx="10714816" cy="665481"/>
          </a:xfrm>
        </p:spPr>
        <p:txBody>
          <a:bodyPr anchor="b">
            <a:noAutofit/>
          </a:bodyPr>
          <a:lstStyle/>
          <a:p>
            <a:r>
              <a:rPr lang="en-US" sz="4000" b="1"/>
              <a:t>References</a:t>
            </a:r>
            <a:endParaRPr lang="en-SG" sz="4000" b="1"/>
          </a:p>
        </p:txBody>
      </p:sp>
      <p:sp>
        <p:nvSpPr>
          <p:cNvPr id="26" name="Title 5">
            <a:extLst>
              <a:ext uri="{FF2B5EF4-FFF2-40B4-BE49-F238E27FC236}">
                <a16:creationId xmlns:a16="http://schemas.microsoft.com/office/drawing/2014/main" id="{B2892576-3387-D788-CECE-CBE67EDBCEC2}"/>
              </a:ext>
            </a:extLst>
          </p:cNvPr>
          <p:cNvSpPr txBox="1">
            <a:spLocks/>
          </p:cNvSpPr>
          <p:nvPr/>
        </p:nvSpPr>
        <p:spPr>
          <a:xfrm>
            <a:off x="381000" y="1793305"/>
            <a:ext cx="11577679" cy="40272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1pPr>
          </a:lstStyle>
          <a:p>
            <a:pPr algn="l"/>
            <a:r>
              <a:rPr lang="en-SG" sz="1200" b="0" i="0" u="none" strike="noStrike" baseline="0" err="1">
                <a:solidFill>
                  <a:schemeClr val="accent2">
                    <a:lumMod val="75000"/>
                  </a:schemeClr>
                </a:solidFill>
              </a:rPr>
              <a:t>Acciarini</a:t>
            </a:r>
            <a:r>
              <a:rPr lang="en-SG" sz="1200" b="0" i="0" u="none" strike="noStrike" baseline="0">
                <a:solidFill>
                  <a:schemeClr val="accent2">
                    <a:lumMod val="75000"/>
                  </a:schemeClr>
                </a:solidFill>
              </a:rPr>
              <a:t>, G., </a:t>
            </a:r>
            <a:r>
              <a:rPr lang="en-SG" sz="1200" b="0" i="0" u="none" strike="noStrike" baseline="0" err="1">
                <a:solidFill>
                  <a:schemeClr val="accent2">
                    <a:lumMod val="75000"/>
                  </a:schemeClr>
                </a:solidFill>
              </a:rPr>
              <a:t>Baydin</a:t>
            </a:r>
            <a:r>
              <a:rPr lang="en-SG" sz="1200" b="0" i="0" u="none" strike="noStrike" baseline="0">
                <a:solidFill>
                  <a:schemeClr val="accent2">
                    <a:lumMod val="75000"/>
                  </a:schemeClr>
                </a:solidFill>
              </a:rPr>
              <a:t>, A. G., &amp; Izzo, D. (2025). Closing the </a:t>
            </a:r>
            <a:r>
              <a:rPr lang="en-US" sz="1200" b="0" i="0" u="none" strike="noStrike" baseline="0">
                <a:solidFill>
                  <a:schemeClr val="accent2">
                    <a:lumMod val="75000"/>
                  </a:schemeClr>
                </a:solidFill>
              </a:rPr>
              <a:t>gap between sgp4 and high-precision propagation </a:t>
            </a:r>
            <a:r>
              <a:rPr lang="it-IT" sz="1200" b="0" i="0" u="none" strike="noStrike" baseline="0">
                <a:solidFill>
                  <a:schemeClr val="accent2">
                    <a:lumMod val="75000"/>
                  </a:schemeClr>
                </a:solidFill>
              </a:rPr>
              <a:t>via differentiable programming. </a:t>
            </a:r>
            <a:r>
              <a:rPr lang="it-IT" sz="1200" b="0" i="1" u="none" strike="noStrike" baseline="0">
                <a:solidFill>
                  <a:schemeClr val="accent2">
                    <a:lumMod val="75000"/>
                  </a:schemeClr>
                </a:solidFill>
              </a:rPr>
              <a:t>Acta Astronautica</a:t>
            </a:r>
            <a:r>
              <a:rPr lang="it-IT" sz="1200" b="0" i="0" u="none" strike="noStrike" baseline="0">
                <a:solidFill>
                  <a:schemeClr val="accent2">
                    <a:lumMod val="75000"/>
                  </a:schemeClr>
                </a:solidFill>
              </a:rPr>
              <a:t>, </a:t>
            </a:r>
            <a:r>
              <a:rPr lang="en-SG" sz="1200" b="0" i="1" u="none" strike="noStrike" baseline="0">
                <a:solidFill>
                  <a:schemeClr val="accent2">
                    <a:lumMod val="75000"/>
                  </a:schemeClr>
                </a:solidFill>
              </a:rPr>
              <a:t>226</a:t>
            </a:r>
            <a:r>
              <a:rPr lang="en-SG" sz="1200" b="0" i="0" u="none" strike="noStrike" baseline="0">
                <a:solidFill>
                  <a:schemeClr val="accent2">
                    <a:lumMod val="75000"/>
                  </a:schemeClr>
                </a:solidFill>
              </a:rPr>
              <a:t>, 694–701. </a:t>
            </a:r>
            <a:r>
              <a:rPr lang="en-SG" sz="1200" b="0" i="0" u="none" strike="noStrike" baseline="0">
                <a:solidFill>
                  <a:schemeClr val="accent2">
                    <a:lumMod val="75000"/>
                  </a:schemeClr>
                </a:solidFill>
                <a:hlinkClick r:id="rId2"/>
              </a:rPr>
              <a:t>https://doi.org/https://doi.org/10.1016/j.actaastro.2024.10.063</a:t>
            </a:r>
            <a:r>
              <a:rPr lang="en-SG" sz="1200" b="0" i="0" u="none" strike="noStrike" baseline="0">
                <a:solidFill>
                  <a:schemeClr val="accent2">
                    <a:lumMod val="75000"/>
                  </a:schemeClr>
                </a:solidFill>
              </a:rPr>
              <a:t> </a:t>
            </a:r>
          </a:p>
          <a:p>
            <a:pPr algn="l"/>
            <a:r>
              <a:rPr lang="en-US" sz="1200" b="0" i="0" u="none" strike="noStrike" baseline="0">
                <a:solidFill>
                  <a:schemeClr val="accent2">
                    <a:lumMod val="75000"/>
                  </a:schemeClr>
                </a:solidFill>
              </a:rPr>
              <a:t>Ali, I., Al-Dhahir, N., &amp; Hershey, J. E. (1998). Doppler characterization </a:t>
            </a:r>
            <a:r>
              <a:rPr lang="fr-FR" sz="1200" b="0" i="0" u="none" strike="noStrike" baseline="0">
                <a:solidFill>
                  <a:schemeClr val="accent2">
                    <a:lumMod val="75000"/>
                  </a:schemeClr>
                </a:solidFill>
              </a:rPr>
              <a:t>for </a:t>
            </a:r>
            <a:r>
              <a:rPr lang="fr-FR" sz="1200" b="0" i="0" u="none" strike="noStrike" baseline="0" err="1">
                <a:solidFill>
                  <a:schemeClr val="accent2">
                    <a:lumMod val="75000"/>
                  </a:schemeClr>
                </a:solidFill>
              </a:rPr>
              <a:t>leo</a:t>
            </a:r>
            <a:r>
              <a:rPr lang="fr-FR" sz="1200" b="0" i="0" u="none" strike="noStrike" baseline="0">
                <a:solidFill>
                  <a:schemeClr val="accent2">
                    <a:lumMod val="75000"/>
                  </a:schemeClr>
                </a:solidFill>
              </a:rPr>
              <a:t> satellites. </a:t>
            </a:r>
            <a:r>
              <a:rPr lang="fr-FR" sz="1200" b="0" i="1" u="none" strike="noStrike" baseline="0">
                <a:solidFill>
                  <a:schemeClr val="accent2">
                    <a:lumMod val="75000"/>
                  </a:schemeClr>
                </a:solidFill>
              </a:rPr>
              <a:t>IEEE Trans. Commun., </a:t>
            </a:r>
            <a:r>
              <a:rPr lang="en-SG" sz="1200" b="0" i="1" u="none" strike="noStrike" baseline="0">
                <a:solidFill>
                  <a:schemeClr val="accent2">
                    <a:lumMod val="75000"/>
                  </a:schemeClr>
                </a:solidFill>
              </a:rPr>
              <a:t>46</a:t>
            </a:r>
            <a:r>
              <a:rPr lang="en-SG" sz="1200" b="0" i="0" u="none" strike="noStrike" baseline="0">
                <a:solidFill>
                  <a:schemeClr val="accent2">
                    <a:lumMod val="75000"/>
                  </a:schemeClr>
                </a:solidFill>
              </a:rPr>
              <a:t>, 309–313. </a:t>
            </a:r>
            <a:r>
              <a:rPr lang="en-SG" sz="1200" b="0" i="0" u="none" strike="noStrike" baseline="0">
                <a:solidFill>
                  <a:schemeClr val="accent2">
                    <a:lumMod val="75000"/>
                  </a:schemeClr>
                </a:solidFill>
                <a:hlinkClick r:id="rId3"/>
              </a:rPr>
              <a:t>https://api.semanticscholar.org/CorpusID:206409378</a:t>
            </a:r>
            <a:r>
              <a:rPr lang="en-SG" sz="1200" b="0" i="0" u="none" strike="noStrike" baseline="0">
                <a:solidFill>
                  <a:schemeClr val="accent2">
                    <a:lumMod val="75000"/>
                  </a:schemeClr>
                </a:solidFill>
              </a:rPr>
              <a:t> </a:t>
            </a:r>
          </a:p>
          <a:p>
            <a:pPr algn="l"/>
            <a:r>
              <a:rPr lang="en-SG" sz="1200" b="0" i="0" u="none" strike="noStrike" baseline="0">
                <a:solidFill>
                  <a:schemeClr val="accent2">
                    <a:lumMod val="75000"/>
                  </a:schemeClr>
                </a:solidFill>
              </a:rPr>
              <a:t>Asraf, A., </a:t>
            </a:r>
            <a:r>
              <a:rPr lang="en-SG" sz="1200" b="0" i="0" u="none" strike="noStrike" baseline="0" err="1">
                <a:solidFill>
                  <a:schemeClr val="accent2">
                    <a:lumMod val="75000"/>
                  </a:schemeClr>
                </a:solidFill>
              </a:rPr>
              <a:t>Surayuda</a:t>
            </a:r>
            <a:r>
              <a:rPr lang="en-SG" sz="1200" b="0" i="0" u="none" strike="noStrike" baseline="0">
                <a:solidFill>
                  <a:schemeClr val="accent2">
                    <a:lumMod val="75000"/>
                  </a:schemeClr>
                </a:solidFill>
              </a:rPr>
              <a:t>, R. H., Ribah, A. Z., </a:t>
            </a:r>
            <a:r>
              <a:rPr lang="en-SG" sz="1200" b="0" i="0" u="none" strike="noStrike" baseline="0" err="1">
                <a:solidFill>
                  <a:schemeClr val="accent2">
                    <a:lumMod val="75000"/>
                  </a:schemeClr>
                </a:solidFill>
              </a:rPr>
              <a:t>Kamirul</a:t>
            </a:r>
            <a:r>
              <a:rPr lang="en-SG" sz="1200" b="0" i="0" u="none" strike="noStrike" baseline="0">
                <a:solidFill>
                  <a:schemeClr val="accent2">
                    <a:lumMod val="75000"/>
                  </a:schemeClr>
                </a:solidFill>
              </a:rPr>
              <a:t>, &amp; </a:t>
            </a:r>
            <a:r>
              <a:rPr lang="en-US" sz="1200" b="0" i="0" u="none" strike="noStrike" baseline="0" err="1">
                <a:solidFill>
                  <a:schemeClr val="accent2">
                    <a:lumMod val="75000"/>
                  </a:schemeClr>
                </a:solidFill>
              </a:rPr>
              <a:t>Mukhayadi</a:t>
            </a:r>
            <a:r>
              <a:rPr lang="en-US" sz="1200" b="0" i="0" u="none" strike="noStrike" baseline="0">
                <a:solidFill>
                  <a:schemeClr val="accent2">
                    <a:lumMod val="75000"/>
                  </a:schemeClr>
                </a:solidFill>
              </a:rPr>
              <a:t>, M. (2021). Determination of mean orbital </a:t>
            </a:r>
            <a:r>
              <a:rPr lang="en-SG" sz="1200" b="0" i="0" u="none" strike="noStrike" baseline="0">
                <a:solidFill>
                  <a:schemeClr val="accent2">
                    <a:lumMod val="75000"/>
                  </a:schemeClr>
                </a:solidFill>
              </a:rPr>
              <a:t>elements using </a:t>
            </a:r>
            <a:r>
              <a:rPr lang="en-SG" sz="1200" b="0" i="0" u="none" strike="noStrike" baseline="0" err="1">
                <a:solidFill>
                  <a:schemeClr val="accent2">
                    <a:lumMod val="75000"/>
                  </a:schemeClr>
                </a:solidFill>
              </a:rPr>
              <a:t>gps</a:t>
            </a:r>
            <a:r>
              <a:rPr lang="en-SG" sz="1200" b="0" i="0" u="none" strike="noStrike" baseline="0">
                <a:solidFill>
                  <a:schemeClr val="accent2">
                    <a:lumMod val="75000"/>
                  </a:schemeClr>
                </a:solidFill>
              </a:rPr>
              <a:t> data for </a:t>
            </a:r>
            <a:r>
              <a:rPr lang="en-SG" sz="1200" b="0" i="0" u="none" strike="noStrike" baseline="0" err="1">
                <a:solidFill>
                  <a:schemeClr val="accent2">
                    <a:lumMod val="75000"/>
                  </a:schemeClr>
                </a:solidFill>
              </a:rPr>
              <a:t>lapan</a:t>
            </a:r>
            <a:r>
              <a:rPr lang="en-SG" sz="1200" b="0" i="0" u="none" strike="noStrike" baseline="0">
                <a:solidFill>
                  <a:schemeClr val="accent2">
                    <a:lumMod val="75000"/>
                  </a:schemeClr>
                </a:solidFill>
              </a:rPr>
              <a:t> satellite </a:t>
            </a:r>
            <a:r>
              <a:rPr lang="en-US" sz="1200" b="0" i="0" u="none" strike="noStrike" baseline="0">
                <a:solidFill>
                  <a:schemeClr val="accent2">
                    <a:lumMod val="75000"/>
                  </a:schemeClr>
                </a:solidFill>
              </a:rPr>
              <a:t>daily operation. </a:t>
            </a:r>
            <a:r>
              <a:rPr lang="en-US" sz="1200" b="0" i="1" u="none" strike="noStrike" baseline="0">
                <a:solidFill>
                  <a:schemeClr val="accent2">
                    <a:lumMod val="75000"/>
                  </a:schemeClr>
                </a:solidFill>
              </a:rPr>
              <a:t>2021 IEEE International Conference on Aerospace Electronics and Remote Sensing </a:t>
            </a:r>
            <a:r>
              <a:rPr lang="en-SG" sz="1200" b="0" i="1" u="none" strike="noStrike" baseline="0">
                <a:solidFill>
                  <a:schemeClr val="accent2">
                    <a:lumMod val="75000"/>
                  </a:schemeClr>
                </a:solidFill>
              </a:rPr>
              <a:t>Technology (ICARES)</a:t>
            </a:r>
            <a:r>
              <a:rPr lang="en-SG" sz="1200" b="0" i="0" u="none" strike="noStrike" baseline="0">
                <a:solidFill>
                  <a:schemeClr val="accent2">
                    <a:lumMod val="75000"/>
                  </a:schemeClr>
                </a:solidFill>
              </a:rPr>
              <a:t>, 1–6. </a:t>
            </a:r>
            <a:r>
              <a:rPr lang="en-SG" sz="1200" b="0" i="0" u="none" strike="noStrike" baseline="0">
                <a:solidFill>
                  <a:schemeClr val="accent2">
                    <a:lumMod val="75000"/>
                  </a:schemeClr>
                </a:solidFill>
                <a:hlinkClick r:id="rId4"/>
              </a:rPr>
              <a:t>https://doi.org/10.1109/ICARES53960.2021.9665177</a:t>
            </a:r>
            <a:r>
              <a:rPr lang="en-SG" sz="1200" b="0" i="0" u="none" strike="noStrike" baseline="0">
                <a:solidFill>
                  <a:schemeClr val="accent2">
                    <a:lumMod val="75000"/>
                  </a:schemeClr>
                </a:solidFill>
              </a:rPr>
              <a:t> </a:t>
            </a:r>
          </a:p>
          <a:p>
            <a:pPr algn="l"/>
            <a:r>
              <a:rPr lang="en-SG" sz="1200" b="0" i="0" u="none" strike="noStrike" baseline="0">
                <a:solidFill>
                  <a:schemeClr val="accent2">
                    <a:lumMod val="75000"/>
                  </a:schemeClr>
                </a:solidFill>
              </a:rPr>
              <a:t>Barinov, R., Gai, V., Kuznetsov, G., &amp; </a:t>
            </a:r>
            <a:r>
              <a:rPr lang="en-SG" sz="1200" b="0" i="0" u="none" strike="noStrike" baseline="0" err="1">
                <a:solidFill>
                  <a:schemeClr val="accent2">
                    <a:lumMod val="75000"/>
                  </a:schemeClr>
                </a:solidFill>
              </a:rPr>
              <a:t>Golubenko</a:t>
            </a:r>
            <a:r>
              <a:rPr lang="en-SG" sz="1200" b="0" i="0" u="none" strike="noStrike" baseline="0">
                <a:solidFill>
                  <a:schemeClr val="accent2">
                    <a:lumMod val="75000"/>
                  </a:schemeClr>
                </a:solidFill>
              </a:rPr>
              <a:t>, V. (2023). </a:t>
            </a:r>
            <a:r>
              <a:rPr lang="en-US" sz="1200" b="0" i="0" u="none" strike="noStrike" baseline="0">
                <a:solidFill>
                  <a:schemeClr val="accent2">
                    <a:lumMod val="75000"/>
                  </a:schemeClr>
                </a:solidFill>
              </a:rPr>
              <a:t>Automatic evaluation of neural network training </a:t>
            </a:r>
            <a:r>
              <a:rPr lang="en-SG" sz="1200" b="0" i="0" u="none" strike="noStrike" baseline="0">
                <a:solidFill>
                  <a:schemeClr val="accent2">
                    <a:lumMod val="75000"/>
                  </a:schemeClr>
                </a:solidFill>
              </a:rPr>
              <a:t>results. </a:t>
            </a:r>
            <a:r>
              <a:rPr lang="en-SG" sz="1200" b="0" i="1" u="none" strike="noStrike" baseline="0">
                <a:solidFill>
                  <a:schemeClr val="accent2">
                    <a:lumMod val="75000"/>
                  </a:schemeClr>
                </a:solidFill>
              </a:rPr>
              <a:t>Computers, 12</a:t>
            </a:r>
            <a:r>
              <a:rPr lang="en-SG" sz="1200" b="0" i="0" u="none" strike="noStrike" baseline="0">
                <a:solidFill>
                  <a:schemeClr val="accent2">
                    <a:lumMod val="75000"/>
                  </a:schemeClr>
                </a:solidFill>
              </a:rPr>
              <a:t>, 26. </a:t>
            </a:r>
            <a:r>
              <a:rPr lang="en-SG" sz="1200" b="0" i="0" u="none" strike="noStrike" baseline="0">
                <a:solidFill>
                  <a:schemeClr val="accent2">
                    <a:lumMod val="75000"/>
                  </a:schemeClr>
                </a:solidFill>
                <a:hlinkClick r:id="rId5"/>
              </a:rPr>
              <a:t>https://doi.org/10.3390/computers12020026</a:t>
            </a:r>
            <a:r>
              <a:rPr lang="en-SG" sz="1200" b="0" i="0" u="none" strike="noStrike" baseline="0">
                <a:solidFill>
                  <a:schemeClr val="accent2">
                    <a:lumMod val="75000"/>
                  </a:schemeClr>
                </a:solidFill>
              </a:rPr>
              <a:t> </a:t>
            </a:r>
          </a:p>
          <a:p>
            <a:pPr algn="l"/>
            <a:r>
              <a:rPr lang="de-DE" sz="1200" b="0" i="0" u="none" strike="noStrike" baseline="0">
                <a:solidFill>
                  <a:schemeClr val="accent2">
                    <a:lumMod val="75000"/>
                  </a:schemeClr>
                </a:solidFill>
              </a:rPr>
              <a:t>Einstein, A. (1905). Zur elektrodynamik bewegter korper. </a:t>
            </a:r>
            <a:r>
              <a:rPr lang="de-DE" sz="1200" b="0" i="1" u="none" strike="noStrike" baseline="0">
                <a:solidFill>
                  <a:schemeClr val="accent2">
                    <a:lumMod val="75000"/>
                  </a:schemeClr>
                </a:solidFill>
              </a:rPr>
              <a:t>Annalen der Physik, 322</a:t>
            </a:r>
            <a:r>
              <a:rPr lang="de-DE" sz="1200" b="0" i="0" u="none" strike="noStrike" baseline="0">
                <a:solidFill>
                  <a:schemeClr val="accent2">
                    <a:lumMod val="75000"/>
                  </a:schemeClr>
                </a:solidFill>
              </a:rPr>
              <a:t>(10), 891–921. </a:t>
            </a:r>
            <a:r>
              <a:rPr lang="de-DE" sz="1200" b="0" i="0" u="none" strike="noStrike" baseline="0">
                <a:solidFill>
                  <a:schemeClr val="accent2">
                    <a:lumMod val="75000"/>
                  </a:schemeClr>
                </a:solidFill>
                <a:hlinkClick r:id="rId6"/>
              </a:rPr>
              <a:t>https://</a:t>
            </a:r>
            <a:r>
              <a:rPr lang="en-SG" sz="1200" b="0" i="0" u="none" strike="noStrike" baseline="0">
                <a:solidFill>
                  <a:schemeClr val="accent2">
                    <a:lumMod val="75000"/>
                  </a:schemeClr>
                </a:solidFill>
                <a:hlinkClick r:id="rId6"/>
              </a:rPr>
              <a:t>doi.org/10.1002/andp.19053221004</a:t>
            </a:r>
            <a:endParaRPr lang="en-SG" sz="1200">
              <a:solidFill>
                <a:schemeClr val="accent2">
                  <a:lumMod val="75000"/>
                </a:schemeClr>
              </a:solidFill>
            </a:endParaRPr>
          </a:p>
          <a:p>
            <a:pPr algn="l"/>
            <a:r>
              <a:rPr lang="en-US" sz="1200" b="0" i="0" u="none" strike="noStrike" baseline="0">
                <a:solidFill>
                  <a:schemeClr val="accent2">
                    <a:lumMod val="75000"/>
                  </a:schemeClr>
                </a:solidFill>
              </a:rPr>
              <a:t>European Space Agency, Space Debris Office. (2024). </a:t>
            </a:r>
            <a:r>
              <a:rPr lang="en-US" sz="1200" b="0" i="1" u="none" strike="noStrike" baseline="0">
                <a:solidFill>
                  <a:schemeClr val="accent2">
                    <a:lumMod val="75000"/>
                  </a:schemeClr>
                </a:solidFill>
              </a:rPr>
              <a:t>ESA’s Annual Space Environment Report </a:t>
            </a:r>
            <a:r>
              <a:rPr lang="en-US" sz="1200" b="0" i="0" u="none" strike="noStrike" baseline="0">
                <a:solidFill>
                  <a:schemeClr val="accent2">
                    <a:lumMod val="75000"/>
                  </a:schemeClr>
                </a:solidFill>
              </a:rPr>
              <a:t>(tech. rep. No. ESA/GEN-DB-LOG-00288-OPS-SD) (Accessed: 2025-03-27). European Space Agency. Darmstadt, Germany. </a:t>
            </a:r>
            <a:r>
              <a:rPr lang="en-US" sz="1200" b="0" i="0" u="none" strike="noStrike" baseline="0">
                <a:solidFill>
                  <a:schemeClr val="accent2">
                    <a:lumMod val="75000"/>
                  </a:schemeClr>
                </a:solidFill>
                <a:hlinkClick r:id="rId7"/>
              </a:rPr>
              <a:t>https://www.sdo.esoc.esa.int/environment_report/Space_Environment_Report_latest.pdf</a:t>
            </a:r>
            <a:r>
              <a:rPr lang="en-US" sz="1200" b="0" i="0" u="none" strike="noStrike" baseline="0">
                <a:solidFill>
                  <a:schemeClr val="accent2">
                    <a:lumMod val="75000"/>
                  </a:schemeClr>
                </a:solidFill>
              </a:rPr>
              <a:t> </a:t>
            </a:r>
          </a:p>
          <a:p>
            <a:pPr algn="l"/>
            <a:r>
              <a:rPr lang="en-US" sz="1200" b="0" i="0" u="none" strike="noStrike" baseline="0">
                <a:solidFill>
                  <a:schemeClr val="accent2">
                    <a:lumMod val="75000"/>
                  </a:schemeClr>
                </a:solidFill>
              </a:rPr>
              <a:t>Hoots, F. R., &amp; Roehrich, R. L. (1988). </a:t>
            </a:r>
            <a:r>
              <a:rPr lang="en-US" sz="1200" b="0" i="1" u="none" strike="noStrike" baseline="0">
                <a:solidFill>
                  <a:schemeClr val="accent2">
                    <a:lumMod val="75000"/>
                  </a:schemeClr>
                </a:solidFill>
              </a:rPr>
              <a:t>Models for propagation of </a:t>
            </a:r>
            <a:r>
              <a:rPr lang="en-US" sz="1200" b="0" i="1" u="none" strike="noStrike" baseline="0" err="1">
                <a:solidFill>
                  <a:schemeClr val="accent2">
                    <a:lumMod val="75000"/>
                  </a:schemeClr>
                </a:solidFill>
              </a:rPr>
              <a:t>norad</a:t>
            </a:r>
            <a:r>
              <a:rPr lang="en-US" sz="1200" b="0" i="1" u="none" strike="noStrike" baseline="0">
                <a:solidFill>
                  <a:schemeClr val="accent2">
                    <a:lumMod val="75000"/>
                  </a:schemeClr>
                </a:solidFill>
              </a:rPr>
              <a:t> element sets</a:t>
            </a:r>
            <a:r>
              <a:rPr lang="en-US" sz="1200" b="0" i="0" u="none" strike="noStrike" baseline="0">
                <a:solidFill>
                  <a:schemeClr val="accent2">
                    <a:lumMod val="75000"/>
                  </a:schemeClr>
                </a:solidFill>
              </a:rPr>
              <a:t> (tech. rep. No. </a:t>
            </a:r>
            <a:r>
              <a:rPr lang="en-US" sz="1200" b="0" i="0" u="none" strike="noStrike" baseline="0" err="1">
                <a:solidFill>
                  <a:schemeClr val="accent2">
                    <a:lumMod val="75000"/>
                  </a:schemeClr>
                </a:solidFill>
              </a:rPr>
              <a:t>Spacetrack</a:t>
            </a:r>
            <a:r>
              <a:rPr lang="en-US" sz="1200" b="0" i="0" u="none" strike="noStrike" baseline="0">
                <a:solidFill>
                  <a:schemeClr val="accent2">
                    <a:lumMod val="75000"/>
                  </a:schemeClr>
                </a:solidFill>
              </a:rPr>
              <a:t> Report No. 3). </a:t>
            </a:r>
            <a:r>
              <a:rPr lang="en-US" sz="1200" b="0" i="0" u="none" strike="noStrike" baseline="0" err="1">
                <a:solidFill>
                  <a:schemeClr val="accent2">
                    <a:lumMod val="75000"/>
                  </a:schemeClr>
                </a:solidFill>
              </a:rPr>
              <a:t>CelesTrak</a:t>
            </a:r>
            <a:r>
              <a:rPr lang="en-US" sz="1200" b="0" i="0" u="none" strike="noStrike" baseline="0">
                <a:solidFill>
                  <a:schemeClr val="accent2">
                    <a:lumMod val="75000"/>
                  </a:schemeClr>
                </a:solidFill>
              </a:rPr>
              <a:t>. </a:t>
            </a:r>
            <a:r>
              <a:rPr lang="en-US" sz="1200" b="0" i="0" u="none" strike="noStrike" baseline="0">
                <a:solidFill>
                  <a:schemeClr val="accent2">
                    <a:lumMod val="75000"/>
                  </a:schemeClr>
                </a:solidFill>
                <a:hlinkClick r:id="rId8"/>
              </a:rPr>
              <a:t>https://celestrak.org/NORAD/documentation/spacetrk.pdf</a:t>
            </a:r>
            <a:r>
              <a:rPr lang="en-US" sz="1200" b="0" i="0" u="none" strike="noStrike" baseline="0">
                <a:solidFill>
                  <a:schemeClr val="accent2">
                    <a:lumMod val="75000"/>
                  </a:schemeClr>
                </a:solidFill>
              </a:rPr>
              <a:t> </a:t>
            </a:r>
          </a:p>
          <a:p>
            <a:pPr algn="l"/>
            <a:r>
              <a:rPr lang="en-US" sz="1200" b="0" i="0" u="none" strike="noStrike" baseline="0">
                <a:solidFill>
                  <a:schemeClr val="accent2">
                    <a:lumMod val="75000"/>
                  </a:schemeClr>
                </a:solidFill>
              </a:rPr>
              <a:t>Hussain, W., </a:t>
            </a:r>
            <a:r>
              <a:rPr lang="en-US" sz="1200" b="0" i="0" u="none" strike="noStrike" baseline="0" err="1">
                <a:solidFill>
                  <a:schemeClr val="accent2">
                    <a:lumMod val="75000"/>
                  </a:schemeClr>
                </a:solidFill>
              </a:rPr>
              <a:t>Merig´o</a:t>
            </a:r>
            <a:r>
              <a:rPr lang="en-US" sz="1200" b="0" i="0" u="none" strike="noStrike" baseline="0">
                <a:solidFill>
                  <a:schemeClr val="accent2">
                    <a:lumMod val="75000"/>
                  </a:schemeClr>
                </a:solidFill>
              </a:rPr>
              <a:t>, J. M., Gil-Lafuente, J., &amp; Gao, H. (2023). Complex nonlinear neural network prediction with </a:t>
            </a:r>
            <a:r>
              <a:rPr lang="en-US" sz="1200" b="0" i="0" u="none" strike="noStrike" baseline="0" err="1">
                <a:solidFill>
                  <a:schemeClr val="accent2">
                    <a:lumMod val="75000"/>
                  </a:schemeClr>
                </a:solidFill>
              </a:rPr>
              <a:t>iowa</a:t>
            </a:r>
            <a:r>
              <a:rPr lang="en-US" sz="1200" b="0" i="0" u="none" strike="noStrike" baseline="0">
                <a:solidFill>
                  <a:schemeClr val="accent2">
                    <a:lumMod val="75000"/>
                  </a:schemeClr>
                </a:solidFill>
              </a:rPr>
              <a:t> layer. </a:t>
            </a:r>
            <a:r>
              <a:rPr lang="en-US" sz="1200" b="0" i="1" u="none" strike="noStrike" baseline="0">
                <a:solidFill>
                  <a:schemeClr val="accent2">
                    <a:lumMod val="75000"/>
                  </a:schemeClr>
                </a:solidFill>
              </a:rPr>
              <a:t>Soft Computing</a:t>
            </a:r>
            <a:r>
              <a:rPr lang="en-US" sz="1200" b="0" i="0" u="none" strike="noStrike" baseline="0">
                <a:solidFill>
                  <a:schemeClr val="accent2">
                    <a:lumMod val="75000"/>
                  </a:schemeClr>
                </a:solidFill>
              </a:rPr>
              <a:t>, 27, 4853–4863. </a:t>
            </a:r>
            <a:r>
              <a:rPr lang="en-US" sz="1200" b="0" i="0" u="none" strike="noStrike" baseline="0">
                <a:solidFill>
                  <a:schemeClr val="accent2">
                    <a:lumMod val="75000"/>
                  </a:schemeClr>
                </a:solidFill>
                <a:hlinkClick r:id="rId9"/>
              </a:rPr>
              <a:t>https://doi.org/10.1007/s00500-023-07899-2</a:t>
            </a:r>
            <a:r>
              <a:rPr lang="en-US" sz="1200" b="0" i="0" u="none" strike="noStrike" baseline="0">
                <a:solidFill>
                  <a:schemeClr val="accent2">
                    <a:lumMod val="75000"/>
                  </a:schemeClr>
                </a:solidFill>
              </a:rPr>
              <a:t> </a:t>
            </a:r>
          </a:p>
          <a:p>
            <a:pPr algn="l"/>
            <a:r>
              <a:rPr lang="en-US" sz="1200" b="0" i="0" u="none" strike="noStrike" baseline="0">
                <a:solidFill>
                  <a:schemeClr val="accent2">
                    <a:lumMod val="75000"/>
                  </a:schemeClr>
                </a:solidFill>
              </a:rPr>
              <a:t>Jason, Z., Zhang, K., &amp; Grenfell, R. (2004). On the relativistic doppler effects and high accuracy velocity determination using </a:t>
            </a:r>
            <a:r>
              <a:rPr lang="en-US" sz="1200" b="0" i="0" u="none" strike="noStrike" baseline="0" err="1">
                <a:solidFill>
                  <a:schemeClr val="accent2">
                    <a:lumMod val="75000"/>
                  </a:schemeClr>
                </a:solidFill>
              </a:rPr>
              <a:t>gps</a:t>
            </a:r>
            <a:r>
              <a:rPr lang="en-US" sz="1200" b="0" i="0" u="none" strike="noStrike" baseline="0">
                <a:solidFill>
                  <a:schemeClr val="accent2">
                    <a:lumMod val="75000"/>
                  </a:schemeClr>
                </a:solidFill>
              </a:rPr>
              <a:t>.</a:t>
            </a:r>
          </a:p>
          <a:p>
            <a:pPr algn="l"/>
            <a:r>
              <a:rPr lang="en-US" sz="1200" b="0" i="0" u="none" strike="noStrike" baseline="0">
                <a:solidFill>
                  <a:schemeClr val="accent2">
                    <a:lumMod val="75000"/>
                  </a:schemeClr>
                </a:solidFill>
              </a:rPr>
              <a:t>Kelso, T. S. (2022). Norad two-line element set format [Accessed: 30 March 2025]. </a:t>
            </a:r>
            <a:r>
              <a:rPr lang="en-US" sz="1200" b="0" i="0" u="none" strike="noStrike" baseline="0">
                <a:solidFill>
                  <a:schemeClr val="accent2">
                    <a:lumMod val="75000"/>
                  </a:schemeClr>
                </a:solidFill>
                <a:hlinkClick r:id="rId10"/>
              </a:rPr>
              <a:t>https://celestrak.org/NORAD/documentation/tle-fmt.php</a:t>
            </a:r>
            <a:r>
              <a:rPr lang="en-US" sz="1200" b="0" i="0" u="none" strike="noStrike" baseline="0">
                <a:solidFill>
                  <a:schemeClr val="accent2">
                    <a:lumMod val="75000"/>
                  </a:schemeClr>
                </a:solidFill>
              </a:rPr>
              <a:t> </a:t>
            </a:r>
          </a:p>
          <a:p>
            <a:pPr algn="l"/>
            <a:r>
              <a:rPr lang="en-US" sz="1200" b="0" i="0" u="none" strike="noStrike" baseline="0" err="1">
                <a:solidFill>
                  <a:schemeClr val="accent2">
                    <a:lumMod val="75000"/>
                  </a:schemeClr>
                </a:solidFill>
              </a:rPr>
              <a:t>Leakyrelu</a:t>
            </a:r>
            <a:r>
              <a:rPr lang="en-US" sz="1200" b="0" i="0" u="none" strike="noStrike" baseline="0">
                <a:solidFill>
                  <a:schemeClr val="accent2">
                    <a:lumMod val="75000"/>
                  </a:schemeClr>
                </a:solidFill>
              </a:rPr>
              <a:t> — </a:t>
            </a:r>
            <a:r>
              <a:rPr lang="en-US" sz="1200" b="0" i="0" u="none" strike="noStrike" baseline="0" err="1">
                <a:solidFill>
                  <a:schemeClr val="accent2">
                    <a:lumMod val="75000"/>
                  </a:schemeClr>
                </a:solidFill>
              </a:rPr>
              <a:t>pytorch</a:t>
            </a:r>
            <a:r>
              <a:rPr lang="en-US" sz="1200" b="0" i="0" u="none" strike="noStrike" baseline="0">
                <a:solidFill>
                  <a:schemeClr val="accent2">
                    <a:lumMod val="75000"/>
                  </a:schemeClr>
                </a:solidFill>
              </a:rPr>
              <a:t> 1.11.0 documentation. (n.d.). </a:t>
            </a:r>
            <a:r>
              <a:rPr lang="en-US" sz="1200" b="0" i="1" u="none" strike="noStrike" baseline="0">
                <a:solidFill>
                  <a:schemeClr val="accent2">
                    <a:lumMod val="75000"/>
                  </a:schemeClr>
                </a:solidFill>
              </a:rPr>
              <a:t>pytorch.org. </a:t>
            </a:r>
            <a:r>
              <a:rPr lang="en-US" sz="1200" b="0" i="0" u="none" strike="noStrike" baseline="0">
                <a:solidFill>
                  <a:schemeClr val="accent2">
                    <a:lumMod val="75000"/>
                  </a:schemeClr>
                </a:solidFill>
                <a:hlinkClick r:id="rId11"/>
              </a:rPr>
              <a:t>https://pytorch.org/docs/stable/generated/torch.nn.LeakyReLU.html</a:t>
            </a:r>
            <a:r>
              <a:rPr lang="en-US" sz="1200" b="0" i="0" u="none" strike="noStrike" baseline="0">
                <a:solidFill>
                  <a:schemeClr val="accent2">
                    <a:lumMod val="75000"/>
                  </a:schemeClr>
                </a:solidFill>
              </a:rPr>
              <a:t> </a:t>
            </a:r>
          </a:p>
          <a:p>
            <a:pPr algn="l"/>
            <a:r>
              <a:rPr lang="en-US" sz="1200" b="0" i="0" u="none" strike="noStrike" baseline="0">
                <a:solidFill>
                  <a:schemeClr val="accent2">
                    <a:lumMod val="75000"/>
                  </a:schemeClr>
                </a:solidFill>
              </a:rPr>
              <a:t>Liu, J., Long, W., Wu, Y., Xu, J., Sang, J., &amp; Lei, X. (2023). TLE orbit determination using simplex method. </a:t>
            </a:r>
            <a:r>
              <a:rPr lang="en-US" sz="1200" b="0" i="1" u="none" strike="noStrike" baseline="0">
                <a:solidFill>
                  <a:schemeClr val="accent2">
                    <a:lumMod val="75000"/>
                  </a:schemeClr>
                </a:solidFill>
              </a:rPr>
              <a:t>Geodesy and Geodynamics, 14</a:t>
            </a:r>
            <a:r>
              <a:rPr lang="en-US" sz="1200" b="0" i="0" u="none" strike="noStrike" baseline="0">
                <a:solidFill>
                  <a:schemeClr val="accent2">
                    <a:lumMod val="75000"/>
                  </a:schemeClr>
                </a:solidFill>
              </a:rPr>
              <a:t>(5), 438–455. </a:t>
            </a:r>
            <a:r>
              <a:rPr lang="en-US" sz="1200" b="0" i="0" u="none" strike="noStrike" baseline="0">
                <a:solidFill>
                  <a:schemeClr val="accent2">
                    <a:lumMod val="75000"/>
                  </a:schemeClr>
                </a:solidFill>
                <a:hlinkClick r:id="rId12"/>
              </a:rPr>
              <a:t>https://doi.org/10.1016/j.geog.2023.03.004</a:t>
            </a:r>
            <a:endParaRPr lang="en-US" sz="1200">
              <a:solidFill>
                <a:schemeClr val="accent2">
                  <a:lumMod val="75000"/>
                </a:schemeClr>
              </a:solidFill>
            </a:endParaRPr>
          </a:p>
          <a:p>
            <a:pPr algn="l"/>
            <a:r>
              <a:rPr lang="en-US" sz="1200" b="0" i="0" u="none" strike="noStrike" baseline="0">
                <a:solidFill>
                  <a:schemeClr val="accent2">
                    <a:lumMod val="75000"/>
                  </a:schemeClr>
                </a:solidFill>
              </a:rPr>
              <a:t>National University of Singapore. (2024a). Galassia-2 satellite built by nus students successfully launched [Accessed: 2025-03-31]. </a:t>
            </a:r>
            <a:r>
              <a:rPr lang="en-US" sz="1200" b="0" i="0" u="none" strike="noStrike" baseline="0">
                <a:solidFill>
                  <a:schemeClr val="accent2">
                    <a:lumMod val="75000"/>
                  </a:schemeClr>
                </a:solidFill>
                <a:hlinkClick r:id="rId13"/>
              </a:rPr>
              <a:t>https://news.nus.edu.sg/galassia-2-satellite-built-by-nus-students-successfully-launched/</a:t>
            </a:r>
            <a:r>
              <a:rPr lang="en-US" sz="1200" b="0" i="0" u="none" strike="noStrike" baseline="0">
                <a:solidFill>
                  <a:schemeClr val="accent2">
                    <a:lumMod val="75000"/>
                  </a:schemeClr>
                </a:solidFill>
              </a:rPr>
              <a:t> </a:t>
            </a:r>
          </a:p>
          <a:p>
            <a:pPr algn="l"/>
            <a:r>
              <a:rPr lang="en-US" sz="1200" b="0" i="0" u="none" strike="noStrike" baseline="0">
                <a:solidFill>
                  <a:schemeClr val="accent2">
                    <a:lumMod val="75000"/>
                  </a:schemeClr>
                </a:solidFill>
              </a:rPr>
              <a:t>National University of Singapore. (2024b). Successful launch of lumelite-4 to enhance maritime communications [Accessed: 2025-03-31]. </a:t>
            </a:r>
            <a:r>
              <a:rPr lang="en-US" sz="1200" b="0" i="0" u="none" strike="noStrike" baseline="0">
                <a:solidFill>
                  <a:schemeClr val="accent2">
                    <a:lumMod val="75000"/>
                  </a:schemeClr>
                </a:solidFill>
                <a:hlinkClick r:id="rId14"/>
              </a:rPr>
              <a:t>https://news.nus.edu.sg/successful-launch-of-lumelite-4-to-enhancemaritime-communications/</a:t>
            </a:r>
            <a:r>
              <a:rPr lang="en-US" sz="1200" b="0" i="0" u="none" strike="noStrike" baseline="0">
                <a:solidFill>
                  <a:schemeClr val="accent2">
                    <a:lumMod val="75000"/>
                  </a:schemeClr>
                </a:solidFill>
              </a:rPr>
              <a:t> </a:t>
            </a:r>
          </a:p>
          <a:p>
            <a:pPr algn="l"/>
            <a:r>
              <a:rPr lang="en-US" sz="1200" b="0" i="0" u="none" strike="noStrike" baseline="0">
                <a:solidFill>
                  <a:schemeClr val="accent2">
                    <a:lumMod val="75000"/>
                  </a:schemeClr>
                </a:solidFill>
              </a:rPr>
              <a:t>NVIDIA. (n.d.). What is </a:t>
            </a:r>
            <a:r>
              <a:rPr lang="en-US" sz="1200" b="0" i="0" u="none" strike="noStrike" baseline="0" err="1">
                <a:solidFill>
                  <a:schemeClr val="accent2">
                    <a:lumMod val="75000"/>
                  </a:schemeClr>
                </a:solidFill>
              </a:rPr>
              <a:t>pytorch</a:t>
            </a:r>
            <a:r>
              <a:rPr lang="en-US" sz="1200" b="0" i="0" u="none" strike="noStrike" baseline="0">
                <a:solidFill>
                  <a:schemeClr val="accent2">
                    <a:lumMod val="75000"/>
                  </a:schemeClr>
                </a:solidFill>
              </a:rPr>
              <a:t>? </a:t>
            </a:r>
            <a:r>
              <a:rPr lang="en-US" sz="1200" b="0" i="1" u="none" strike="noStrike" baseline="0">
                <a:solidFill>
                  <a:schemeClr val="accent2">
                    <a:lumMod val="75000"/>
                  </a:schemeClr>
                </a:solidFill>
              </a:rPr>
              <a:t>NVIDIA Data Science Glossary</a:t>
            </a:r>
            <a:r>
              <a:rPr lang="en-US" sz="1200" b="0" i="0" u="none" strike="noStrike" baseline="0">
                <a:solidFill>
                  <a:schemeClr val="accent2">
                    <a:lumMod val="75000"/>
                  </a:schemeClr>
                </a:solidFill>
              </a:rPr>
              <a:t>. </a:t>
            </a:r>
            <a:r>
              <a:rPr lang="en-US" sz="1200" b="0" i="0" u="none" strike="noStrike" baseline="0">
                <a:solidFill>
                  <a:schemeClr val="accent2">
                    <a:lumMod val="75000"/>
                  </a:schemeClr>
                </a:solidFill>
                <a:hlinkClick r:id="rId15"/>
              </a:rPr>
              <a:t>https://www.nvidia.com/en-us/glossary/pytorch/</a:t>
            </a:r>
            <a:r>
              <a:rPr lang="en-US" sz="1200" b="0" i="0" u="none" strike="noStrike" baseline="0">
                <a:solidFill>
                  <a:schemeClr val="accent2">
                    <a:lumMod val="75000"/>
                  </a:schemeClr>
                </a:solidFill>
              </a:rPr>
              <a:t> </a:t>
            </a:r>
          </a:p>
          <a:p>
            <a:pPr algn="l"/>
            <a:r>
              <a:rPr lang="en-US" sz="1200" b="0" i="0" u="none" strike="noStrike" baseline="0">
                <a:solidFill>
                  <a:schemeClr val="accent2">
                    <a:lumMod val="75000"/>
                  </a:schemeClr>
                </a:solidFill>
              </a:rPr>
              <a:t>Olson, M., Wyner, A., &amp; Berk, R. (2018). Modern neural networks generalize on small data sets. In S. Bengio, H. Wallach, H. Larochelle, K. Grauman,</a:t>
            </a:r>
          </a:p>
          <a:p>
            <a:pPr algn="l"/>
            <a:r>
              <a:rPr lang="en-US" sz="1200" b="0" i="0" u="none" strike="noStrike" baseline="0">
                <a:solidFill>
                  <a:schemeClr val="accent2">
                    <a:lumMod val="75000"/>
                  </a:schemeClr>
                </a:solidFill>
              </a:rPr>
              <a:t>N. </a:t>
            </a:r>
            <a:r>
              <a:rPr lang="en-US" sz="1200" b="0" i="0" u="none" strike="noStrike" baseline="0" err="1">
                <a:solidFill>
                  <a:schemeClr val="accent2">
                    <a:lumMod val="75000"/>
                  </a:schemeClr>
                </a:solidFill>
              </a:rPr>
              <a:t>Cesa</a:t>
            </a:r>
            <a:r>
              <a:rPr lang="en-US" sz="1200" b="0" i="0" u="none" strike="noStrike" baseline="0">
                <a:solidFill>
                  <a:schemeClr val="accent2">
                    <a:lumMod val="75000"/>
                  </a:schemeClr>
                </a:solidFill>
              </a:rPr>
              <a:t>-Bianchi, &amp; R. Garnett (Eds.), </a:t>
            </a:r>
            <a:r>
              <a:rPr lang="en-US" sz="1200" b="0" i="1" u="none" strike="noStrike" baseline="0">
                <a:solidFill>
                  <a:schemeClr val="accent2">
                    <a:lumMod val="75000"/>
                  </a:schemeClr>
                </a:solidFill>
              </a:rPr>
              <a:t>Advances in neural information processing systems </a:t>
            </a:r>
            <a:r>
              <a:rPr lang="en-US" sz="1200" b="0" i="0" u="none" strike="noStrike" baseline="0">
                <a:solidFill>
                  <a:schemeClr val="accent2">
                    <a:lumMod val="75000"/>
                  </a:schemeClr>
                </a:solidFill>
              </a:rPr>
              <a:t>(Vol. 31). Curran Associates, Inc. </a:t>
            </a:r>
            <a:r>
              <a:rPr lang="en-US" sz="1200" b="0" i="0" u="none" strike="noStrike" baseline="0">
                <a:solidFill>
                  <a:schemeClr val="accent2">
                    <a:lumMod val="75000"/>
                  </a:schemeClr>
                </a:solidFill>
                <a:hlinkClick r:id="rId16"/>
              </a:rPr>
              <a:t>https://proceedings.neurips.cc/paper_files/paper/2018/file/fface8385abbf94b4593a0ed53a0c70f-Paper.pdf</a:t>
            </a:r>
            <a:r>
              <a:rPr lang="en-US" sz="1200" b="0" i="0" u="none" strike="noStrike" baseline="0">
                <a:solidFill>
                  <a:schemeClr val="accent2">
                    <a:lumMod val="75000"/>
                  </a:schemeClr>
                </a:solidFill>
              </a:rPr>
              <a:t> </a:t>
            </a:r>
          </a:p>
          <a:p>
            <a:pPr algn="l"/>
            <a:r>
              <a:rPr lang="en-US" sz="1200" b="0" i="0" u="none" strike="noStrike" baseline="0">
                <a:solidFill>
                  <a:schemeClr val="accent2">
                    <a:lumMod val="75000"/>
                  </a:schemeClr>
                </a:solidFill>
              </a:rPr>
              <a:t>Rojas, R. (1996). The backpropagation algorithm. </a:t>
            </a:r>
            <a:r>
              <a:rPr lang="en-US" sz="1200" b="0" i="1" u="none" strike="noStrike" baseline="0">
                <a:solidFill>
                  <a:schemeClr val="accent2">
                    <a:lumMod val="75000"/>
                  </a:schemeClr>
                </a:solidFill>
              </a:rPr>
              <a:t>Neural Networks</a:t>
            </a:r>
            <a:r>
              <a:rPr lang="en-US" sz="1200" b="0" i="0" u="none" strike="noStrike" baseline="0">
                <a:solidFill>
                  <a:schemeClr val="accent2">
                    <a:lumMod val="75000"/>
                  </a:schemeClr>
                </a:solidFill>
              </a:rPr>
              <a:t>, 149–182. </a:t>
            </a:r>
            <a:r>
              <a:rPr lang="en-US" sz="1200" b="0" i="0" u="none" strike="noStrike" baseline="0">
                <a:solidFill>
                  <a:schemeClr val="accent2">
                    <a:lumMod val="75000"/>
                  </a:schemeClr>
                </a:solidFill>
                <a:hlinkClick r:id="rId17"/>
              </a:rPr>
              <a:t>https://doi.org/10.1007/978-3-642-61068-4_7</a:t>
            </a:r>
            <a:r>
              <a:rPr lang="en-US" sz="1200" b="0" i="0" u="none" strike="noStrike" baseline="0">
                <a:solidFill>
                  <a:schemeClr val="accent2">
                    <a:lumMod val="75000"/>
                  </a:schemeClr>
                </a:solidFill>
              </a:rPr>
              <a:t> </a:t>
            </a:r>
          </a:p>
          <a:p>
            <a:pPr algn="l"/>
            <a:r>
              <a:rPr lang="en-US" sz="1200" b="0" i="0" u="none" strike="noStrike" baseline="0">
                <a:solidFill>
                  <a:schemeClr val="accent2">
                    <a:lumMod val="75000"/>
                  </a:schemeClr>
                </a:solidFill>
              </a:rPr>
              <a:t>Space-track.org. (n.d.). </a:t>
            </a:r>
            <a:r>
              <a:rPr lang="en-US" sz="1200" b="0" i="1" u="none" strike="noStrike" baseline="0">
                <a:solidFill>
                  <a:schemeClr val="accent2">
                    <a:lumMod val="75000"/>
                  </a:schemeClr>
                </a:solidFill>
              </a:rPr>
              <a:t>www.space-track.org</a:t>
            </a:r>
            <a:r>
              <a:rPr lang="en-US" sz="1200" b="0" i="0" u="none" strike="noStrike" baseline="0">
                <a:solidFill>
                  <a:schemeClr val="accent2">
                    <a:lumMod val="75000"/>
                  </a:schemeClr>
                </a:solidFill>
              </a:rPr>
              <a:t>. </a:t>
            </a:r>
            <a:r>
              <a:rPr lang="en-US" sz="1200" b="0" i="0" u="none" strike="noStrike" baseline="0">
                <a:solidFill>
                  <a:schemeClr val="accent2">
                    <a:lumMod val="75000"/>
                  </a:schemeClr>
                </a:solidFill>
                <a:hlinkClick r:id="rId18"/>
              </a:rPr>
              <a:t>https://www.space-track.org/auth/login</a:t>
            </a:r>
            <a:endParaRPr lang="en-US" sz="1200" b="0" i="0" u="none" strike="noStrike" baseline="0">
              <a:solidFill>
                <a:schemeClr val="accent2">
                  <a:lumMod val="75000"/>
                </a:schemeClr>
              </a:solidFill>
            </a:endParaRPr>
          </a:p>
          <a:p>
            <a:pPr algn="l"/>
            <a:r>
              <a:rPr lang="en-US" sz="1200" b="0" i="0" u="none" strike="noStrike" baseline="0">
                <a:solidFill>
                  <a:schemeClr val="accent2">
                    <a:lumMod val="75000"/>
                  </a:schemeClr>
                </a:solidFill>
              </a:rPr>
              <a:t>Tanh — </a:t>
            </a:r>
            <a:r>
              <a:rPr lang="en-US" sz="1200" b="0" i="0" u="none" strike="noStrike" baseline="0" err="1">
                <a:solidFill>
                  <a:schemeClr val="accent2">
                    <a:lumMod val="75000"/>
                  </a:schemeClr>
                </a:solidFill>
              </a:rPr>
              <a:t>pytorch</a:t>
            </a:r>
            <a:r>
              <a:rPr lang="en-US" sz="1200" b="0" i="0" u="none" strike="noStrike" baseline="0">
                <a:solidFill>
                  <a:schemeClr val="accent2">
                    <a:lumMod val="75000"/>
                  </a:schemeClr>
                </a:solidFill>
              </a:rPr>
              <a:t> 1.13 documentation. (n.d.). </a:t>
            </a:r>
            <a:r>
              <a:rPr lang="en-US" sz="1200" b="0" i="1" u="none" strike="noStrike" baseline="0">
                <a:solidFill>
                  <a:schemeClr val="accent2">
                    <a:lumMod val="75000"/>
                  </a:schemeClr>
                </a:solidFill>
              </a:rPr>
              <a:t>pytorch.org</a:t>
            </a:r>
            <a:r>
              <a:rPr lang="en-US" sz="1200" b="0" i="0" u="none" strike="noStrike" baseline="0">
                <a:solidFill>
                  <a:schemeClr val="accent2">
                    <a:lumMod val="75000"/>
                  </a:schemeClr>
                </a:solidFill>
              </a:rPr>
              <a:t>. </a:t>
            </a:r>
            <a:r>
              <a:rPr lang="en-US" sz="1200" b="0" i="0" u="none" strike="noStrike" baseline="0">
                <a:solidFill>
                  <a:schemeClr val="accent2">
                    <a:lumMod val="75000"/>
                  </a:schemeClr>
                </a:solidFill>
                <a:hlinkClick r:id="rId19"/>
              </a:rPr>
              <a:t>https://pytorch.org/docs/stable/generated/torch.nn.Tanh.html</a:t>
            </a:r>
            <a:r>
              <a:rPr lang="en-US" sz="1200" b="0" i="0" u="none" strike="noStrike" baseline="0">
                <a:solidFill>
                  <a:schemeClr val="accent2">
                    <a:lumMod val="75000"/>
                  </a:schemeClr>
                </a:solidFill>
              </a:rPr>
              <a:t> </a:t>
            </a:r>
          </a:p>
          <a:p>
            <a:pPr algn="l"/>
            <a:r>
              <a:rPr lang="en-US" sz="1200" b="0" i="0" u="none" strike="noStrike" baseline="0">
                <a:solidFill>
                  <a:schemeClr val="accent2">
                    <a:lumMod val="75000"/>
                  </a:schemeClr>
                </a:solidFill>
              </a:rPr>
              <a:t>Yll, D. N. (2018). </a:t>
            </a:r>
            <a:r>
              <a:rPr lang="en-US" sz="1200" b="0" i="1" u="none" strike="noStrike" baseline="0">
                <a:solidFill>
                  <a:schemeClr val="accent2">
                    <a:lumMod val="75000"/>
                  </a:schemeClr>
                </a:solidFill>
              </a:rPr>
              <a:t>Doppler shift compensation strategies for </a:t>
            </a:r>
            <a:r>
              <a:rPr lang="en-US" sz="1200" b="0" i="1" u="none" strike="noStrike" baseline="0" err="1">
                <a:solidFill>
                  <a:schemeClr val="accent2">
                    <a:lumMod val="75000"/>
                  </a:schemeClr>
                </a:solidFill>
              </a:rPr>
              <a:t>leo</a:t>
            </a:r>
            <a:r>
              <a:rPr lang="en-US" sz="1200" b="0" i="1" u="none" strike="noStrike" baseline="0">
                <a:solidFill>
                  <a:schemeClr val="accent2">
                    <a:lumMod val="75000"/>
                  </a:schemeClr>
                </a:solidFill>
              </a:rPr>
              <a:t> satellite communication systems </a:t>
            </a:r>
            <a:r>
              <a:rPr lang="en-US" sz="1200" b="0" i="0" u="none" strike="noStrike" baseline="0">
                <a:solidFill>
                  <a:schemeClr val="accent2">
                    <a:lumMod val="75000"/>
                  </a:schemeClr>
                </a:solidFill>
              </a:rPr>
              <a:t>[Ph.D. Dissertation]. </a:t>
            </a:r>
            <a:r>
              <a:rPr lang="en-US" sz="1200" b="0" i="0" u="none" strike="noStrike" baseline="0" err="1">
                <a:solidFill>
                  <a:schemeClr val="accent2">
                    <a:lumMod val="75000"/>
                  </a:schemeClr>
                </a:solidFill>
              </a:rPr>
              <a:t>Universitat</a:t>
            </a:r>
            <a:r>
              <a:rPr lang="en-US" sz="1200" b="0" i="0" u="none" strike="noStrike" baseline="0">
                <a:solidFill>
                  <a:schemeClr val="accent2">
                    <a:lumMod val="75000"/>
                  </a:schemeClr>
                </a:solidFill>
              </a:rPr>
              <a:t> </a:t>
            </a:r>
            <a:r>
              <a:rPr lang="en-US" sz="1200" b="0" i="0" u="none" strike="noStrike" baseline="0" err="1">
                <a:solidFill>
                  <a:schemeClr val="accent2">
                    <a:lumMod val="75000"/>
                  </a:schemeClr>
                </a:solidFill>
              </a:rPr>
              <a:t>Politecnica</a:t>
            </a:r>
            <a:r>
              <a:rPr lang="en-US" sz="1200" b="0" i="0" u="none" strike="noStrike" baseline="0">
                <a:solidFill>
                  <a:schemeClr val="accent2">
                    <a:lumMod val="75000"/>
                  </a:schemeClr>
                </a:solidFill>
              </a:rPr>
              <a:t> de Catalunya. </a:t>
            </a:r>
            <a:r>
              <a:rPr lang="en-US" sz="1200" b="0" i="0" u="none" strike="noStrike" baseline="0">
                <a:solidFill>
                  <a:schemeClr val="accent2">
                    <a:lumMod val="75000"/>
                  </a:schemeClr>
                </a:solidFill>
                <a:hlinkClick r:id="rId20"/>
              </a:rPr>
              <a:t>https://upcommons.upc.edu/bitstream/handle/2117/123510/DanielNietoYll_Doppler_compensation_for_LEO.pdf</a:t>
            </a:r>
            <a:r>
              <a:rPr lang="en-US" sz="1200" b="0" i="0" u="none" strike="noStrike" baseline="0">
                <a:solidFill>
                  <a:schemeClr val="accent2">
                    <a:lumMod val="75000"/>
                  </a:schemeClr>
                </a:solidFill>
              </a:rPr>
              <a:t> </a:t>
            </a:r>
          </a:p>
          <a:p>
            <a:pPr algn="l"/>
            <a:endParaRPr lang="en-US" sz="1200" b="0" i="0" u="none" strike="noStrike" baseline="0">
              <a:solidFill>
                <a:schemeClr val="accent2">
                  <a:lumMod val="75000"/>
                </a:schemeClr>
              </a:solidFill>
            </a:endParaRPr>
          </a:p>
        </p:txBody>
      </p:sp>
    </p:spTree>
    <p:extLst>
      <p:ext uri="{BB962C8B-B14F-4D97-AF65-F5344CB8AC3E}">
        <p14:creationId xmlns:p14="http://schemas.microsoft.com/office/powerpoint/2010/main" val="93382460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978E1-70A6-DE0B-CB1A-4FA64A0E1D9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CF266F6-60DB-F268-3F76-B5145B23A0FD}"/>
              </a:ext>
            </a:extLst>
          </p:cNvPr>
          <p:cNvSpPr>
            <a:spLocks noGrp="1" noRot="1" noMove="1" noResize="1" noEditPoints="1" noAdjustHandles="1" noChangeArrowheads="1" noChangeShapeType="1"/>
          </p:cNvSpPr>
          <p:nvPr/>
        </p:nvSpPr>
        <p:spPr>
          <a:xfrm>
            <a:off x="250166" y="0"/>
            <a:ext cx="11714672" cy="388189"/>
          </a:xfrm>
          <a:prstGeom prst="rect">
            <a:avLst/>
          </a:prstGeom>
          <a:solidFill>
            <a:srgbClr val="FEFA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 name="Title 5">
            <a:extLst>
              <a:ext uri="{FF2B5EF4-FFF2-40B4-BE49-F238E27FC236}">
                <a16:creationId xmlns:a16="http://schemas.microsoft.com/office/drawing/2014/main" id="{A08DD24E-76A5-5855-94E1-AA3F7F6F832D}"/>
              </a:ext>
            </a:extLst>
          </p:cNvPr>
          <p:cNvSpPr>
            <a:spLocks noGrp="1"/>
          </p:cNvSpPr>
          <p:nvPr>
            <p:ph type="title"/>
          </p:nvPr>
        </p:nvSpPr>
        <p:spPr>
          <a:xfrm>
            <a:off x="535557" y="2761826"/>
            <a:ext cx="11126638" cy="1325563"/>
          </a:xfrm>
        </p:spPr>
        <p:txBody>
          <a:bodyPr>
            <a:noAutofit/>
          </a:bodyPr>
          <a:lstStyle/>
          <a:p>
            <a:pPr algn="ctr"/>
            <a:r>
              <a:rPr lang="en-SG" sz="7200" b="1"/>
              <a:t>Thank you!</a:t>
            </a:r>
            <a:endParaRPr lang="en-SG" sz="2800" b="1"/>
          </a:p>
        </p:txBody>
      </p:sp>
      <p:sp>
        <p:nvSpPr>
          <p:cNvPr id="7" name="Rectangle 6">
            <a:extLst>
              <a:ext uri="{FF2B5EF4-FFF2-40B4-BE49-F238E27FC236}">
                <a16:creationId xmlns:a16="http://schemas.microsoft.com/office/drawing/2014/main" id="{D80E7959-CCF5-F38A-0695-5256EA248587}"/>
              </a:ext>
            </a:extLst>
          </p:cNvPr>
          <p:cNvSpPr>
            <a:spLocks noGrp="1" noRot="1" noMove="1" noResize="1" noEditPoints="1" noAdjustHandles="1" noChangeArrowheads="1" noChangeShapeType="1"/>
          </p:cNvSpPr>
          <p:nvPr/>
        </p:nvSpPr>
        <p:spPr>
          <a:xfrm>
            <a:off x="316302" y="6469811"/>
            <a:ext cx="11714672" cy="388189"/>
          </a:xfrm>
          <a:prstGeom prst="rect">
            <a:avLst/>
          </a:prstGeom>
          <a:solidFill>
            <a:srgbClr val="FEFA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cxnSp>
        <p:nvCxnSpPr>
          <p:cNvPr id="9" name="Straight Connector 8">
            <a:extLst>
              <a:ext uri="{FF2B5EF4-FFF2-40B4-BE49-F238E27FC236}">
                <a16:creationId xmlns:a16="http://schemas.microsoft.com/office/drawing/2014/main" id="{1237B30E-F38E-B513-BC78-25F2E35E6FCF}"/>
              </a:ext>
            </a:extLst>
          </p:cNvPr>
          <p:cNvCxnSpPr/>
          <p:nvPr/>
        </p:nvCxnSpPr>
        <p:spPr>
          <a:xfrm>
            <a:off x="868393" y="2675614"/>
            <a:ext cx="10437962"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37FB5F07-7232-CE58-A1D0-AD710AEB056F}"/>
              </a:ext>
            </a:extLst>
          </p:cNvPr>
          <p:cNvCxnSpPr/>
          <p:nvPr/>
        </p:nvCxnSpPr>
        <p:spPr>
          <a:xfrm>
            <a:off x="868393" y="3936499"/>
            <a:ext cx="10437962"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12" name="Title 5">
            <a:extLst>
              <a:ext uri="{FF2B5EF4-FFF2-40B4-BE49-F238E27FC236}">
                <a16:creationId xmlns:a16="http://schemas.microsoft.com/office/drawing/2014/main" id="{F30240B9-27AD-2C11-9689-E5215DE0B79A}"/>
              </a:ext>
            </a:extLst>
          </p:cNvPr>
          <p:cNvSpPr txBox="1">
            <a:spLocks/>
          </p:cNvSpPr>
          <p:nvPr/>
        </p:nvSpPr>
        <p:spPr>
          <a:xfrm>
            <a:off x="2185718" y="3796430"/>
            <a:ext cx="7803312" cy="8532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1pPr>
          </a:lstStyle>
          <a:p>
            <a:pPr algn="ctr"/>
            <a:r>
              <a:rPr lang="en-SG" sz="1600">
                <a:solidFill>
                  <a:schemeClr val="tx1">
                    <a:lumMod val="65000"/>
                    <a:lumOff val="35000"/>
                  </a:schemeClr>
                </a:solidFill>
              </a:rPr>
              <a:t>The template of this presentation was custom made in Microsoft PowerPoint 365</a:t>
            </a:r>
          </a:p>
        </p:txBody>
      </p:sp>
      <p:sp>
        <p:nvSpPr>
          <p:cNvPr id="13" name="Title 5">
            <a:extLst>
              <a:ext uri="{FF2B5EF4-FFF2-40B4-BE49-F238E27FC236}">
                <a16:creationId xmlns:a16="http://schemas.microsoft.com/office/drawing/2014/main" id="{4F5AC830-11B9-2B4C-7FB9-002F0B028EEC}"/>
              </a:ext>
            </a:extLst>
          </p:cNvPr>
          <p:cNvSpPr txBox="1">
            <a:spLocks/>
          </p:cNvSpPr>
          <p:nvPr/>
        </p:nvSpPr>
        <p:spPr>
          <a:xfrm>
            <a:off x="4568046" y="2297382"/>
            <a:ext cx="3073160" cy="3191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1pPr>
          </a:lstStyle>
          <a:p>
            <a:pPr algn="ctr"/>
            <a:r>
              <a:rPr lang="en-SG" sz="1800">
                <a:solidFill>
                  <a:schemeClr val="accent2">
                    <a:lumMod val="50000"/>
                  </a:schemeClr>
                </a:solidFill>
              </a:rPr>
              <a:t>SP3172 Final Presentation</a:t>
            </a:r>
            <a:endParaRPr lang="en-SG" sz="1800" baseline="30000"/>
          </a:p>
        </p:txBody>
      </p:sp>
      <mc:AlternateContent xmlns:mc="http://schemas.openxmlformats.org/markup-compatibility/2006">
        <mc:Choice xmlns:am3d="http://schemas.microsoft.com/office/drawing/2017/model3d" Requires="am3d">
          <p:graphicFrame>
            <p:nvGraphicFramePr>
              <p:cNvPr id="18" name="3D Model 17" descr="Satellite">
                <a:extLst>
                  <a:ext uri="{FF2B5EF4-FFF2-40B4-BE49-F238E27FC236}">
                    <a16:creationId xmlns:a16="http://schemas.microsoft.com/office/drawing/2014/main" id="{F54DE9A2-3825-24E3-1D4B-DECED7A34E49}"/>
                  </a:ext>
                </a:extLst>
              </p:cNvPr>
              <p:cNvGraphicFramePr>
                <a:graphicFrameLocks noChangeAspect="1"/>
              </p:cNvGraphicFramePr>
              <p:nvPr>
                <p:extLst>
                  <p:ext uri="{D42A27DB-BD31-4B8C-83A1-F6EECF244321}">
                    <p14:modId xmlns:p14="http://schemas.microsoft.com/office/powerpoint/2010/main" val="3041620034"/>
                  </p:ext>
                </p:extLst>
              </p:nvPr>
            </p:nvGraphicFramePr>
            <p:xfrm rot="10800000">
              <a:off x="4216481" y="153736"/>
              <a:ext cx="3741786" cy="1494811"/>
            </p:xfrm>
            <a:graphic>
              <a:graphicData uri="http://schemas.microsoft.com/office/drawing/2017/model3d">
                <am3d:model3d r:embed="rId2">
                  <am3d:spPr>
                    <a:xfrm rot="10800000">
                      <a:off x="0" y="0"/>
                      <a:ext cx="3741786" cy="1494811"/>
                    </a:xfrm>
                    <a:prstGeom prst="rect">
                      <a:avLst/>
                    </a:prstGeom>
                  </am3d:spPr>
                  <am3d:camera>
                    <am3d:pos x="0" y="0" z="52685678"/>
                    <am3d:up dx="0" dy="36000000" dz="0"/>
                    <am3d:lookAt x="0" y="0" z="0"/>
                    <am3d:perspective fov="2700000"/>
                  </am3d:camera>
                  <am3d:trans>
                    <am3d:meterPerModelUnit n="288082" d="1000000"/>
                    <am3d:preTrans dx="0" dy="-8254282" dz="0"/>
                    <am3d:scale>
                      <am3d:sx n="1000000" d="1000000"/>
                      <am3d:sy n="1000000" d="1000000"/>
                      <am3d:sz n="1000000" d="1000000"/>
                    </am3d:scale>
                    <am3d:rot ax="8083439" ay="262445" az="10535815"/>
                    <am3d:postTrans dx="0" dy="0" dz="0"/>
                  </am3d:trans>
                  <am3d:raster rName="Office3DRenderer" rVer="16.0.8326">
                    <am3d:blip r:embed="rId3"/>
                  </am3d:raster>
                  <am3d:objViewport viewportSz="444634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8" name="3D Model 17" descr="Satellite">
                <a:extLst>
                  <a:ext uri="{FF2B5EF4-FFF2-40B4-BE49-F238E27FC236}">
                    <a16:creationId xmlns:a16="http://schemas.microsoft.com/office/drawing/2014/main" id="{F54DE9A2-3825-24E3-1D4B-DECED7A34E49}"/>
                  </a:ext>
                </a:extLst>
              </p:cNvPr>
              <p:cNvPicPr>
                <a:picLocks noGrp="1" noRot="1" noChangeAspect="1" noMove="1" noResize="1" noEditPoints="1" noAdjustHandles="1" noChangeArrowheads="1" noChangeShapeType="1" noCrop="1"/>
              </p:cNvPicPr>
              <p:nvPr/>
            </p:nvPicPr>
            <p:blipFill>
              <a:blip r:embed="rId3"/>
              <a:stretch>
                <a:fillRect/>
              </a:stretch>
            </p:blipFill>
            <p:spPr>
              <a:xfrm rot="10800000">
                <a:off x="4216481" y="153736"/>
                <a:ext cx="3741786" cy="1494811"/>
              </a:xfrm>
              <a:prstGeom prst="rect">
                <a:avLst/>
              </a:prstGeom>
            </p:spPr>
          </p:pic>
        </mc:Fallback>
      </mc:AlternateContent>
      <p:sp>
        <p:nvSpPr>
          <p:cNvPr id="19" name="Title 5">
            <a:extLst>
              <a:ext uri="{FF2B5EF4-FFF2-40B4-BE49-F238E27FC236}">
                <a16:creationId xmlns:a16="http://schemas.microsoft.com/office/drawing/2014/main" id="{349A3DBD-16A1-EA42-ACEA-17F59C8644FC}"/>
              </a:ext>
            </a:extLst>
          </p:cNvPr>
          <p:cNvSpPr txBox="1">
            <a:spLocks/>
          </p:cNvSpPr>
          <p:nvPr/>
        </p:nvSpPr>
        <p:spPr>
          <a:xfrm>
            <a:off x="-55797" y="6625338"/>
            <a:ext cx="2898566" cy="24788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1pPr>
          </a:lstStyle>
          <a:p>
            <a:r>
              <a:rPr lang="en-SG" sz="1050">
                <a:solidFill>
                  <a:schemeClr val="tx1">
                    <a:lumMod val="75000"/>
                    <a:lumOff val="25000"/>
                  </a:schemeClr>
                </a:solidFill>
              </a:rPr>
              <a:t>*Satellite is a free-to-use 3D stock model</a:t>
            </a:r>
          </a:p>
        </p:txBody>
      </p:sp>
    </p:spTree>
    <p:extLst>
      <p:ext uri="{BB962C8B-B14F-4D97-AF65-F5344CB8AC3E}">
        <p14:creationId xmlns:p14="http://schemas.microsoft.com/office/powerpoint/2010/main" val="227514697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fill="hold" nodeType="withEffect">
                                  <p:stCondLst>
                                    <p:cond delay="0"/>
                                  </p:stCondLst>
                                  <p:childTnLst>
                                    <p:animRot by="21600000">
                                      <p:cBhvr>
                                        <p:cTn id="6" dur="5000" fill="hold"/>
                                        <p:tgtEl>
                                          <p:spTgt spid="18"/>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38253-2031-0E38-FE9F-855A022EF4F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35B4D5-D21B-2DA9-02FC-991B1E559A58}"/>
              </a:ext>
            </a:extLst>
          </p:cNvPr>
          <p:cNvSpPr>
            <a:spLocks noGrp="1"/>
          </p:cNvSpPr>
          <p:nvPr>
            <p:ph type="sldNum" sz="quarter" idx="12"/>
          </p:nvPr>
        </p:nvSpPr>
        <p:spPr/>
        <p:txBody>
          <a:bodyPr/>
          <a:lstStyle/>
          <a:p>
            <a:fld id="{15318E31-E44D-46B9-B4DB-0D58A1756CE8}" type="slidenum">
              <a:rPr lang="en-SG" smtClean="0"/>
              <a:t>42</a:t>
            </a:fld>
            <a:endParaRPr lang="en-SG"/>
          </a:p>
        </p:txBody>
      </p:sp>
      <p:sp>
        <p:nvSpPr>
          <p:cNvPr id="17" name="Title 5">
            <a:extLst>
              <a:ext uri="{FF2B5EF4-FFF2-40B4-BE49-F238E27FC236}">
                <a16:creationId xmlns:a16="http://schemas.microsoft.com/office/drawing/2014/main" id="{0A64A9BB-0ED2-4855-8CF6-0F6ED0C97FBC}"/>
              </a:ext>
            </a:extLst>
          </p:cNvPr>
          <p:cNvSpPr>
            <a:spLocks noGrp="1"/>
          </p:cNvSpPr>
          <p:nvPr>
            <p:ph type="title"/>
          </p:nvPr>
        </p:nvSpPr>
        <p:spPr>
          <a:xfrm>
            <a:off x="505634" y="2849827"/>
            <a:ext cx="10714816" cy="1007780"/>
          </a:xfrm>
        </p:spPr>
        <p:txBody>
          <a:bodyPr anchor="b">
            <a:noAutofit/>
          </a:bodyPr>
          <a:lstStyle/>
          <a:p>
            <a:r>
              <a:rPr lang="en-US" sz="5500" b="1" dirty="0"/>
              <a:t>Additional Slides</a:t>
            </a:r>
            <a:endParaRPr lang="en-SG" sz="5500" b="1" dirty="0"/>
          </a:p>
        </p:txBody>
      </p:sp>
      <p:sp>
        <p:nvSpPr>
          <p:cNvPr id="19" name="Title 5">
            <a:extLst>
              <a:ext uri="{FF2B5EF4-FFF2-40B4-BE49-F238E27FC236}">
                <a16:creationId xmlns:a16="http://schemas.microsoft.com/office/drawing/2014/main" id="{43C86BA4-26B8-8790-AB51-F502E711CD03}"/>
              </a:ext>
            </a:extLst>
          </p:cNvPr>
          <p:cNvSpPr txBox="1">
            <a:spLocks/>
          </p:cNvSpPr>
          <p:nvPr/>
        </p:nvSpPr>
        <p:spPr>
          <a:xfrm>
            <a:off x="505634" y="2530692"/>
            <a:ext cx="3073160" cy="3191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1pPr>
          </a:lstStyle>
          <a:p>
            <a:r>
              <a:rPr lang="en-SG" sz="1800" dirty="0"/>
              <a:t>Section 5</a:t>
            </a:r>
            <a:endParaRPr lang="en-SG" sz="1800" baseline="30000" dirty="0"/>
          </a:p>
        </p:txBody>
      </p:sp>
      <p:cxnSp>
        <p:nvCxnSpPr>
          <p:cNvPr id="21" name="Straight Connector 20">
            <a:extLst>
              <a:ext uri="{FF2B5EF4-FFF2-40B4-BE49-F238E27FC236}">
                <a16:creationId xmlns:a16="http://schemas.microsoft.com/office/drawing/2014/main" id="{B4D22425-4E0E-D8E8-D9E4-97BB32C4C869}"/>
              </a:ext>
            </a:extLst>
          </p:cNvPr>
          <p:cNvCxnSpPr>
            <a:cxnSpLocks/>
          </p:cNvCxnSpPr>
          <p:nvPr/>
        </p:nvCxnSpPr>
        <p:spPr>
          <a:xfrm>
            <a:off x="505634" y="2906585"/>
            <a:ext cx="4665632" cy="3593"/>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56406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E5451-8740-6D21-A797-89D62642EA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4A5B04-EB24-A994-4BD2-A66D0FC95FE9}"/>
              </a:ext>
            </a:extLst>
          </p:cNvPr>
          <p:cNvSpPr>
            <a:spLocks noGrp="1"/>
          </p:cNvSpPr>
          <p:nvPr>
            <p:ph type="title"/>
          </p:nvPr>
        </p:nvSpPr>
        <p:spPr/>
        <p:txBody>
          <a:bodyPr>
            <a:normAutofit/>
          </a:bodyPr>
          <a:lstStyle/>
          <a:p>
            <a:r>
              <a:rPr lang="en-SG"/>
              <a:t>How do we define our errors?</a:t>
            </a:r>
          </a:p>
        </p:txBody>
      </p:sp>
      <p:sp>
        <p:nvSpPr>
          <p:cNvPr id="4" name="Slide Number Placeholder 3">
            <a:extLst>
              <a:ext uri="{FF2B5EF4-FFF2-40B4-BE49-F238E27FC236}">
                <a16:creationId xmlns:a16="http://schemas.microsoft.com/office/drawing/2014/main" id="{21D6DB35-763F-D50C-89E9-DB8FD1F71B56}"/>
              </a:ext>
            </a:extLst>
          </p:cNvPr>
          <p:cNvSpPr>
            <a:spLocks noGrp="1"/>
          </p:cNvSpPr>
          <p:nvPr>
            <p:ph type="sldNum" sz="quarter" idx="12"/>
          </p:nvPr>
        </p:nvSpPr>
        <p:spPr/>
        <p:txBody>
          <a:bodyPr/>
          <a:lstStyle/>
          <a:p>
            <a:fld id="{15318E31-E44D-46B9-B4DB-0D58A1756CE8}" type="slidenum">
              <a:rPr lang="en-SG" smtClean="0"/>
              <a:t>43</a:t>
            </a:fld>
            <a:endParaRPr lang="en-SG"/>
          </a:p>
        </p:txBody>
      </p:sp>
      <p:sp>
        <p:nvSpPr>
          <p:cNvPr id="7" name="TextBox 6">
            <a:extLst>
              <a:ext uri="{FF2B5EF4-FFF2-40B4-BE49-F238E27FC236}">
                <a16:creationId xmlns:a16="http://schemas.microsoft.com/office/drawing/2014/main" id="{D1C3A0E6-87BC-78FD-3827-7262DB5CE3CB}"/>
              </a:ext>
            </a:extLst>
          </p:cNvPr>
          <p:cNvSpPr txBox="1"/>
          <p:nvPr/>
        </p:nvSpPr>
        <p:spPr>
          <a:xfrm>
            <a:off x="1974919" y="1091618"/>
            <a:ext cx="8242161" cy="400110"/>
          </a:xfrm>
          <a:prstGeom prst="rect">
            <a:avLst/>
          </a:prstGeom>
          <a:noFill/>
          <a:ln>
            <a:noFill/>
          </a:ln>
        </p:spPr>
        <p:txBody>
          <a:bodyPr wrap="square">
            <a:spAutoFit/>
          </a:bodyPr>
          <a:lstStyle/>
          <a:p>
            <a:pPr algn="ctr"/>
            <a:r>
              <a:rPr lang="en-SG" sz="2000">
                <a:latin typeface="CMU Sans Serif" panose="02000603000000000000" pitchFamily="2" charset="0"/>
                <a:ea typeface="CMU Sans Serif" panose="02000603000000000000" pitchFamily="2" charset="0"/>
                <a:cs typeface="CMU Sans Serif" panose="02000603000000000000" pitchFamily="2" charset="0"/>
              </a:rPr>
              <a:t>We work with </a:t>
            </a:r>
            <a:r>
              <a:rPr lang="en-SG" sz="2000" b="1">
                <a:latin typeface="CMU Sans Serif" panose="02000603000000000000" pitchFamily="2" charset="0"/>
                <a:ea typeface="CMU Sans Serif" panose="02000603000000000000" pitchFamily="2" charset="0"/>
                <a:cs typeface="CMU Sans Serif" panose="02000603000000000000" pitchFamily="2" charset="0"/>
              </a:rPr>
              <a:t>past year’s data</a:t>
            </a:r>
            <a:r>
              <a:rPr lang="en-SG" sz="2000">
                <a:latin typeface="CMU Sans Serif" panose="02000603000000000000" pitchFamily="2" charset="0"/>
                <a:ea typeface="CMU Sans Serif" panose="02000603000000000000" pitchFamily="2" charset="0"/>
                <a:cs typeface="CMU Sans Serif" panose="02000603000000000000" pitchFamily="2" charset="0"/>
              </a:rPr>
              <a:t>.</a:t>
            </a:r>
          </a:p>
        </p:txBody>
      </p:sp>
      <p:sp>
        <p:nvSpPr>
          <p:cNvPr id="3" name="Title 1">
            <a:extLst>
              <a:ext uri="{FF2B5EF4-FFF2-40B4-BE49-F238E27FC236}">
                <a16:creationId xmlns:a16="http://schemas.microsoft.com/office/drawing/2014/main" id="{27925F8B-D5BA-C21E-5D2A-20FA6FA86E17}"/>
              </a:ext>
            </a:extLst>
          </p:cNvPr>
          <p:cNvSpPr txBox="1">
            <a:spLocks/>
          </p:cNvSpPr>
          <p:nvPr/>
        </p:nvSpPr>
        <p:spPr>
          <a:xfrm>
            <a:off x="5067299" y="9525"/>
            <a:ext cx="2066925" cy="28257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1pPr>
          </a:lstStyle>
          <a:p>
            <a:pPr algn="ctr"/>
            <a:r>
              <a:rPr lang="en-US" sz="1400">
                <a:solidFill>
                  <a:schemeClr val="accent2">
                    <a:lumMod val="50000"/>
                  </a:schemeClr>
                </a:solidFill>
              </a:rPr>
              <a:t>Important Note</a:t>
            </a:r>
          </a:p>
        </p:txBody>
      </p:sp>
      <p:cxnSp>
        <p:nvCxnSpPr>
          <p:cNvPr id="6" name="Straight Arrow Connector 5">
            <a:extLst>
              <a:ext uri="{FF2B5EF4-FFF2-40B4-BE49-F238E27FC236}">
                <a16:creationId xmlns:a16="http://schemas.microsoft.com/office/drawing/2014/main" id="{56524C38-A84B-5DD2-0174-7A91356E4AC4}"/>
              </a:ext>
            </a:extLst>
          </p:cNvPr>
          <p:cNvCxnSpPr/>
          <p:nvPr/>
        </p:nvCxnSpPr>
        <p:spPr>
          <a:xfrm>
            <a:off x="1762125" y="5334000"/>
            <a:ext cx="884400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 name="Straight Arrow Connector 8">
            <a:extLst>
              <a:ext uri="{FF2B5EF4-FFF2-40B4-BE49-F238E27FC236}">
                <a16:creationId xmlns:a16="http://schemas.microsoft.com/office/drawing/2014/main" id="{030CB377-9623-E3A7-085D-CA87F73DF5E4}"/>
              </a:ext>
            </a:extLst>
          </p:cNvPr>
          <p:cNvCxnSpPr>
            <a:cxnSpLocks/>
          </p:cNvCxnSpPr>
          <p:nvPr/>
        </p:nvCxnSpPr>
        <p:spPr>
          <a:xfrm flipV="1">
            <a:off x="1984444" y="1876425"/>
            <a:ext cx="0" cy="367027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3" name="TextBox 12">
            <a:extLst>
              <a:ext uri="{FF2B5EF4-FFF2-40B4-BE49-F238E27FC236}">
                <a16:creationId xmlns:a16="http://schemas.microsoft.com/office/drawing/2014/main" id="{88DEDAC4-ED45-4494-C761-20522B58E3FB}"/>
              </a:ext>
            </a:extLst>
          </p:cNvPr>
          <p:cNvSpPr txBox="1"/>
          <p:nvPr/>
        </p:nvSpPr>
        <p:spPr>
          <a:xfrm>
            <a:off x="2381253" y="5546700"/>
            <a:ext cx="434902" cy="369332"/>
          </a:xfrm>
          <a:prstGeom prst="rect">
            <a:avLst/>
          </a:prstGeom>
          <a:noFill/>
          <a:ln>
            <a:noFill/>
          </a:ln>
        </p:spPr>
        <p:txBody>
          <a:bodyPr wrap="square">
            <a:spAutoFit/>
          </a:bodyP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t</a:t>
            </a:r>
            <a:r>
              <a:rPr lang="en-SG" baseline="-25000">
                <a:latin typeface="CMU Sans Serif" panose="02000603000000000000" pitchFamily="2" charset="0"/>
                <a:ea typeface="CMU Sans Serif" panose="02000603000000000000" pitchFamily="2" charset="0"/>
                <a:cs typeface="CMU Sans Serif" panose="02000603000000000000" pitchFamily="2" charset="0"/>
              </a:rPr>
              <a:t>1</a:t>
            </a:r>
          </a:p>
        </p:txBody>
      </p:sp>
      <p:sp>
        <p:nvSpPr>
          <p:cNvPr id="14" name="TextBox 13">
            <a:extLst>
              <a:ext uri="{FF2B5EF4-FFF2-40B4-BE49-F238E27FC236}">
                <a16:creationId xmlns:a16="http://schemas.microsoft.com/office/drawing/2014/main" id="{860655A8-F4E5-A155-4AAF-FD80F0AF4E27}"/>
              </a:ext>
            </a:extLst>
          </p:cNvPr>
          <p:cNvSpPr txBox="1"/>
          <p:nvPr/>
        </p:nvSpPr>
        <p:spPr>
          <a:xfrm>
            <a:off x="1762125" y="5546700"/>
            <a:ext cx="434902" cy="369332"/>
          </a:xfrm>
          <a:prstGeom prst="rect">
            <a:avLst/>
          </a:prstGeom>
          <a:noFill/>
          <a:ln>
            <a:noFill/>
          </a:ln>
        </p:spPr>
        <p:txBody>
          <a:bodyPr wrap="square">
            <a:spAutoFit/>
          </a:bodyP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t</a:t>
            </a:r>
            <a:r>
              <a:rPr lang="en-SG" baseline="-25000">
                <a:latin typeface="CMU Sans Serif" panose="02000603000000000000" pitchFamily="2" charset="0"/>
                <a:ea typeface="CMU Sans Serif" panose="02000603000000000000" pitchFamily="2" charset="0"/>
                <a:cs typeface="CMU Sans Serif" panose="02000603000000000000" pitchFamily="2" charset="0"/>
              </a:rPr>
              <a:t>0</a:t>
            </a:r>
          </a:p>
        </p:txBody>
      </p:sp>
      <p:sp>
        <p:nvSpPr>
          <p:cNvPr id="15" name="TextBox 14">
            <a:extLst>
              <a:ext uri="{FF2B5EF4-FFF2-40B4-BE49-F238E27FC236}">
                <a16:creationId xmlns:a16="http://schemas.microsoft.com/office/drawing/2014/main" id="{5D47AD0A-4BA5-1629-62FB-465BF54B1CB0}"/>
              </a:ext>
            </a:extLst>
          </p:cNvPr>
          <p:cNvSpPr txBox="1"/>
          <p:nvPr/>
        </p:nvSpPr>
        <p:spPr>
          <a:xfrm>
            <a:off x="3009912" y="5546700"/>
            <a:ext cx="434902" cy="369332"/>
          </a:xfrm>
          <a:prstGeom prst="rect">
            <a:avLst/>
          </a:prstGeom>
          <a:noFill/>
          <a:ln>
            <a:noFill/>
          </a:ln>
        </p:spPr>
        <p:txBody>
          <a:bodyPr wrap="square">
            <a:spAutoFit/>
          </a:bodyP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t</a:t>
            </a:r>
            <a:r>
              <a:rPr lang="en-SG" baseline="-25000">
                <a:latin typeface="CMU Sans Serif" panose="02000603000000000000" pitchFamily="2" charset="0"/>
                <a:ea typeface="CMU Sans Serif" panose="02000603000000000000" pitchFamily="2" charset="0"/>
                <a:cs typeface="CMU Sans Serif" panose="02000603000000000000" pitchFamily="2" charset="0"/>
              </a:rPr>
              <a:t>2</a:t>
            </a:r>
          </a:p>
        </p:txBody>
      </p:sp>
      <p:sp>
        <p:nvSpPr>
          <p:cNvPr id="16" name="TextBox 15">
            <a:extLst>
              <a:ext uri="{FF2B5EF4-FFF2-40B4-BE49-F238E27FC236}">
                <a16:creationId xmlns:a16="http://schemas.microsoft.com/office/drawing/2014/main" id="{456092BD-BCBC-DDA9-917F-F047FC452387}"/>
              </a:ext>
            </a:extLst>
          </p:cNvPr>
          <p:cNvSpPr txBox="1"/>
          <p:nvPr/>
        </p:nvSpPr>
        <p:spPr>
          <a:xfrm>
            <a:off x="3638571" y="5546700"/>
            <a:ext cx="434902" cy="369332"/>
          </a:xfrm>
          <a:prstGeom prst="rect">
            <a:avLst/>
          </a:prstGeom>
          <a:noFill/>
          <a:ln>
            <a:noFill/>
          </a:ln>
        </p:spPr>
        <p:txBody>
          <a:bodyPr wrap="square">
            <a:spAutoFit/>
          </a:bodyP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t</a:t>
            </a:r>
            <a:r>
              <a:rPr lang="en-SG" baseline="-25000">
                <a:latin typeface="CMU Sans Serif" panose="02000603000000000000" pitchFamily="2" charset="0"/>
                <a:ea typeface="CMU Sans Serif" panose="02000603000000000000" pitchFamily="2" charset="0"/>
                <a:cs typeface="CMU Sans Serif" panose="02000603000000000000" pitchFamily="2" charset="0"/>
              </a:rPr>
              <a:t>3</a:t>
            </a:r>
          </a:p>
        </p:txBody>
      </p:sp>
      <p:sp>
        <p:nvSpPr>
          <p:cNvPr id="17" name="TextBox 16">
            <a:extLst>
              <a:ext uri="{FF2B5EF4-FFF2-40B4-BE49-F238E27FC236}">
                <a16:creationId xmlns:a16="http://schemas.microsoft.com/office/drawing/2014/main" id="{8CDA5C2E-CF52-13CD-1E91-E8B9295F3E42}"/>
              </a:ext>
            </a:extLst>
          </p:cNvPr>
          <p:cNvSpPr txBox="1"/>
          <p:nvPr/>
        </p:nvSpPr>
        <p:spPr>
          <a:xfrm>
            <a:off x="10131355" y="5546700"/>
            <a:ext cx="434902" cy="369332"/>
          </a:xfrm>
          <a:prstGeom prst="rect">
            <a:avLst/>
          </a:prstGeom>
          <a:noFill/>
          <a:ln>
            <a:noFill/>
          </a:ln>
        </p:spPr>
        <p:txBody>
          <a:bodyPr wrap="square">
            <a:spAutoFit/>
          </a:bodyPr>
          <a:lstStyle/>
          <a:p>
            <a:pPr algn="ctr"/>
            <a:r>
              <a:rPr lang="en-SG" err="1">
                <a:latin typeface="CMU Sans Serif" panose="02000603000000000000" pitchFamily="2" charset="0"/>
                <a:ea typeface="CMU Sans Serif" panose="02000603000000000000" pitchFamily="2" charset="0"/>
                <a:cs typeface="CMU Sans Serif" panose="02000603000000000000" pitchFamily="2" charset="0"/>
              </a:rPr>
              <a:t>t</a:t>
            </a:r>
            <a:r>
              <a:rPr lang="en-SG" baseline="-25000" err="1">
                <a:latin typeface="CMU Sans Serif" panose="02000603000000000000" pitchFamily="2" charset="0"/>
                <a:ea typeface="CMU Sans Serif" panose="02000603000000000000" pitchFamily="2" charset="0"/>
                <a:cs typeface="CMU Sans Serif" panose="02000603000000000000" pitchFamily="2" charset="0"/>
              </a:rPr>
              <a:t>N</a:t>
            </a:r>
            <a:endParaRPr lang="en-SG" baseline="-2500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18" name="TextBox 17">
            <a:extLst>
              <a:ext uri="{FF2B5EF4-FFF2-40B4-BE49-F238E27FC236}">
                <a16:creationId xmlns:a16="http://schemas.microsoft.com/office/drawing/2014/main" id="{EA663A4C-5F42-FBE9-1C53-878E259051CC}"/>
              </a:ext>
            </a:extLst>
          </p:cNvPr>
          <p:cNvSpPr txBox="1"/>
          <p:nvPr/>
        </p:nvSpPr>
        <p:spPr>
          <a:xfrm>
            <a:off x="6769030" y="5546700"/>
            <a:ext cx="434902" cy="369332"/>
          </a:xfrm>
          <a:prstGeom prst="rect">
            <a:avLst/>
          </a:prstGeom>
          <a:noFill/>
          <a:ln>
            <a:noFill/>
          </a:ln>
        </p:spPr>
        <p:txBody>
          <a:bodyPr wrap="square">
            <a:spAutoFit/>
          </a:bodyPr>
          <a:lstStyle/>
          <a:p>
            <a:pPr algn="ctr"/>
            <a:r>
              <a:rPr lang="en-SG" b="1">
                <a:latin typeface="CMU Sans Serif" panose="02000603000000000000" pitchFamily="2" charset="0"/>
                <a:ea typeface="CMU Sans Serif" panose="02000603000000000000" pitchFamily="2" charset="0"/>
                <a:cs typeface="CMU Sans Serif" panose="02000603000000000000" pitchFamily="2" charset="0"/>
              </a:rPr>
              <a:t>…</a:t>
            </a:r>
            <a:endParaRPr lang="en-SG" b="1" baseline="-25000">
              <a:latin typeface="CMU Sans Serif" panose="02000603000000000000" pitchFamily="2" charset="0"/>
              <a:ea typeface="CMU Sans Serif" panose="02000603000000000000" pitchFamily="2" charset="0"/>
              <a:cs typeface="CMU Sans Serif" panose="02000603000000000000" pitchFamily="2" charset="0"/>
            </a:endParaRPr>
          </a:p>
        </p:txBody>
      </p:sp>
      <mc:AlternateContent xmlns:mc="http://schemas.openxmlformats.org/markup-compatibility/2006">
        <mc:Choice xmlns:p14="http://schemas.microsoft.com/office/powerpoint/2010/main" Requires="p14">
          <p:contentPart p14:bwMode="auto" r:id="rId2">
            <p14:nvContentPartPr>
              <p14:cNvPr id="20" name="Ink 19">
                <a:extLst>
                  <a:ext uri="{FF2B5EF4-FFF2-40B4-BE49-F238E27FC236}">
                    <a16:creationId xmlns:a16="http://schemas.microsoft.com/office/drawing/2014/main" id="{07E01484-06B4-DD13-ADC6-68515C8C0926}"/>
                  </a:ext>
                </a:extLst>
              </p14:cNvPr>
              <p14:cNvContentPartPr/>
              <p14:nvPr/>
            </p14:nvContentPartPr>
            <p14:xfrm>
              <a:off x="1980990" y="4425735"/>
              <a:ext cx="8498880" cy="669240"/>
            </p14:xfrm>
          </p:contentPart>
        </mc:Choice>
        <mc:Fallback>
          <p:pic>
            <p:nvPicPr>
              <p:cNvPr id="20" name="Ink 19">
                <a:extLst>
                  <a:ext uri="{FF2B5EF4-FFF2-40B4-BE49-F238E27FC236}">
                    <a16:creationId xmlns:a16="http://schemas.microsoft.com/office/drawing/2014/main" id="{07E01484-06B4-DD13-ADC6-68515C8C0926}"/>
                  </a:ext>
                </a:extLst>
              </p:cNvPr>
              <p:cNvPicPr/>
              <p:nvPr/>
            </p:nvPicPr>
            <p:blipFill>
              <a:blip r:embed="rId3"/>
              <a:stretch>
                <a:fillRect/>
              </a:stretch>
            </p:blipFill>
            <p:spPr>
              <a:xfrm>
                <a:off x="1971990" y="4416735"/>
                <a:ext cx="8516521" cy="68688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21" name="Ink 20">
                <a:extLst>
                  <a:ext uri="{FF2B5EF4-FFF2-40B4-BE49-F238E27FC236}">
                    <a16:creationId xmlns:a16="http://schemas.microsoft.com/office/drawing/2014/main" id="{E4339F09-825B-7029-DD3F-EF28279A235A}"/>
                  </a:ext>
                </a:extLst>
              </p14:cNvPr>
              <p14:cNvContentPartPr/>
              <p14:nvPr/>
            </p14:nvContentPartPr>
            <p14:xfrm>
              <a:off x="7162470" y="6505455"/>
              <a:ext cx="360" cy="360"/>
            </p14:xfrm>
          </p:contentPart>
        </mc:Choice>
        <mc:Fallback>
          <p:pic>
            <p:nvPicPr>
              <p:cNvPr id="21" name="Ink 20">
                <a:extLst>
                  <a:ext uri="{FF2B5EF4-FFF2-40B4-BE49-F238E27FC236}">
                    <a16:creationId xmlns:a16="http://schemas.microsoft.com/office/drawing/2014/main" id="{E4339F09-825B-7029-DD3F-EF28279A235A}"/>
                  </a:ext>
                </a:extLst>
              </p:cNvPr>
              <p:cNvPicPr/>
              <p:nvPr/>
            </p:nvPicPr>
            <p:blipFill>
              <a:blip r:embed="rId5"/>
              <a:stretch>
                <a:fillRect/>
              </a:stretch>
            </p:blipFill>
            <p:spPr>
              <a:xfrm>
                <a:off x="7153470" y="6496455"/>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22" name="Ink 21">
                <a:extLst>
                  <a:ext uri="{FF2B5EF4-FFF2-40B4-BE49-F238E27FC236}">
                    <a16:creationId xmlns:a16="http://schemas.microsoft.com/office/drawing/2014/main" id="{DAEDA3E3-5B71-0951-CDF0-5E4701F3594B}"/>
                  </a:ext>
                </a:extLst>
              </p14:cNvPr>
              <p14:cNvContentPartPr/>
              <p14:nvPr/>
            </p14:nvContentPartPr>
            <p14:xfrm>
              <a:off x="3780990" y="2809335"/>
              <a:ext cx="6497640" cy="1988280"/>
            </p14:xfrm>
          </p:contentPart>
        </mc:Choice>
        <mc:Fallback>
          <p:pic>
            <p:nvPicPr>
              <p:cNvPr id="22" name="Ink 21">
                <a:extLst>
                  <a:ext uri="{FF2B5EF4-FFF2-40B4-BE49-F238E27FC236}">
                    <a16:creationId xmlns:a16="http://schemas.microsoft.com/office/drawing/2014/main" id="{DAEDA3E3-5B71-0951-CDF0-5E4701F3594B}"/>
                  </a:ext>
                </a:extLst>
              </p:cNvPr>
              <p:cNvPicPr/>
              <p:nvPr/>
            </p:nvPicPr>
            <p:blipFill>
              <a:blip r:embed="rId7"/>
              <a:stretch>
                <a:fillRect/>
              </a:stretch>
            </p:blipFill>
            <p:spPr>
              <a:xfrm>
                <a:off x="3771990" y="2800335"/>
                <a:ext cx="6515280" cy="2005920"/>
              </a:xfrm>
              <a:prstGeom prst="rect">
                <a:avLst/>
              </a:prstGeom>
            </p:spPr>
          </p:pic>
        </mc:Fallback>
      </mc:AlternateContent>
      <p:sp>
        <p:nvSpPr>
          <p:cNvPr id="23" name="Rectangle 22">
            <a:extLst>
              <a:ext uri="{FF2B5EF4-FFF2-40B4-BE49-F238E27FC236}">
                <a16:creationId xmlns:a16="http://schemas.microsoft.com/office/drawing/2014/main" id="{DC8E5798-5D46-4FA6-8FE4-9D1B9AA33B7B}"/>
              </a:ext>
            </a:extLst>
          </p:cNvPr>
          <p:cNvSpPr/>
          <p:nvPr/>
        </p:nvSpPr>
        <p:spPr>
          <a:xfrm>
            <a:off x="2598704" y="1876425"/>
            <a:ext cx="315945" cy="31594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4" name="TextBox 23">
            <a:extLst>
              <a:ext uri="{FF2B5EF4-FFF2-40B4-BE49-F238E27FC236}">
                <a16:creationId xmlns:a16="http://schemas.microsoft.com/office/drawing/2014/main" id="{BAD6BAA6-9EFD-BF34-7593-FF7384EC886B}"/>
              </a:ext>
            </a:extLst>
          </p:cNvPr>
          <p:cNvSpPr txBox="1"/>
          <p:nvPr/>
        </p:nvSpPr>
        <p:spPr>
          <a:xfrm>
            <a:off x="2716173" y="1861060"/>
            <a:ext cx="2771750" cy="369332"/>
          </a:xfrm>
          <a:prstGeom prst="rect">
            <a:avLst/>
          </a:prstGeom>
          <a:noFill/>
          <a:ln>
            <a:noFill/>
          </a:ln>
        </p:spPr>
        <p:txBody>
          <a:bodyPr wrap="square">
            <a:spAutoFit/>
          </a:bodyP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Actual position/velocity</a:t>
            </a:r>
          </a:p>
        </p:txBody>
      </p:sp>
      <p:sp>
        <p:nvSpPr>
          <p:cNvPr id="25" name="TextBox 24">
            <a:extLst>
              <a:ext uri="{FF2B5EF4-FFF2-40B4-BE49-F238E27FC236}">
                <a16:creationId xmlns:a16="http://schemas.microsoft.com/office/drawing/2014/main" id="{747F4216-0757-CCE5-271C-BCF832FF99D3}"/>
              </a:ext>
            </a:extLst>
          </p:cNvPr>
          <p:cNvSpPr txBox="1"/>
          <p:nvPr/>
        </p:nvSpPr>
        <p:spPr>
          <a:xfrm rot="16200000">
            <a:off x="413903" y="2593784"/>
            <a:ext cx="2771750" cy="369332"/>
          </a:xfrm>
          <a:prstGeom prst="rect">
            <a:avLst/>
          </a:prstGeom>
          <a:noFill/>
          <a:ln>
            <a:noFill/>
          </a:ln>
        </p:spPr>
        <p:txBody>
          <a:bodyPr wrap="square">
            <a:spAutoFit/>
          </a:bodyP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Position/Velocity</a:t>
            </a:r>
          </a:p>
        </p:txBody>
      </p:sp>
      <p:sp>
        <p:nvSpPr>
          <p:cNvPr id="26" name="Rectangle 25">
            <a:extLst>
              <a:ext uri="{FF2B5EF4-FFF2-40B4-BE49-F238E27FC236}">
                <a16:creationId xmlns:a16="http://schemas.microsoft.com/office/drawing/2014/main" id="{65ED7003-3825-1C2F-7059-B18B36B27DD0}"/>
              </a:ext>
            </a:extLst>
          </p:cNvPr>
          <p:cNvSpPr/>
          <p:nvPr/>
        </p:nvSpPr>
        <p:spPr>
          <a:xfrm>
            <a:off x="2598704" y="2247096"/>
            <a:ext cx="315945" cy="31594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7" name="TextBox 26">
            <a:extLst>
              <a:ext uri="{FF2B5EF4-FFF2-40B4-BE49-F238E27FC236}">
                <a16:creationId xmlns:a16="http://schemas.microsoft.com/office/drawing/2014/main" id="{E66D3026-C87A-F346-0D5E-6C2905C79EEF}"/>
              </a:ext>
            </a:extLst>
          </p:cNvPr>
          <p:cNvSpPr txBox="1"/>
          <p:nvPr/>
        </p:nvSpPr>
        <p:spPr>
          <a:xfrm>
            <a:off x="2716172" y="2230392"/>
            <a:ext cx="3075027" cy="369332"/>
          </a:xfrm>
          <a:prstGeom prst="rect">
            <a:avLst/>
          </a:prstGeom>
          <a:noFill/>
          <a:ln>
            <a:noFill/>
          </a:ln>
        </p:spPr>
        <p:txBody>
          <a:bodyPr wrap="square">
            <a:spAutoFit/>
          </a:bodyP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Predicted position/velocity</a:t>
            </a:r>
          </a:p>
        </p:txBody>
      </p:sp>
      <p:cxnSp>
        <p:nvCxnSpPr>
          <p:cNvPr id="29" name="Straight Arrow Connector 28">
            <a:extLst>
              <a:ext uri="{FF2B5EF4-FFF2-40B4-BE49-F238E27FC236}">
                <a16:creationId xmlns:a16="http://schemas.microsoft.com/office/drawing/2014/main" id="{6A9DDF11-6CB8-22FC-C56D-773FF517102A}"/>
              </a:ext>
            </a:extLst>
          </p:cNvPr>
          <p:cNvCxnSpPr/>
          <p:nvPr/>
        </p:nvCxnSpPr>
        <p:spPr>
          <a:xfrm>
            <a:off x="7286625" y="3571875"/>
            <a:ext cx="0" cy="1225740"/>
          </a:xfrm>
          <a:prstGeom prst="straightConnector1">
            <a:avLst/>
          </a:prstGeom>
          <a:ln>
            <a:solidFill>
              <a:schemeClr val="accent2">
                <a:lumMod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9E0FE866-41EE-651B-C0E3-1C795D63D8DD}"/>
              </a:ext>
            </a:extLst>
          </p:cNvPr>
          <p:cNvSpPr txBox="1"/>
          <p:nvPr/>
        </p:nvSpPr>
        <p:spPr>
          <a:xfrm>
            <a:off x="7281904" y="3936891"/>
            <a:ext cx="3562577" cy="369332"/>
          </a:xfrm>
          <a:prstGeom prst="rect">
            <a:avLst/>
          </a:prstGeom>
          <a:noFill/>
          <a:ln>
            <a:noFill/>
          </a:ln>
        </p:spPr>
        <p:txBody>
          <a:bodyPr wrap="square">
            <a:spAutoFit/>
          </a:bodyPr>
          <a:lstStyle/>
          <a:p>
            <a:r>
              <a:rPr lang="en-SG">
                <a:solidFill>
                  <a:schemeClr val="accent2">
                    <a:lumMod val="50000"/>
                  </a:schemeClr>
                </a:solidFill>
                <a:latin typeface="CMU Sans Serif" panose="02000603000000000000" pitchFamily="2" charset="0"/>
                <a:ea typeface="CMU Sans Serif" panose="02000603000000000000" pitchFamily="2" charset="0"/>
                <a:cs typeface="CMU Sans Serif" panose="02000603000000000000" pitchFamily="2" charset="0"/>
              </a:rPr>
              <a:t>Error = |Prediction – Actual|</a:t>
            </a:r>
          </a:p>
        </p:txBody>
      </p:sp>
    </p:spTree>
    <p:extLst>
      <p:ext uri="{BB962C8B-B14F-4D97-AF65-F5344CB8AC3E}">
        <p14:creationId xmlns:p14="http://schemas.microsoft.com/office/powerpoint/2010/main" val="21395613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3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58322-F6B3-FFD0-70D1-8B13169678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5FC8E1-DDDB-AD5E-6A52-E6A72C63DE98}"/>
              </a:ext>
            </a:extLst>
          </p:cNvPr>
          <p:cNvSpPr>
            <a:spLocks noGrp="1"/>
          </p:cNvSpPr>
          <p:nvPr>
            <p:ph type="title"/>
          </p:nvPr>
        </p:nvSpPr>
        <p:spPr/>
        <p:txBody>
          <a:bodyPr/>
          <a:lstStyle/>
          <a:p>
            <a:r>
              <a:rPr lang="en-SG" dirty="0"/>
              <a:t>All TLE parameters</a:t>
            </a:r>
          </a:p>
        </p:txBody>
      </p:sp>
      <p:sp>
        <p:nvSpPr>
          <p:cNvPr id="4" name="Slide Number Placeholder 3">
            <a:extLst>
              <a:ext uri="{FF2B5EF4-FFF2-40B4-BE49-F238E27FC236}">
                <a16:creationId xmlns:a16="http://schemas.microsoft.com/office/drawing/2014/main" id="{A616F305-B4EB-9EE5-884D-9DF9EC18CBBA}"/>
              </a:ext>
            </a:extLst>
          </p:cNvPr>
          <p:cNvSpPr>
            <a:spLocks noGrp="1"/>
          </p:cNvSpPr>
          <p:nvPr>
            <p:ph type="sldNum" sz="quarter" idx="12"/>
          </p:nvPr>
        </p:nvSpPr>
        <p:spPr/>
        <p:txBody>
          <a:bodyPr/>
          <a:lstStyle/>
          <a:p>
            <a:fld id="{15318E31-E44D-46B9-B4DB-0D58A1756CE8}" type="slidenum">
              <a:rPr lang="en-SG" smtClean="0"/>
              <a:t>44</a:t>
            </a:fld>
            <a:endParaRPr lang="en-SG"/>
          </a:p>
        </p:txBody>
      </p:sp>
      <p:sp>
        <p:nvSpPr>
          <p:cNvPr id="5" name="Rectangle 1">
            <a:extLst>
              <a:ext uri="{FF2B5EF4-FFF2-40B4-BE49-F238E27FC236}">
                <a16:creationId xmlns:a16="http://schemas.microsoft.com/office/drawing/2014/main" id="{F8A421FA-8C6A-3D5D-F43A-45D8229E652E}"/>
              </a:ext>
            </a:extLst>
          </p:cNvPr>
          <p:cNvSpPr>
            <a:spLocks noChangeArrowheads="1"/>
          </p:cNvSpPr>
          <p:nvPr/>
        </p:nvSpPr>
        <p:spPr bwMode="auto">
          <a:xfrm>
            <a:off x="811540" y="2841600"/>
            <a:ext cx="10568919" cy="92333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effectLst/>
                <a:latin typeface="Consolas" panose="020B0609020204030204" pitchFamily="49" charset="0"/>
              </a:rPr>
              <a:t>STARLINK-11548</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effectLst/>
                <a:latin typeface="Consolas" panose="020B0609020204030204" pitchFamily="49" charset="0"/>
              </a:rPr>
              <a:t>1    62829U    25019A   25054.47292006  .00001794  00000+0  13172-4   0   9998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effectLst/>
                <a:latin typeface="Consolas" panose="020B0609020204030204" pitchFamily="49" charset="0"/>
              </a:rPr>
              <a:t>2    62829     42.9999  73.2396 0001638  288.8584  71.2109  15.77857668   4220 </a:t>
            </a:r>
          </a:p>
        </p:txBody>
      </p:sp>
      <p:sp>
        <p:nvSpPr>
          <p:cNvPr id="6" name="Rectangle 5">
            <a:extLst>
              <a:ext uri="{FF2B5EF4-FFF2-40B4-BE49-F238E27FC236}">
                <a16:creationId xmlns:a16="http://schemas.microsoft.com/office/drawing/2014/main" id="{624E9475-D367-0A5C-F722-487F4B436038}"/>
              </a:ext>
            </a:extLst>
          </p:cNvPr>
          <p:cNvSpPr/>
          <p:nvPr/>
        </p:nvSpPr>
        <p:spPr>
          <a:xfrm>
            <a:off x="847725" y="2914650"/>
            <a:ext cx="1847850" cy="280963"/>
          </a:xfrm>
          <a:prstGeom prst="rect">
            <a:avLst/>
          </a:prstGeom>
          <a:no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solidFill>
                <a:schemeClr val="accent5">
                  <a:lumMod val="75000"/>
                </a:schemeClr>
              </a:solidFill>
            </a:endParaRPr>
          </a:p>
        </p:txBody>
      </p:sp>
      <p:sp>
        <p:nvSpPr>
          <p:cNvPr id="7" name="TextBox 6">
            <a:extLst>
              <a:ext uri="{FF2B5EF4-FFF2-40B4-BE49-F238E27FC236}">
                <a16:creationId xmlns:a16="http://schemas.microsoft.com/office/drawing/2014/main" id="{C9DF612D-2201-8BBD-F765-3E26279AB2A0}"/>
              </a:ext>
            </a:extLst>
          </p:cNvPr>
          <p:cNvSpPr txBox="1"/>
          <p:nvPr/>
        </p:nvSpPr>
        <p:spPr>
          <a:xfrm>
            <a:off x="957613" y="2272283"/>
            <a:ext cx="1628073" cy="338554"/>
          </a:xfrm>
          <a:prstGeom prst="rect">
            <a:avLst/>
          </a:prstGeom>
          <a:noFill/>
          <a:ln>
            <a:noFill/>
          </a:ln>
        </p:spPr>
        <p:txBody>
          <a:bodyPr wrap="square" rtlCol="0">
            <a:spAutoFit/>
          </a:bodyPr>
          <a:lstStyle/>
          <a:p>
            <a:pPr algn="ctr"/>
            <a:r>
              <a:rPr lang="en-SG" sz="1600">
                <a:solidFill>
                  <a:schemeClr val="accent5">
                    <a:lumMod val="75000"/>
                  </a:schemeClr>
                </a:solidFill>
                <a:latin typeface="CMU Sans Serif" panose="02000603000000000000" pitchFamily="2" charset="0"/>
                <a:ea typeface="CMU Sans Serif" panose="02000603000000000000" pitchFamily="2" charset="0"/>
                <a:cs typeface="CMU Sans Serif" panose="02000603000000000000" pitchFamily="2" charset="0"/>
              </a:rPr>
              <a:t>Satellite name</a:t>
            </a:r>
          </a:p>
        </p:txBody>
      </p:sp>
      <p:cxnSp>
        <p:nvCxnSpPr>
          <p:cNvPr id="8" name="Straight Arrow Connector 7">
            <a:extLst>
              <a:ext uri="{FF2B5EF4-FFF2-40B4-BE49-F238E27FC236}">
                <a16:creationId xmlns:a16="http://schemas.microsoft.com/office/drawing/2014/main" id="{9D2B7618-D23C-BE09-7B32-32640BE81A31}"/>
              </a:ext>
            </a:extLst>
          </p:cNvPr>
          <p:cNvCxnSpPr>
            <a:cxnSpLocks/>
          </p:cNvCxnSpPr>
          <p:nvPr/>
        </p:nvCxnSpPr>
        <p:spPr>
          <a:xfrm>
            <a:off x="1771650" y="2574940"/>
            <a:ext cx="0" cy="273035"/>
          </a:xfrm>
          <a:prstGeom prst="straightConnector1">
            <a:avLst/>
          </a:prstGeom>
          <a:ln>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EEF6A604-B6F4-C3DB-DEFD-9940C8544131}"/>
              </a:ext>
            </a:extLst>
          </p:cNvPr>
          <p:cNvSpPr/>
          <p:nvPr/>
        </p:nvSpPr>
        <p:spPr>
          <a:xfrm>
            <a:off x="1457325" y="3223210"/>
            <a:ext cx="923925" cy="475665"/>
          </a:xfrm>
          <a:prstGeom prst="rect">
            <a:avLst/>
          </a:prstGeom>
          <a:no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solidFill>
                <a:schemeClr val="accent5">
                  <a:lumMod val="75000"/>
                </a:schemeClr>
              </a:solidFill>
            </a:endParaRPr>
          </a:p>
        </p:txBody>
      </p:sp>
      <p:sp>
        <p:nvSpPr>
          <p:cNvPr id="10" name="TextBox 9">
            <a:extLst>
              <a:ext uri="{FF2B5EF4-FFF2-40B4-BE49-F238E27FC236}">
                <a16:creationId xmlns:a16="http://schemas.microsoft.com/office/drawing/2014/main" id="{ADF17322-F7A5-64DA-581A-A6C8C059AB2D}"/>
              </a:ext>
            </a:extLst>
          </p:cNvPr>
          <p:cNvSpPr txBox="1"/>
          <p:nvPr/>
        </p:nvSpPr>
        <p:spPr>
          <a:xfrm>
            <a:off x="885825" y="3971399"/>
            <a:ext cx="1809750" cy="338554"/>
          </a:xfrm>
          <a:prstGeom prst="rect">
            <a:avLst/>
          </a:prstGeom>
          <a:noFill/>
          <a:ln>
            <a:noFill/>
          </a:ln>
        </p:spPr>
        <p:txBody>
          <a:bodyPr wrap="square" rtlCol="0">
            <a:spAutoFit/>
          </a:bodyPr>
          <a:lstStyle/>
          <a:p>
            <a:pPr algn="ctr"/>
            <a:r>
              <a:rPr lang="en-SG" sz="1600">
                <a:solidFill>
                  <a:schemeClr val="accent5">
                    <a:lumMod val="75000"/>
                  </a:schemeClr>
                </a:solidFill>
                <a:latin typeface="CMU Sans Serif" panose="02000603000000000000" pitchFamily="2" charset="0"/>
                <a:ea typeface="CMU Sans Serif" panose="02000603000000000000" pitchFamily="2" charset="0"/>
                <a:cs typeface="CMU Sans Serif" panose="02000603000000000000" pitchFamily="2" charset="0"/>
              </a:rPr>
              <a:t>Satellite Number</a:t>
            </a:r>
          </a:p>
        </p:txBody>
      </p:sp>
      <p:cxnSp>
        <p:nvCxnSpPr>
          <p:cNvPr id="11" name="Straight Arrow Connector 10">
            <a:extLst>
              <a:ext uri="{FF2B5EF4-FFF2-40B4-BE49-F238E27FC236}">
                <a16:creationId xmlns:a16="http://schemas.microsoft.com/office/drawing/2014/main" id="{ACECDB27-AFE7-8289-6DDE-8355CFA5ADB6}"/>
              </a:ext>
            </a:extLst>
          </p:cNvPr>
          <p:cNvCxnSpPr>
            <a:cxnSpLocks/>
          </p:cNvCxnSpPr>
          <p:nvPr/>
        </p:nvCxnSpPr>
        <p:spPr>
          <a:xfrm flipV="1">
            <a:off x="1847849" y="3733800"/>
            <a:ext cx="0" cy="287322"/>
          </a:xfrm>
          <a:prstGeom prst="straightConnector1">
            <a:avLst/>
          </a:prstGeom>
          <a:ln>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76102F1D-DCFB-C763-A194-E1D54B93306E}"/>
              </a:ext>
            </a:extLst>
          </p:cNvPr>
          <p:cNvSpPr/>
          <p:nvPr/>
        </p:nvSpPr>
        <p:spPr>
          <a:xfrm>
            <a:off x="2749550" y="3476625"/>
            <a:ext cx="923925" cy="2222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solidFill>
                <a:schemeClr val="accent2"/>
              </a:solidFill>
            </a:endParaRPr>
          </a:p>
        </p:txBody>
      </p:sp>
      <p:sp>
        <p:nvSpPr>
          <p:cNvPr id="13" name="Rectangle 12">
            <a:extLst>
              <a:ext uri="{FF2B5EF4-FFF2-40B4-BE49-F238E27FC236}">
                <a16:creationId xmlns:a16="http://schemas.microsoft.com/office/drawing/2014/main" id="{43308B1B-68AD-DFE3-B351-9D89707B8D1D}"/>
              </a:ext>
            </a:extLst>
          </p:cNvPr>
          <p:cNvSpPr/>
          <p:nvPr/>
        </p:nvSpPr>
        <p:spPr>
          <a:xfrm>
            <a:off x="2749550" y="3206750"/>
            <a:ext cx="923925" cy="222250"/>
          </a:xfrm>
          <a:prstGeom prst="rect">
            <a:avLst/>
          </a:prstGeom>
          <a:no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solidFill>
                <a:schemeClr val="accent5">
                  <a:lumMod val="75000"/>
                </a:schemeClr>
              </a:solidFill>
            </a:endParaRPr>
          </a:p>
        </p:txBody>
      </p:sp>
      <p:sp>
        <p:nvSpPr>
          <p:cNvPr id="14" name="Rectangle 13">
            <a:extLst>
              <a:ext uri="{FF2B5EF4-FFF2-40B4-BE49-F238E27FC236}">
                <a16:creationId xmlns:a16="http://schemas.microsoft.com/office/drawing/2014/main" id="{1A805CD8-7A97-6CEF-7264-8A8565DFC231}"/>
              </a:ext>
            </a:extLst>
          </p:cNvPr>
          <p:cNvSpPr/>
          <p:nvPr/>
        </p:nvSpPr>
        <p:spPr>
          <a:xfrm>
            <a:off x="3905251" y="3479800"/>
            <a:ext cx="923926" cy="2222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solidFill>
                <a:schemeClr val="accent2"/>
              </a:solidFill>
            </a:endParaRPr>
          </a:p>
        </p:txBody>
      </p:sp>
      <p:sp>
        <p:nvSpPr>
          <p:cNvPr id="15" name="Rectangle 14">
            <a:extLst>
              <a:ext uri="{FF2B5EF4-FFF2-40B4-BE49-F238E27FC236}">
                <a16:creationId xmlns:a16="http://schemas.microsoft.com/office/drawing/2014/main" id="{DD88DFE7-88F7-FF61-07EE-E023E6BDBE70}"/>
              </a:ext>
            </a:extLst>
          </p:cNvPr>
          <p:cNvSpPr/>
          <p:nvPr/>
        </p:nvSpPr>
        <p:spPr>
          <a:xfrm>
            <a:off x="3905250" y="3206750"/>
            <a:ext cx="1927225" cy="222250"/>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solidFill>
                <a:schemeClr val="accent3">
                  <a:lumMod val="75000"/>
                </a:schemeClr>
              </a:solidFill>
            </a:endParaRPr>
          </a:p>
        </p:txBody>
      </p:sp>
      <p:sp>
        <p:nvSpPr>
          <p:cNvPr id="16" name="Rectangle 15">
            <a:extLst>
              <a:ext uri="{FF2B5EF4-FFF2-40B4-BE49-F238E27FC236}">
                <a16:creationId xmlns:a16="http://schemas.microsoft.com/office/drawing/2014/main" id="{DDF0D940-1E10-C6E7-A97A-509053EEA810}"/>
              </a:ext>
            </a:extLst>
          </p:cNvPr>
          <p:cNvSpPr/>
          <p:nvPr/>
        </p:nvSpPr>
        <p:spPr>
          <a:xfrm>
            <a:off x="5917242" y="3211488"/>
            <a:ext cx="1159833" cy="222250"/>
          </a:xfrm>
          <a:prstGeom prst="rect">
            <a:avLst/>
          </a:prstGeom>
          <a:no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solidFill>
                <a:schemeClr val="accent5">
                  <a:lumMod val="75000"/>
                </a:schemeClr>
              </a:solidFill>
            </a:endParaRPr>
          </a:p>
        </p:txBody>
      </p:sp>
      <p:sp>
        <p:nvSpPr>
          <p:cNvPr id="17" name="Rectangle 16">
            <a:extLst>
              <a:ext uri="{FF2B5EF4-FFF2-40B4-BE49-F238E27FC236}">
                <a16:creationId xmlns:a16="http://schemas.microsoft.com/office/drawing/2014/main" id="{366D397C-08AF-73DD-AB37-BF22D5B14A5D}"/>
              </a:ext>
            </a:extLst>
          </p:cNvPr>
          <p:cNvSpPr/>
          <p:nvPr/>
        </p:nvSpPr>
        <p:spPr>
          <a:xfrm>
            <a:off x="4888543" y="3478188"/>
            <a:ext cx="955676" cy="2222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solidFill>
                <a:schemeClr val="accent2"/>
              </a:solidFill>
            </a:endParaRPr>
          </a:p>
        </p:txBody>
      </p:sp>
      <p:sp>
        <p:nvSpPr>
          <p:cNvPr id="18" name="Rectangle 17">
            <a:extLst>
              <a:ext uri="{FF2B5EF4-FFF2-40B4-BE49-F238E27FC236}">
                <a16:creationId xmlns:a16="http://schemas.microsoft.com/office/drawing/2014/main" id="{8114A6AB-7D4A-225F-8973-2BFCF7C142E6}"/>
              </a:ext>
            </a:extLst>
          </p:cNvPr>
          <p:cNvSpPr/>
          <p:nvPr/>
        </p:nvSpPr>
        <p:spPr>
          <a:xfrm>
            <a:off x="7270750" y="3206750"/>
            <a:ext cx="955676" cy="222250"/>
          </a:xfrm>
          <a:prstGeom prst="rect">
            <a:avLst/>
          </a:prstGeom>
          <a:no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solidFill>
                <a:schemeClr val="accent5">
                  <a:lumMod val="75000"/>
                </a:schemeClr>
              </a:solidFill>
            </a:endParaRPr>
          </a:p>
        </p:txBody>
      </p:sp>
      <p:sp>
        <p:nvSpPr>
          <p:cNvPr id="19" name="Rectangle 18">
            <a:extLst>
              <a:ext uri="{FF2B5EF4-FFF2-40B4-BE49-F238E27FC236}">
                <a16:creationId xmlns:a16="http://schemas.microsoft.com/office/drawing/2014/main" id="{61A17B71-6B40-665C-9C75-31685488AE85}"/>
              </a:ext>
            </a:extLst>
          </p:cNvPr>
          <p:cNvSpPr/>
          <p:nvPr/>
        </p:nvSpPr>
        <p:spPr>
          <a:xfrm>
            <a:off x="5923593" y="3476625"/>
            <a:ext cx="1159833" cy="2222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solidFill>
                <a:schemeClr val="accent2"/>
              </a:solidFill>
            </a:endParaRPr>
          </a:p>
        </p:txBody>
      </p:sp>
      <p:sp>
        <p:nvSpPr>
          <p:cNvPr id="20" name="Rectangle 19">
            <a:extLst>
              <a:ext uri="{FF2B5EF4-FFF2-40B4-BE49-F238E27FC236}">
                <a16:creationId xmlns:a16="http://schemas.microsoft.com/office/drawing/2014/main" id="{752E7A76-A5C2-B24F-3E8A-F82CB293151D}"/>
              </a:ext>
            </a:extLst>
          </p:cNvPr>
          <p:cNvSpPr/>
          <p:nvPr/>
        </p:nvSpPr>
        <p:spPr>
          <a:xfrm>
            <a:off x="7277093" y="3476625"/>
            <a:ext cx="949333" cy="2222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solidFill>
                <a:schemeClr val="accent2"/>
              </a:solidFill>
            </a:endParaRPr>
          </a:p>
        </p:txBody>
      </p:sp>
      <p:sp>
        <p:nvSpPr>
          <p:cNvPr id="21" name="Rectangle 20">
            <a:extLst>
              <a:ext uri="{FF2B5EF4-FFF2-40B4-BE49-F238E27FC236}">
                <a16:creationId xmlns:a16="http://schemas.microsoft.com/office/drawing/2014/main" id="{85C59143-3185-9B57-A19D-D3F7DC495D6D}"/>
              </a:ext>
            </a:extLst>
          </p:cNvPr>
          <p:cNvSpPr/>
          <p:nvPr/>
        </p:nvSpPr>
        <p:spPr>
          <a:xfrm>
            <a:off x="8404853" y="3210510"/>
            <a:ext cx="955676" cy="2222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solidFill>
                <a:schemeClr val="accent2"/>
              </a:solidFill>
            </a:endParaRPr>
          </a:p>
        </p:txBody>
      </p:sp>
      <p:sp>
        <p:nvSpPr>
          <p:cNvPr id="22" name="Rectangle 21">
            <a:extLst>
              <a:ext uri="{FF2B5EF4-FFF2-40B4-BE49-F238E27FC236}">
                <a16:creationId xmlns:a16="http://schemas.microsoft.com/office/drawing/2014/main" id="{A21DDDB9-1167-9A27-E720-F53EE4F6855F}"/>
              </a:ext>
            </a:extLst>
          </p:cNvPr>
          <p:cNvSpPr/>
          <p:nvPr/>
        </p:nvSpPr>
        <p:spPr>
          <a:xfrm>
            <a:off x="10067220" y="3206750"/>
            <a:ext cx="667456" cy="222250"/>
          </a:xfrm>
          <a:prstGeom prst="rect">
            <a:avLst/>
          </a:prstGeom>
          <a:no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solidFill>
                <a:schemeClr val="accent5">
                  <a:lumMod val="75000"/>
                </a:schemeClr>
              </a:solidFill>
            </a:endParaRPr>
          </a:p>
        </p:txBody>
      </p:sp>
      <p:sp>
        <p:nvSpPr>
          <p:cNvPr id="23" name="Rectangle 22">
            <a:extLst>
              <a:ext uri="{FF2B5EF4-FFF2-40B4-BE49-F238E27FC236}">
                <a16:creationId xmlns:a16="http://schemas.microsoft.com/office/drawing/2014/main" id="{347271AF-8201-33FA-52B7-B005FEDE3FCF}"/>
              </a:ext>
            </a:extLst>
          </p:cNvPr>
          <p:cNvSpPr/>
          <p:nvPr/>
        </p:nvSpPr>
        <p:spPr>
          <a:xfrm>
            <a:off x="10067220" y="3478188"/>
            <a:ext cx="667456" cy="222250"/>
          </a:xfrm>
          <a:prstGeom prst="rect">
            <a:avLst/>
          </a:prstGeom>
          <a:no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solidFill>
                <a:schemeClr val="accent5">
                  <a:lumMod val="75000"/>
                </a:schemeClr>
              </a:solidFill>
            </a:endParaRPr>
          </a:p>
        </p:txBody>
      </p:sp>
      <p:sp>
        <p:nvSpPr>
          <p:cNvPr id="24" name="TextBox 23">
            <a:extLst>
              <a:ext uri="{FF2B5EF4-FFF2-40B4-BE49-F238E27FC236}">
                <a16:creationId xmlns:a16="http://schemas.microsoft.com/office/drawing/2014/main" id="{46A129FA-35B4-C143-6259-F816B694476D}"/>
              </a:ext>
            </a:extLst>
          </p:cNvPr>
          <p:cNvSpPr txBox="1"/>
          <p:nvPr/>
        </p:nvSpPr>
        <p:spPr>
          <a:xfrm>
            <a:off x="2585686" y="2439688"/>
            <a:ext cx="1628073" cy="584775"/>
          </a:xfrm>
          <a:prstGeom prst="rect">
            <a:avLst/>
          </a:prstGeom>
          <a:noFill/>
          <a:ln>
            <a:noFill/>
          </a:ln>
        </p:spPr>
        <p:txBody>
          <a:bodyPr wrap="square" rtlCol="0">
            <a:spAutoFit/>
          </a:bodyPr>
          <a:lstStyle/>
          <a:p>
            <a:pPr algn="ctr"/>
            <a:r>
              <a:rPr lang="en-SG" sz="1600">
                <a:solidFill>
                  <a:schemeClr val="accent5">
                    <a:lumMod val="75000"/>
                  </a:schemeClr>
                </a:solidFill>
                <a:latin typeface="CMU Sans Serif" panose="02000603000000000000" pitchFamily="2" charset="0"/>
                <a:ea typeface="CMU Sans Serif" panose="02000603000000000000" pitchFamily="2" charset="0"/>
                <a:cs typeface="CMU Sans Serif" panose="02000603000000000000" pitchFamily="2" charset="0"/>
              </a:rPr>
              <a:t>International Designator</a:t>
            </a:r>
          </a:p>
        </p:txBody>
      </p:sp>
      <p:cxnSp>
        <p:nvCxnSpPr>
          <p:cNvPr id="25" name="Straight Arrow Connector 24">
            <a:extLst>
              <a:ext uri="{FF2B5EF4-FFF2-40B4-BE49-F238E27FC236}">
                <a16:creationId xmlns:a16="http://schemas.microsoft.com/office/drawing/2014/main" id="{4C7BA22D-F532-D3F4-CAE4-1738417B79C9}"/>
              </a:ext>
            </a:extLst>
          </p:cNvPr>
          <p:cNvCxnSpPr>
            <a:cxnSpLocks/>
          </p:cNvCxnSpPr>
          <p:nvPr/>
        </p:nvCxnSpPr>
        <p:spPr>
          <a:xfrm>
            <a:off x="3321529" y="2950175"/>
            <a:ext cx="0" cy="245438"/>
          </a:xfrm>
          <a:prstGeom prst="straightConnector1">
            <a:avLst/>
          </a:prstGeom>
          <a:ln>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B0A32B31-F7EC-5369-726D-C023D297FB2D}"/>
              </a:ext>
            </a:extLst>
          </p:cNvPr>
          <p:cNvSpPr txBox="1"/>
          <p:nvPr/>
        </p:nvSpPr>
        <p:spPr>
          <a:xfrm>
            <a:off x="2306637" y="3937090"/>
            <a:ext cx="1809750" cy="338554"/>
          </a:xfrm>
          <a:prstGeom prst="rect">
            <a:avLst/>
          </a:prstGeom>
          <a:noFill/>
          <a:ln>
            <a:noFill/>
          </a:ln>
        </p:spPr>
        <p:txBody>
          <a:bodyPr wrap="square" rtlCol="0">
            <a:spAutoFit/>
          </a:bodyPr>
          <a:lstStyle/>
          <a:p>
            <a:pPr algn="ctr"/>
            <a:r>
              <a:rPr lang="en-SG" sz="1600">
                <a:solidFill>
                  <a:schemeClr val="accent2"/>
                </a:solidFill>
                <a:latin typeface="CMU Sans Serif" panose="02000603000000000000" pitchFamily="2" charset="0"/>
                <a:ea typeface="CMU Sans Serif" panose="02000603000000000000" pitchFamily="2" charset="0"/>
                <a:cs typeface="CMU Sans Serif" panose="02000603000000000000" pitchFamily="2" charset="0"/>
              </a:rPr>
              <a:t>Inclination</a:t>
            </a:r>
          </a:p>
        </p:txBody>
      </p:sp>
      <p:cxnSp>
        <p:nvCxnSpPr>
          <p:cNvPr id="27" name="Straight Arrow Connector 26">
            <a:extLst>
              <a:ext uri="{FF2B5EF4-FFF2-40B4-BE49-F238E27FC236}">
                <a16:creationId xmlns:a16="http://schemas.microsoft.com/office/drawing/2014/main" id="{0D2B62C4-866D-9B6A-AEB9-B72F019D4912}"/>
              </a:ext>
            </a:extLst>
          </p:cNvPr>
          <p:cNvCxnSpPr>
            <a:cxnSpLocks/>
          </p:cNvCxnSpPr>
          <p:nvPr/>
        </p:nvCxnSpPr>
        <p:spPr>
          <a:xfrm flipV="1">
            <a:off x="3186868" y="3698875"/>
            <a:ext cx="1" cy="238215"/>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E82AF8CB-31A3-E47D-4AAB-0CCB8875788C}"/>
              </a:ext>
            </a:extLst>
          </p:cNvPr>
          <p:cNvSpPr txBox="1"/>
          <p:nvPr/>
        </p:nvSpPr>
        <p:spPr>
          <a:xfrm>
            <a:off x="4051333" y="2105235"/>
            <a:ext cx="1628073" cy="830997"/>
          </a:xfrm>
          <a:prstGeom prst="rect">
            <a:avLst/>
          </a:prstGeom>
          <a:noFill/>
          <a:ln>
            <a:noFill/>
          </a:ln>
        </p:spPr>
        <p:txBody>
          <a:bodyPr wrap="square" rtlCol="0">
            <a:spAutoFit/>
          </a:bodyPr>
          <a:lstStyle/>
          <a:p>
            <a:pPr algn="ctr"/>
            <a:r>
              <a:rPr lang="en-SG" sz="1600">
                <a:solidFill>
                  <a:schemeClr val="accent3">
                    <a:lumMod val="75000"/>
                  </a:schemeClr>
                </a:solidFill>
                <a:latin typeface="CMU Sans Serif" panose="02000603000000000000" pitchFamily="2" charset="0"/>
                <a:ea typeface="CMU Sans Serif" panose="02000603000000000000" pitchFamily="2" charset="0"/>
                <a:cs typeface="CMU Sans Serif" panose="02000603000000000000" pitchFamily="2" charset="0"/>
              </a:rPr>
              <a:t>Epoch Year &amp; Julian Day Fraction</a:t>
            </a:r>
          </a:p>
        </p:txBody>
      </p:sp>
      <p:cxnSp>
        <p:nvCxnSpPr>
          <p:cNvPr id="29" name="Straight Arrow Connector 28">
            <a:extLst>
              <a:ext uri="{FF2B5EF4-FFF2-40B4-BE49-F238E27FC236}">
                <a16:creationId xmlns:a16="http://schemas.microsoft.com/office/drawing/2014/main" id="{433251DC-F490-A641-A394-03CE3B788B4F}"/>
              </a:ext>
            </a:extLst>
          </p:cNvPr>
          <p:cNvCxnSpPr>
            <a:cxnSpLocks/>
          </p:cNvCxnSpPr>
          <p:nvPr/>
        </p:nvCxnSpPr>
        <p:spPr>
          <a:xfrm>
            <a:off x="4865370" y="2879294"/>
            <a:ext cx="0" cy="273035"/>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4BB09451-CCEA-9142-6A31-760E7AC7A4C9}"/>
              </a:ext>
            </a:extLst>
          </p:cNvPr>
          <p:cNvSpPr txBox="1"/>
          <p:nvPr/>
        </p:nvSpPr>
        <p:spPr>
          <a:xfrm>
            <a:off x="3512037" y="4264642"/>
            <a:ext cx="1956747" cy="584775"/>
          </a:xfrm>
          <a:prstGeom prst="rect">
            <a:avLst/>
          </a:prstGeom>
          <a:noFill/>
          <a:ln>
            <a:noFill/>
          </a:ln>
        </p:spPr>
        <p:txBody>
          <a:bodyPr wrap="square" rtlCol="0">
            <a:spAutoFit/>
          </a:bodyPr>
          <a:lstStyle/>
          <a:p>
            <a:pPr algn="ctr"/>
            <a:r>
              <a:rPr lang="en-SG" sz="1600">
                <a:solidFill>
                  <a:schemeClr val="accent2"/>
                </a:solidFill>
                <a:latin typeface="CMU Sans Serif" panose="02000603000000000000" pitchFamily="2" charset="0"/>
                <a:ea typeface="CMU Sans Serif" panose="02000603000000000000" pitchFamily="2" charset="0"/>
                <a:cs typeface="CMU Sans Serif" panose="02000603000000000000" pitchFamily="2" charset="0"/>
              </a:rPr>
              <a:t>Right Ascension of the Ascending Node</a:t>
            </a:r>
          </a:p>
        </p:txBody>
      </p:sp>
      <p:cxnSp>
        <p:nvCxnSpPr>
          <p:cNvPr id="31" name="Straight Arrow Connector 30">
            <a:extLst>
              <a:ext uri="{FF2B5EF4-FFF2-40B4-BE49-F238E27FC236}">
                <a16:creationId xmlns:a16="http://schemas.microsoft.com/office/drawing/2014/main" id="{BE554F1D-5A99-30CF-28AF-7CF65697F691}"/>
              </a:ext>
            </a:extLst>
          </p:cNvPr>
          <p:cNvCxnSpPr>
            <a:cxnSpLocks/>
          </p:cNvCxnSpPr>
          <p:nvPr/>
        </p:nvCxnSpPr>
        <p:spPr>
          <a:xfrm flipV="1">
            <a:off x="4465767" y="3719212"/>
            <a:ext cx="0" cy="545430"/>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AA976377-183A-5C84-5DF2-1A778973202A}"/>
              </a:ext>
            </a:extLst>
          </p:cNvPr>
          <p:cNvSpPr txBox="1"/>
          <p:nvPr/>
        </p:nvSpPr>
        <p:spPr>
          <a:xfrm>
            <a:off x="5683121" y="2331763"/>
            <a:ext cx="1628073" cy="584775"/>
          </a:xfrm>
          <a:prstGeom prst="rect">
            <a:avLst/>
          </a:prstGeom>
          <a:noFill/>
          <a:ln>
            <a:noFill/>
          </a:ln>
        </p:spPr>
        <p:txBody>
          <a:bodyPr wrap="square" rtlCol="0">
            <a:spAutoFit/>
          </a:bodyPr>
          <a:lstStyle/>
          <a:p>
            <a:pPr algn="ctr"/>
            <a:r>
              <a:rPr lang="en-SG" sz="1600">
                <a:solidFill>
                  <a:schemeClr val="accent5">
                    <a:lumMod val="75000"/>
                  </a:schemeClr>
                </a:solidFill>
                <a:latin typeface="CMU Sans Serif" panose="02000603000000000000" pitchFamily="2" charset="0"/>
                <a:ea typeface="CMU Sans Serif" panose="02000603000000000000" pitchFamily="2" charset="0"/>
                <a:cs typeface="CMU Sans Serif" panose="02000603000000000000" pitchFamily="2" charset="0"/>
              </a:rPr>
              <a:t>1</a:t>
            </a:r>
            <a:r>
              <a:rPr lang="en-SG" sz="1600" baseline="30000">
                <a:solidFill>
                  <a:schemeClr val="accent5">
                    <a:lumMod val="75000"/>
                  </a:schemeClr>
                </a:solidFill>
                <a:latin typeface="CMU Sans Serif" panose="02000603000000000000" pitchFamily="2" charset="0"/>
                <a:ea typeface="CMU Sans Serif" panose="02000603000000000000" pitchFamily="2" charset="0"/>
                <a:cs typeface="CMU Sans Serif" panose="02000603000000000000" pitchFamily="2" charset="0"/>
              </a:rPr>
              <a:t>st</a:t>
            </a:r>
            <a:r>
              <a:rPr lang="en-SG" sz="1600">
                <a:solidFill>
                  <a:schemeClr val="accent5">
                    <a:lumMod val="75000"/>
                  </a:schemeClr>
                </a:solidFill>
                <a:latin typeface="CMU Sans Serif" panose="02000603000000000000" pitchFamily="2" charset="0"/>
                <a:ea typeface="CMU Sans Serif" panose="02000603000000000000" pitchFamily="2" charset="0"/>
                <a:cs typeface="CMU Sans Serif" panose="02000603000000000000" pitchFamily="2" charset="0"/>
              </a:rPr>
              <a:t> derivative of mean motion</a:t>
            </a:r>
          </a:p>
        </p:txBody>
      </p:sp>
      <p:cxnSp>
        <p:nvCxnSpPr>
          <p:cNvPr id="33" name="Straight Arrow Connector 32">
            <a:extLst>
              <a:ext uri="{FF2B5EF4-FFF2-40B4-BE49-F238E27FC236}">
                <a16:creationId xmlns:a16="http://schemas.microsoft.com/office/drawing/2014/main" id="{6C244EF2-25EE-5EE7-C429-17BC274AA202}"/>
              </a:ext>
            </a:extLst>
          </p:cNvPr>
          <p:cNvCxnSpPr>
            <a:cxnSpLocks/>
          </p:cNvCxnSpPr>
          <p:nvPr/>
        </p:nvCxnSpPr>
        <p:spPr>
          <a:xfrm>
            <a:off x="6458764" y="2919186"/>
            <a:ext cx="0" cy="245438"/>
          </a:xfrm>
          <a:prstGeom prst="straightConnector1">
            <a:avLst/>
          </a:prstGeom>
          <a:ln>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D803C062-4BE1-ECA5-A93F-5948DE641952}"/>
              </a:ext>
            </a:extLst>
          </p:cNvPr>
          <p:cNvSpPr txBox="1"/>
          <p:nvPr/>
        </p:nvSpPr>
        <p:spPr>
          <a:xfrm>
            <a:off x="4436221" y="3969295"/>
            <a:ext cx="1809750" cy="338554"/>
          </a:xfrm>
          <a:prstGeom prst="rect">
            <a:avLst/>
          </a:prstGeom>
          <a:noFill/>
          <a:ln>
            <a:noFill/>
          </a:ln>
        </p:spPr>
        <p:txBody>
          <a:bodyPr wrap="square" rtlCol="0">
            <a:spAutoFit/>
          </a:bodyPr>
          <a:lstStyle/>
          <a:p>
            <a:pPr algn="ctr"/>
            <a:r>
              <a:rPr lang="en-SG" sz="1600">
                <a:solidFill>
                  <a:schemeClr val="accent2"/>
                </a:solidFill>
                <a:latin typeface="CMU Sans Serif" panose="02000603000000000000" pitchFamily="2" charset="0"/>
                <a:ea typeface="CMU Sans Serif" panose="02000603000000000000" pitchFamily="2" charset="0"/>
                <a:cs typeface="CMU Sans Serif" panose="02000603000000000000" pitchFamily="2" charset="0"/>
              </a:rPr>
              <a:t>Eccentricity</a:t>
            </a:r>
          </a:p>
        </p:txBody>
      </p:sp>
      <p:cxnSp>
        <p:nvCxnSpPr>
          <p:cNvPr id="35" name="Straight Arrow Connector 34">
            <a:extLst>
              <a:ext uri="{FF2B5EF4-FFF2-40B4-BE49-F238E27FC236}">
                <a16:creationId xmlns:a16="http://schemas.microsoft.com/office/drawing/2014/main" id="{055EF701-6525-63FE-2FBD-D7E1953F05D5}"/>
              </a:ext>
            </a:extLst>
          </p:cNvPr>
          <p:cNvCxnSpPr>
            <a:cxnSpLocks/>
            <a:stCxn id="34" idx="0"/>
          </p:cNvCxnSpPr>
          <p:nvPr/>
        </p:nvCxnSpPr>
        <p:spPr>
          <a:xfrm flipV="1">
            <a:off x="5341096" y="3731080"/>
            <a:ext cx="1" cy="238215"/>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F454852E-DB9C-9DE3-044C-69F9E39FCD37}"/>
              </a:ext>
            </a:extLst>
          </p:cNvPr>
          <p:cNvSpPr txBox="1"/>
          <p:nvPr/>
        </p:nvSpPr>
        <p:spPr>
          <a:xfrm>
            <a:off x="7035164" y="1757113"/>
            <a:ext cx="1628073" cy="584775"/>
          </a:xfrm>
          <a:prstGeom prst="rect">
            <a:avLst/>
          </a:prstGeom>
          <a:noFill/>
          <a:ln>
            <a:noFill/>
          </a:ln>
        </p:spPr>
        <p:txBody>
          <a:bodyPr wrap="square" rtlCol="0">
            <a:spAutoFit/>
          </a:bodyPr>
          <a:lstStyle/>
          <a:p>
            <a:pPr algn="ctr"/>
            <a:r>
              <a:rPr lang="en-SG" sz="1600">
                <a:solidFill>
                  <a:schemeClr val="accent5">
                    <a:lumMod val="75000"/>
                  </a:schemeClr>
                </a:solidFill>
                <a:latin typeface="CMU Sans Serif" panose="02000603000000000000" pitchFamily="2" charset="0"/>
                <a:ea typeface="CMU Sans Serif" panose="02000603000000000000" pitchFamily="2" charset="0"/>
                <a:cs typeface="CMU Sans Serif" panose="02000603000000000000" pitchFamily="2" charset="0"/>
              </a:rPr>
              <a:t>2</a:t>
            </a:r>
            <a:r>
              <a:rPr lang="en-SG" sz="1600" baseline="30000">
                <a:solidFill>
                  <a:schemeClr val="accent5">
                    <a:lumMod val="75000"/>
                  </a:schemeClr>
                </a:solidFill>
                <a:latin typeface="CMU Sans Serif" panose="02000603000000000000" pitchFamily="2" charset="0"/>
                <a:ea typeface="CMU Sans Serif" panose="02000603000000000000" pitchFamily="2" charset="0"/>
                <a:cs typeface="CMU Sans Serif" panose="02000603000000000000" pitchFamily="2" charset="0"/>
              </a:rPr>
              <a:t>nd</a:t>
            </a:r>
            <a:r>
              <a:rPr lang="en-SG" sz="1600">
                <a:solidFill>
                  <a:schemeClr val="accent5">
                    <a:lumMod val="75000"/>
                  </a:schemeClr>
                </a:solidFill>
                <a:latin typeface="CMU Sans Serif" panose="02000603000000000000" pitchFamily="2" charset="0"/>
                <a:ea typeface="CMU Sans Serif" panose="02000603000000000000" pitchFamily="2" charset="0"/>
                <a:cs typeface="CMU Sans Serif" panose="02000603000000000000" pitchFamily="2" charset="0"/>
              </a:rPr>
              <a:t> derivative of mean motion</a:t>
            </a:r>
          </a:p>
        </p:txBody>
      </p:sp>
      <p:cxnSp>
        <p:nvCxnSpPr>
          <p:cNvPr id="37" name="Straight Arrow Connector 36">
            <a:extLst>
              <a:ext uri="{FF2B5EF4-FFF2-40B4-BE49-F238E27FC236}">
                <a16:creationId xmlns:a16="http://schemas.microsoft.com/office/drawing/2014/main" id="{E4EDD0ED-1697-845B-ABAA-47B07D7ED8B1}"/>
              </a:ext>
            </a:extLst>
          </p:cNvPr>
          <p:cNvCxnSpPr>
            <a:cxnSpLocks/>
            <a:stCxn id="36" idx="2"/>
          </p:cNvCxnSpPr>
          <p:nvPr/>
        </p:nvCxnSpPr>
        <p:spPr>
          <a:xfrm>
            <a:off x="7849201" y="2341888"/>
            <a:ext cx="0" cy="819954"/>
          </a:xfrm>
          <a:prstGeom prst="straightConnector1">
            <a:avLst/>
          </a:prstGeom>
          <a:ln>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2A18A49D-4282-2AF7-C5C8-88CB37FA4848}"/>
              </a:ext>
            </a:extLst>
          </p:cNvPr>
          <p:cNvSpPr txBox="1"/>
          <p:nvPr/>
        </p:nvSpPr>
        <p:spPr>
          <a:xfrm>
            <a:off x="5673885" y="4327460"/>
            <a:ext cx="1956747" cy="338554"/>
          </a:xfrm>
          <a:prstGeom prst="rect">
            <a:avLst/>
          </a:prstGeom>
          <a:noFill/>
          <a:ln>
            <a:noFill/>
          </a:ln>
        </p:spPr>
        <p:txBody>
          <a:bodyPr wrap="square" rtlCol="0">
            <a:spAutoFit/>
          </a:bodyPr>
          <a:lstStyle/>
          <a:p>
            <a:pPr algn="ctr"/>
            <a:r>
              <a:rPr lang="en-SG" sz="1600">
                <a:solidFill>
                  <a:schemeClr val="accent2"/>
                </a:solidFill>
                <a:latin typeface="CMU Sans Serif" panose="02000603000000000000" pitchFamily="2" charset="0"/>
                <a:ea typeface="CMU Sans Serif" panose="02000603000000000000" pitchFamily="2" charset="0"/>
                <a:cs typeface="CMU Sans Serif" panose="02000603000000000000" pitchFamily="2" charset="0"/>
              </a:rPr>
              <a:t>Argument of Perigee</a:t>
            </a:r>
          </a:p>
        </p:txBody>
      </p:sp>
      <p:cxnSp>
        <p:nvCxnSpPr>
          <p:cNvPr id="39" name="Straight Arrow Connector 38">
            <a:extLst>
              <a:ext uri="{FF2B5EF4-FFF2-40B4-BE49-F238E27FC236}">
                <a16:creationId xmlns:a16="http://schemas.microsoft.com/office/drawing/2014/main" id="{3E167185-D210-3F85-B363-669FA83480D2}"/>
              </a:ext>
            </a:extLst>
          </p:cNvPr>
          <p:cNvCxnSpPr>
            <a:cxnSpLocks/>
          </p:cNvCxnSpPr>
          <p:nvPr/>
        </p:nvCxnSpPr>
        <p:spPr>
          <a:xfrm flipV="1">
            <a:off x="6627615" y="3764930"/>
            <a:ext cx="0" cy="562530"/>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1783E3CA-0329-5589-39FE-4576A26C6905}"/>
              </a:ext>
            </a:extLst>
          </p:cNvPr>
          <p:cNvSpPr txBox="1"/>
          <p:nvPr/>
        </p:nvSpPr>
        <p:spPr>
          <a:xfrm>
            <a:off x="8052158" y="2665690"/>
            <a:ext cx="1628073" cy="338554"/>
          </a:xfrm>
          <a:prstGeom prst="rect">
            <a:avLst/>
          </a:prstGeom>
          <a:noFill/>
          <a:ln>
            <a:noFill/>
          </a:ln>
        </p:spPr>
        <p:txBody>
          <a:bodyPr wrap="square" rtlCol="0">
            <a:spAutoFit/>
          </a:bodyPr>
          <a:lstStyle/>
          <a:p>
            <a:pPr algn="ctr"/>
            <a:r>
              <a:rPr lang="en-SG" sz="1600">
                <a:solidFill>
                  <a:schemeClr val="accent2"/>
                </a:solidFill>
                <a:latin typeface="CMU Sans Serif" panose="02000603000000000000" pitchFamily="2" charset="0"/>
                <a:ea typeface="CMU Sans Serif" panose="02000603000000000000" pitchFamily="2" charset="0"/>
                <a:cs typeface="CMU Sans Serif" panose="02000603000000000000" pitchFamily="2" charset="0"/>
              </a:rPr>
              <a:t>Drag</a:t>
            </a:r>
          </a:p>
        </p:txBody>
      </p:sp>
      <p:cxnSp>
        <p:nvCxnSpPr>
          <p:cNvPr id="41" name="Straight Arrow Connector 40">
            <a:extLst>
              <a:ext uri="{FF2B5EF4-FFF2-40B4-BE49-F238E27FC236}">
                <a16:creationId xmlns:a16="http://schemas.microsoft.com/office/drawing/2014/main" id="{1559E56F-6D63-5C67-6A75-51A1365DDEF4}"/>
              </a:ext>
            </a:extLst>
          </p:cNvPr>
          <p:cNvCxnSpPr>
            <a:cxnSpLocks/>
          </p:cNvCxnSpPr>
          <p:nvPr/>
        </p:nvCxnSpPr>
        <p:spPr>
          <a:xfrm>
            <a:off x="8866193" y="2916743"/>
            <a:ext cx="0" cy="245438"/>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F4BE5D86-88E9-D1CC-A3A9-717D9DD17998}"/>
              </a:ext>
            </a:extLst>
          </p:cNvPr>
          <p:cNvSpPr txBox="1"/>
          <p:nvPr/>
        </p:nvSpPr>
        <p:spPr>
          <a:xfrm>
            <a:off x="6853487" y="3922435"/>
            <a:ext cx="1809750" cy="338554"/>
          </a:xfrm>
          <a:prstGeom prst="rect">
            <a:avLst/>
          </a:prstGeom>
          <a:noFill/>
          <a:ln>
            <a:noFill/>
          </a:ln>
        </p:spPr>
        <p:txBody>
          <a:bodyPr wrap="square" rtlCol="0">
            <a:spAutoFit/>
          </a:bodyPr>
          <a:lstStyle/>
          <a:p>
            <a:pPr algn="ctr"/>
            <a:r>
              <a:rPr lang="en-SG" sz="1600">
                <a:solidFill>
                  <a:schemeClr val="accent2"/>
                </a:solidFill>
                <a:latin typeface="CMU Sans Serif" panose="02000603000000000000" pitchFamily="2" charset="0"/>
                <a:ea typeface="CMU Sans Serif" panose="02000603000000000000" pitchFamily="2" charset="0"/>
                <a:cs typeface="CMU Sans Serif" panose="02000603000000000000" pitchFamily="2" charset="0"/>
              </a:rPr>
              <a:t>Mean Anomaly</a:t>
            </a:r>
          </a:p>
        </p:txBody>
      </p:sp>
      <p:cxnSp>
        <p:nvCxnSpPr>
          <p:cNvPr id="43" name="Straight Arrow Connector 42">
            <a:extLst>
              <a:ext uri="{FF2B5EF4-FFF2-40B4-BE49-F238E27FC236}">
                <a16:creationId xmlns:a16="http://schemas.microsoft.com/office/drawing/2014/main" id="{49413466-EBA1-0418-6ABD-F11E06786358}"/>
              </a:ext>
            </a:extLst>
          </p:cNvPr>
          <p:cNvCxnSpPr>
            <a:cxnSpLocks/>
          </p:cNvCxnSpPr>
          <p:nvPr/>
        </p:nvCxnSpPr>
        <p:spPr>
          <a:xfrm flipV="1">
            <a:off x="7733718" y="3722320"/>
            <a:ext cx="1" cy="238215"/>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44" name="Rectangle 43">
            <a:extLst>
              <a:ext uri="{FF2B5EF4-FFF2-40B4-BE49-F238E27FC236}">
                <a16:creationId xmlns:a16="http://schemas.microsoft.com/office/drawing/2014/main" id="{15DADE36-86BA-D47E-85B5-778833DF18E5}"/>
              </a:ext>
            </a:extLst>
          </p:cNvPr>
          <p:cNvSpPr/>
          <p:nvPr/>
        </p:nvSpPr>
        <p:spPr>
          <a:xfrm>
            <a:off x="8406757" y="3465056"/>
            <a:ext cx="1423043" cy="2222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solidFill>
                <a:schemeClr val="accent2"/>
              </a:solidFill>
            </a:endParaRPr>
          </a:p>
        </p:txBody>
      </p:sp>
      <p:sp>
        <p:nvSpPr>
          <p:cNvPr id="45" name="TextBox 44">
            <a:extLst>
              <a:ext uri="{FF2B5EF4-FFF2-40B4-BE49-F238E27FC236}">
                <a16:creationId xmlns:a16="http://schemas.microsoft.com/office/drawing/2014/main" id="{EC84DD19-8964-12C4-5922-AF48EABC0F32}"/>
              </a:ext>
            </a:extLst>
          </p:cNvPr>
          <p:cNvSpPr txBox="1"/>
          <p:nvPr/>
        </p:nvSpPr>
        <p:spPr>
          <a:xfrm>
            <a:off x="8460381" y="3937090"/>
            <a:ext cx="1399899" cy="338554"/>
          </a:xfrm>
          <a:prstGeom prst="rect">
            <a:avLst/>
          </a:prstGeom>
          <a:noFill/>
          <a:ln>
            <a:noFill/>
          </a:ln>
        </p:spPr>
        <p:txBody>
          <a:bodyPr wrap="square" rtlCol="0">
            <a:spAutoFit/>
          </a:bodyPr>
          <a:lstStyle/>
          <a:p>
            <a:pPr algn="ctr"/>
            <a:r>
              <a:rPr lang="en-SG" sz="1600">
                <a:solidFill>
                  <a:schemeClr val="accent2"/>
                </a:solidFill>
                <a:latin typeface="CMU Sans Serif" panose="02000603000000000000" pitchFamily="2" charset="0"/>
                <a:ea typeface="CMU Sans Serif" panose="02000603000000000000" pitchFamily="2" charset="0"/>
                <a:cs typeface="CMU Sans Serif" panose="02000603000000000000" pitchFamily="2" charset="0"/>
              </a:rPr>
              <a:t>Mean motion</a:t>
            </a:r>
          </a:p>
        </p:txBody>
      </p:sp>
      <p:cxnSp>
        <p:nvCxnSpPr>
          <p:cNvPr id="46" name="Straight Arrow Connector 45">
            <a:extLst>
              <a:ext uri="{FF2B5EF4-FFF2-40B4-BE49-F238E27FC236}">
                <a16:creationId xmlns:a16="http://schemas.microsoft.com/office/drawing/2014/main" id="{743C7A3F-6B17-5FAF-4EF2-8101970FF849}"/>
              </a:ext>
            </a:extLst>
          </p:cNvPr>
          <p:cNvCxnSpPr>
            <a:cxnSpLocks/>
          </p:cNvCxnSpPr>
          <p:nvPr/>
        </p:nvCxnSpPr>
        <p:spPr>
          <a:xfrm flipV="1">
            <a:off x="9135687" y="3712716"/>
            <a:ext cx="0" cy="224374"/>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281C4765-1433-700E-3558-31CD3BD901E8}"/>
              </a:ext>
            </a:extLst>
          </p:cNvPr>
          <p:cNvSpPr txBox="1"/>
          <p:nvPr/>
        </p:nvSpPr>
        <p:spPr>
          <a:xfrm>
            <a:off x="9386750" y="4398427"/>
            <a:ext cx="2124349" cy="584775"/>
          </a:xfrm>
          <a:prstGeom prst="rect">
            <a:avLst/>
          </a:prstGeom>
          <a:noFill/>
          <a:ln>
            <a:noFill/>
          </a:ln>
        </p:spPr>
        <p:txBody>
          <a:bodyPr wrap="square" rtlCol="0">
            <a:spAutoFit/>
          </a:bodyPr>
          <a:lstStyle/>
          <a:p>
            <a:pPr algn="ctr"/>
            <a:r>
              <a:rPr lang="en-SG" sz="1600">
                <a:solidFill>
                  <a:schemeClr val="accent5">
                    <a:lumMod val="75000"/>
                  </a:schemeClr>
                </a:solidFill>
                <a:latin typeface="CMU Sans Serif" panose="02000603000000000000" pitchFamily="2" charset="0"/>
                <a:ea typeface="CMU Sans Serif" panose="02000603000000000000" pitchFamily="2" charset="0"/>
                <a:cs typeface="CMU Sans Serif" panose="02000603000000000000" pitchFamily="2" charset="0"/>
              </a:rPr>
              <a:t>Revolution number at epoch &amp; checksum</a:t>
            </a:r>
          </a:p>
        </p:txBody>
      </p:sp>
      <p:cxnSp>
        <p:nvCxnSpPr>
          <p:cNvPr id="48" name="Straight Arrow Connector 47">
            <a:extLst>
              <a:ext uri="{FF2B5EF4-FFF2-40B4-BE49-F238E27FC236}">
                <a16:creationId xmlns:a16="http://schemas.microsoft.com/office/drawing/2014/main" id="{5A66CC6F-F53F-4CC8-4E43-9809579B49C4}"/>
              </a:ext>
            </a:extLst>
          </p:cNvPr>
          <p:cNvCxnSpPr>
            <a:cxnSpLocks/>
            <a:stCxn id="47" idx="0"/>
          </p:cNvCxnSpPr>
          <p:nvPr/>
        </p:nvCxnSpPr>
        <p:spPr>
          <a:xfrm flipV="1">
            <a:off x="10448925" y="3747877"/>
            <a:ext cx="1" cy="650550"/>
          </a:xfrm>
          <a:prstGeom prst="straightConnector1">
            <a:avLst/>
          </a:prstGeom>
          <a:ln>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A927390B-1F98-9264-A81B-814837675167}"/>
              </a:ext>
            </a:extLst>
          </p:cNvPr>
          <p:cNvSpPr txBox="1"/>
          <p:nvPr/>
        </p:nvSpPr>
        <p:spPr>
          <a:xfrm>
            <a:off x="9614369" y="1629402"/>
            <a:ext cx="1628073" cy="584775"/>
          </a:xfrm>
          <a:prstGeom prst="rect">
            <a:avLst/>
          </a:prstGeom>
          <a:noFill/>
          <a:ln>
            <a:noFill/>
          </a:ln>
        </p:spPr>
        <p:txBody>
          <a:bodyPr wrap="square" rtlCol="0">
            <a:spAutoFit/>
          </a:bodyPr>
          <a:lstStyle/>
          <a:p>
            <a:pPr algn="ctr"/>
            <a:r>
              <a:rPr lang="en-SG" sz="1600">
                <a:solidFill>
                  <a:schemeClr val="accent5">
                    <a:lumMod val="75000"/>
                  </a:schemeClr>
                </a:solidFill>
                <a:latin typeface="CMU Sans Serif" panose="02000603000000000000" pitchFamily="2" charset="0"/>
                <a:ea typeface="CMU Sans Serif" panose="02000603000000000000" pitchFamily="2" charset="0"/>
                <a:cs typeface="CMU Sans Serif" panose="02000603000000000000" pitchFamily="2" charset="0"/>
              </a:rPr>
              <a:t>Element Number &amp; checksum</a:t>
            </a:r>
          </a:p>
        </p:txBody>
      </p:sp>
      <p:cxnSp>
        <p:nvCxnSpPr>
          <p:cNvPr id="50" name="Straight Arrow Connector 49">
            <a:extLst>
              <a:ext uri="{FF2B5EF4-FFF2-40B4-BE49-F238E27FC236}">
                <a16:creationId xmlns:a16="http://schemas.microsoft.com/office/drawing/2014/main" id="{4E42AC34-BDD8-2486-372F-15DDB58FB465}"/>
              </a:ext>
            </a:extLst>
          </p:cNvPr>
          <p:cNvCxnSpPr>
            <a:cxnSpLocks/>
            <a:stCxn id="49" idx="2"/>
          </p:cNvCxnSpPr>
          <p:nvPr/>
        </p:nvCxnSpPr>
        <p:spPr>
          <a:xfrm>
            <a:off x="10428406" y="2214177"/>
            <a:ext cx="0" cy="884832"/>
          </a:xfrm>
          <a:prstGeom prst="straightConnector1">
            <a:avLst/>
          </a:prstGeom>
          <a:ln>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51" name="Rectangle 50">
            <a:extLst>
              <a:ext uri="{FF2B5EF4-FFF2-40B4-BE49-F238E27FC236}">
                <a16:creationId xmlns:a16="http://schemas.microsoft.com/office/drawing/2014/main" id="{973C384B-67A5-6DD0-AFD5-DB2A4D4049E5}"/>
              </a:ext>
            </a:extLst>
          </p:cNvPr>
          <p:cNvSpPr/>
          <p:nvPr/>
        </p:nvSpPr>
        <p:spPr>
          <a:xfrm>
            <a:off x="9554204" y="3199658"/>
            <a:ext cx="359413" cy="222250"/>
          </a:xfrm>
          <a:prstGeom prst="rect">
            <a:avLst/>
          </a:prstGeom>
          <a:no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solidFill>
                <a:schemeClr val="accent5">
                  <a:lumMod val="75000"/>
                </a:schemeClr>
              </a:solidFill>
            </a:endParaRPr>
          </a:p>
        </p:txBody>
      </p:sp>
      <p:sp>
        <p:nvSpPr>
          <p:cNvPr id="52" name="TextBox 51">
            <a:extLst>
              <a:ext uri="{FF2B5EF4-FFF2-40B4-BE49-F238E27FC236}">
                <a16:creationId xmlns:a16="http://schemas.microsoft.com/office/drawing/2014/main" id="{98DEF2FB-0CDF-3EFA-885D-FD61725779C2}"/>
              </a:ext>
            </a:extLst>
          </p:cNvPr>
          <p:cNvSpPr txBox="1"/>
          <p:nvPr/>
        </p:nvSpPr>
        <p:spPr>
          <a:xfrm>
            <a:off x="8836053" y="2390087"/>
            <a:ext cx="1628073" cy="338554"/>
          </a:xfrm>
          <a:prstGeom prst="rect">
            <a:avLst/>
          </a:prstGeom>
          <a:noFill/>
          <a:ln>
            <a:noFill/>
          </a:ln>
        </p:spPr>
        <p:txBody>
          <a:bodyPr wrap="square" rtlCol="0">
            <a:spAutoFit/>
          </a:bodyPr>
          <a:lstStyle/>
          <a:p>
            <a:pPr algn="ctr"/>
            <a:r>
              <a:rPr lang="en-SG" sz="1600">
                <a:solidFill>
                  <a:schemeClr val="accent5">
                    <a:lumMod val="75000"/>
                  </a:schemeClr>
                </a:solidFill>
                <a:latin typeface="CMU Sans Serif" panose="02000603000000000000" pitchFamily="2" charset="0"/>
                <a:ea typeface="CMU Sans Serif" panose="02000603000000000000" pitchFamily="2" charset="0"/>
                <a:cs typeface="CMU Sans Serif" panose="02000603000000000000" pitchFamily="2" charset="0"/>
              </a:rPr>
              <a:t>Ephemeris Type</a:t>
            </a:r>
          </a:p>
        </p:txBody>
      </p:sp>
      <p:cxnSp>
        <p:nvCxnSpPr>
          <p:cNvPr id="53" name="Straight Arrow Connector 52">
            <a:extLst>
              <a:ext uri="{FF2B5EF4-FFF2-40B4-BE49-F238E27FC236}">
                <a16:creationId xmlns:a16="http://schemas.microsoft.com/office/drawing/2014/main" id="{00B7E624-AA9E-B723-2574-8F05D143A3E8}"/>
              </a:ext>
            </a:extLst>
          </p:cNvPr>
          <p:cNvCxnSpPr>
            <a:cxnSpLocks/>
          </p:cNvCxnSpPr>
          <p:nvPr/>
        </p:nvCxnSpPr>
        <p:spPr>
          <a:xfrm>
            <a:off x="9725951" y="2665690"/>
            <a:ext cx="0" cy="527151"/>
          </a:xfrm>
          <a:prstGeom prst="straightConnector1">
            <a:avLst/>
          </a:prstGeom>
          <a:ln>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BE55FB61-307C-1833-DCDE-1F91BF935851}"/>
              </a:ext>
            </a:extLst>
          </p:cNvPr>
          <p:cNvSpPr txBox="1"/>
          <p:nvPr/>
        </p:nvSpPr>
        <p:spPr>
          <a:xfrm>
            <a:off x="1974919" y="1235100"/>
            <a:ext cx="8242161" cy="400110"/>
          </a:xfrm>
          <a:prstGeom prst="rect">
            <a:avLst/>
          </a:prstGeom>
          <a:noFill/>
          <a:ln>
            <a:noFill/>
          </a:ln>
        </p:spPr>
        <p:txBody>
          <a:bodyPr wrap="square">
            <a:spAutoFit/>
          </a:bodyPr>
          <a:lstStyle/>
          <a:p>
            <a:pPr algn="ctr"/>
            <a:r>
              <a:rPr lang="en-SG" sz="2000">
                <a:latin typeface="CMU Sans Serif" panose="02000603000000000000" pitchFamily="2" charset="0"/>
                <a:ea typeface="CMU Sans Serif" panose="02000603000000000000" pitchFamily="2" charset="0"/>
                <a:cs typeface="CMU Sans Serif" panose="02000603000000000000" pitchFamily="2" charset="0"/>
              </a:rPr>
              <a:t>Two-Line Element</a:t>
            </a:r>
          </a:p>
        </p:txBody>
      </p:sp>
      <p:sp>
        <p:nvSpPr>
          <p:cNvPr id="57" name="Title 1">
            <a:extLst>
              <a:ext uri="{FF2B5EF4-FFF2-40B4-BE49-F238E27FC236}">
                <a16:creationId xmlns:a16="http://schemas.microsoft.com/office/drawing/2014/main" id="{79FE1D08-6B4F-8BA6-54FA-489CB5590087}"/>
              </a:ext>
            </a:extLst>
          </p:cNvPr>
          <p:cNvSpPr txBox="1">
            <a:spLocks/>
          </p:cNvSpPr>
          <p:nvPr/>
        </p:nvSpPr>
        <p:spPr>
          <a:xfrm>
            <a:off x="5553075" y="9525"/>
            <a:ext cx="1085850" cy="28257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1pPr>
          </a:lstStyle>
          <a:p>
            <a:pPr algn="ctr"/>
            <a:r>
              <a:rPr lang="en-US" sz="1400">
                <a:solidFill>
                  <a:schemeClr val="accent2">
                    <a:lumMod val="50000"/>
                  </a:schemeClr>
                </a:solidFill>
              </a:rPr>
              <a:t>Overview</a:t>
            </a:r>
          </a:p>
        </p:txBody>
      </p:sp>
      <p:sp>
        <p:nvSpPr>
          <p:cNvPr id="3" name="TextBox 2">
            <a:extLst>
              <a:ext uri="{FF2B5EF4-FFF2-40B4-BE49-F238E27FC236}">
                <a16:creationId xmlns:a16="http://schemas.microsoft.com/office/drawing/2014/main" id="{B0D3BF67-EA6C-305C-0611-A45DC0BF9415}"/>
              </a:ext>
            </a:extLst>
          </p:cNvPr>
          <p:cNvSpPr txBox="1"/>
          <p:nvPr/>
        </p:nvSpPr>
        <p:spPr>
          <a:xfrm>
            <a:off x="3766838" y="6540490"/>
            <a:ext cx="4658323" cy="338554"/>
          </a:xfrm>
          <a:prstGeom prst="rect">
            <a:avLst/>
          </a:prstGeom>
          <a:noFill/>
        </p:spPr>
        <p:txBody>
          <a:bodyPr wrap="square">
            <a:spAutoFit/>
          </a:bodyPr>
          <a:lstStyle/>
          <a:p>
            <a:pPr algn="ctr"/>
            <a:r>
              <a:rPr lang="en-SG" sz="1600" dirty="0">
                <a:solidFill>
                  <a:schemeClr val="tx1">
                    <a:lumMod val="65000"/>
                    <a:lumOff val="35000"/>
                  </a:schemeClr>
                </a:solidFill>
                <a:latin typeface="CMU Sans Serif" panose="02000603000000000000" pitchFamily="2" charset="0"/>
                <a:ea typeface="CMU Sans Serif" panose="02000603000000000000" pitchFamily="2" charset="0"/>
                <a:cs typeface="CMU Sans Serif" panose="02000603000000000000" pitchFamily="2" charset="0"/>
              </a:rPr>
              <a:t>(Celestrak.org, 2025; NORAD, 2025)</a:t>
            </a:r>
          </a:p>
        </p:txBody>
      </p:sp>
    </p:spTree>
    <p:extLst>
      <p:ext uri="{BB962C8B-B14F-4D97-AF65-F5344CB8AC3E}">
        <p14:creationId xmlns:p14="http://schemas.microsoft.com/office/powerpoint/2010/main" val="4138447080"/>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910048C-477E-4EA7-5BC8-4266B9C142B8}"/>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201780" y="658812"/>
            <a:ext cx="11756899" cy="5540376"/>
          </a:xfrm>
        </p:spPr>
      </p:pic>
      <p:sp>
        <p:nvSpPr>
          <p:cNvPr id="4" name="Slide Number Placeholder 3">
            <a:extLst>
              <a:ext uri="{FF2B5EF4-FFF2-40B4-BE49-F238E27FC236}">
                <a16:creationId xmlns:a16="http://schemas.microsoft.com/office/drawing/2014/main" id="{6C9B1F8A-981A-CDED-0A6B-EC706C55005B}"/>
              </a:ext>
            </a:extLst>
          </p:cNvPr>
          <p:cNvSpPr>
            <a:spLocks noGrp="1"/>
          </p:cNvSpPr>
          <p:nvPr>
            <p:ph type="sldNum" sz="quarter" idx="12"/>
          </p:nvPr>
        </p:nvSpPr>
        <p:spPr/>
        <p:txBody>
          <a:bodyPr/>
          <a:lstStyle/>
          <a:p>
            <a:fld id="{15318E31-E44D-46B9-B4DB-0D58A1756CE8}" type="slidenum">
              <a:rPr lang="en-SG" smtClean="0"/>
              <a:t>45</a:t>
            </a:fld>
            <a:endParaRPr lang="en-SG"/>
          </a:p>
        </p:txBody>
      </p:sp>
    </p:spTree>
    <p:extLst>
      <p:ext uri="{BB962C8B-B14F-4D97-AF65-F5344CB8AC3E}">
        <p14:creationId xmlns:p14="http://schemas.microsoft.com/office/powerpoint/2010/main" val="15325831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3578A6-FD82-3075-60D5-3F6DC5E01A89}"/>
              </a:ext>
            </a:extLst>
          </p:cNvPr>
          <p:cNvSpPr>
            <a:spLocks noGrp="1"/>
          </p:cNvSpPr>
          <p:nvPr>
            <p:ph type="sldNum" sz="quarter" idx="12"/>
          </p:nvPr>
        </p:nvSpPr>
        <p:spPr/>
        <p:txBody>
          <a:bodyPr/>
          <a:lstStyle/>
          <a:p>
            <a:fld id="{15318E31-E44D-46B9-B4DB-0D58A1756CE8}" type="slidenum">
              <a:rPr lang="en-SG" smtClean="0"/>
              <a:t>46</a:t>
            </a:fld>
            <a:endParaRPr lang="en-SG"/>
          </a:p>
        </p:txBody>
      </p:sp>
      <p:pic>
        <p:nvPicPr>
          <p:cNvPr id="6" name="Graphic 5">
            <a:extLst>
              <a:ext uri="{FF2B5EF4-FFF2-40B4-BE49-F238E27FC236}">
                <a16:creationId xmlns:a16="http://schemas.microsoft.com/office/drawing/2014/main" id="{00EB39F5-D2D3-AB52-9067-C9A178D5E9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9648" y="545692"/>
            <a:ext cx="5736556" cy="5742994"/>
          </a:xfrm>
          <a:prstGeom prst="rect">
            <a:avLst/>
          </a:prstGeom>
        </p:spPr>
      </p:pic>
      <p:pic>
        <p:nvPicPr>
          <p:cNvPr id="8" name="Graphic 7">
            <a:extLst>
              <a:ext uri="{FF2B5EF4-FFF2-40B4-BE49-F238E27FC236}">
                <a16:creationId xmlns:a16="http://schemas.microsoft.com/office/drawing/2014/main" id="{D2AE5483-E18A-064A-5D38-19A4BD8561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52881" y="545692"/>
            <a:ext cx="3589371" cy="5742994"/>
          </a:xfrm>
          <a:prstGeom prst="rect">
            <a:avLst/>
          </a:prstGeom>
        </p:spPr>
      </p:pic>
    </p:spTree>
    <p:extLst>
      <p:ext uri="{BB962C8B-B14F-4D97-AF65-F5344CB8AC3E}">
        <p14:creationId xmlns:p14="http://schemas.microsoft.com/office/powerpoint/2010/main" val="42558955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D1DCD-1692-527B-21DB-74887E887F60}"/>
              </a:ext>
            </a:extLst>
          </p:cNvPr>
          <p:cNvSpPr>
            <a:spLocks noGrp="1"/>
          </p:cNvSpPr>
          <p:nvPr>
            <p:ph type="title"/>
          </p:nvPr>
        </p:nvSpPr>
        <p:spPr/>
        <p:txBody>
          <a:bodyPr/>
          <a:lstStyle/>
          <a:p>
            <a:endParaRPr lang="en-SG"/>
          </a:p>
        </p:txBody>
      </p:sp>
      <p:sp>
        <p:nvSpPr>
          <p:cNvPr id="4" name="Slide Number Placeholder 3">
            <a:extLst>
              <a:ext uri="{FF2B5EF4-FFF2-40B4-BE49-F238E27FC236}">
                <a16:creationId xmlns:a16="http://schemas.microsoft.com/office/drawing/2014/main" id="{61A04F9B-D572-E3A7-18FB-D5997DCAAECB}"/>
              </a:ext>
            </a:extLst>
          </p:cNvPr>
          <p:cNvSpPr>
            <a:spLocks noGrp="1"/>
          </p:cNvSpPr>
          <p:nvPr>
            <p:ph type="sldNum" sz="quarter" idx="12"/>
          </p:nvPr>
        </p:nvSpPr>
        <p:spPr/>
        <p:txBody>
          <a:bodyPr/>
          <a:lstStyle/>
          <a:p>
            <a:fld id="{15318E31-E44D-46B9-B4DB-0D58A1756CE8}" type="slidenum">
              <a:rPr lang="en-SG" smtClean="0"/>
              <a:t>47</a:t>
            </a:fld>
            <a:endParaRPr lang="en-SG"/>
          </a:p>
        </p:txBody>
      </p:sp>
      <p:pic>
        <p:nvPicPr>
          <p:cNvPr id="28" name="Graphic 27">
            <a:extLst>
              <a:ext uri="{FF2B5EF4-FFF2-40B4-BE49-F238E27FC236}">
                <a16:creationId xmlns:a16="http://schemas.microsoft.com/office/drawing/2014/main" id="{662CB2B0-DC8A-1D41-9632-C3519DA797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551226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902B6-1BE7-988B-56F8-681B19FA45C8}"/>
              </a:ext>
            </a:extLst>
          </p:cNvPr>
          <p:cNvSpPr>
            <a:spLocks noGrp="1"/>
          </p:cNvSpPr>
          <p:nvPr>
            <p:ph type="title"/>
          </p:nvPr>
        </p:nvSpPr>
        <p:spPr/>
        <p:txBody>
          <a:bodyPr/>
          <a:lstStyle/>
          <a:p>
            <a:endParaRPr lang="en-SG"/>
          </a:p>
        </p:txBody>
      </p:sp>
      <p:sp>
        <p:nvSpPr>
          <p:cNvPr id="4" name="Slide Number Placeholder 3">
            <a:extLst>
              <a:ext uri="{FF2B5EF4-FFF2-40B4-BE49-F238E27FC236}">
                <a16:creationId xmlns:a16="http://schemas.microsoft.com/office/drawing/2014/main" id="{27E8F5AF-0637-D430-6359-ED1B28B3E2A3}"/>
              </a:ext>
            </a:extLst>
          </p:cNvPr>
          <p:cNvSpPr>
            <a:spLocks noGrp="1"/>
          </p:cNvSpPr>
          <p:nvPr>
            <p:ph type="sldNum" sz="quarter" idx="12"/>
          </p:nvPr>
        </p:nvSpPr>
        <p:spPr/>
        <p:txBody>
          <a:bodyPr/>
          <a:lstStyle/>
          <a:p>
            <a:fld id="{15318E31-E44D-46B9-B4DB-0D58A1756CE8}" type="slidenum">
              <a:rPr lang="en-SG" smtClean="0"/>
              <a:t>48</a:t>
            </a:fld>
            <a:endParaRPr lang="en-SG"/>
          </a:p>
        </p:txBody>
      </p:sp>
      <p:pic>
        <p:nvPicPr>
          <p:cNvPr id="8" name="Graphic 7">
            <a:extLst>
              <a:ext uri="{FF2B5EF4-FFF2-40B4-BE49-F238E27FC236}">
                <a16:creationId xmlns:a16="http://schemas.microsoft.com/office/drawing/2014/main" id="{D352033A-BAAC-CB8A-6FBC-856A5FB670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086928"/>
            <a:ext cx="12192000" cy="2684144"/>
          </a:xfrm>
          <a:prstGeom prst="rect">
            <a:avLst/>
          </a:prstGeom>
        </p:spPr>
      </p:pic>
    </p:spTree>
    <p:extLst>
      <p:ext uri="{BB962C8B-B14F-4D97-AF65-F5344CB8AC3E}">
        <p14:creationId xmlns:p14="http://schemas.microsoft.com/office/powerpoint/2010/main" val="1824826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96DD6-4FF1-7BDF-A4AD-5DF10ACC8902}"/>
              </a:ext>
            </a:extLst>
          </p:cNvPr>
          <p:cNvSpPr>
            <a:spLocks noGrp="1"/>
          </p:cNvSpPr>
          <p:nvPr>
            <p:ph type="title"/>
          </p:nvPr>
        </p:nvSpPr>
        <p:spPr/>
        <p:txBody>
          <a:bodyPr/>
          <a:lstStyle/>
          <a:p>
            <a:r>
              <a:rPr lang="en-SG"/>
              <a:t>Current methods for prediction: TLE</a:t>
            </a:r>
          </a:p>
        </p:txBody>
      </p:sp>
      <p:sp>
        <p:nvSpPr>
          <p:cNvPr id="4" name="Slide Number Placeholder 3">
            <a:extLst>
              <a:ext uri="{FF2B5EF4-FFF2-40B4-BE49-F238E27FC236}">
                <a16:creationId xmlns:a16="http://schemas.microsoft.com/office/drawing/2014/main" id="{CD307610-6D38-C1BB-C705-F53BB651E141}"/>
              </a:ext>
            </a:extLst>
          </p:cNvPr>
          <p:cNvSpPr>
            <a:spLocks noGrp="1"/>
          </p:cNvSpPr>
          <p:nvPr>
            <p:ph type="sldNum" sz="quarter" idx="12"/>
          </p:nvPr>
        </p:nvSpPr>
        <p:spPr/>
        <p:txBody>
          <a:bodyPr/>
          <a:lstStyle/>
          <a:p>
            <a:fld id="{15318E31-E44D-46B9-B4DB-0D58A1756CE8}" type="slidenum">
              <a:rPr lang="en-SG" smtClean="0"/>
              <a:t>4</a:t>
            </a:fld>
            <a:endParaRPr lang="en-SG"/>
          </a:p>
        </p:txBody>
      </p:sp>
      <p:sp>
        <p:nvSpPr>
          <p:cNvPr id="5" name="Rectangle 1">
            <a:extLst>
              <a:ext uri="{FF2B5EF4-FFF2-40B4-BE49-F238E27FC236}">
                <a16:creationId xmlns:a16="http://schemas.microsoft.com/office/drawing/2014/main" id="{E76A8EC3-B5D2-05D0-71D1-EBEA9B25BF5D}"/>
              </a:ext>
            </a:extLst>
          </p:cNvPr>
          <p:cNvSpPr>
            <a:spLocks noChangeArrowheads="1"/>
          </p:cNvSpPr>
          <p:nvPr/>
        </p:nvSpPr>
        <p:spPr bwMode="auto">
          <a:xfrm>
            <a:off x="811540" y="2841600"/>
            <a:ext cx="10568919" cy="92333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effectLst/>
                <a:latin typeface="Consolas" panose="020B0609020204030204" pitchFamily="49" charset="0"/>
              </a:rPr>
              <a:t>STARLINK-11548</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effectLst/>
                <a:latin typeface="Consolas" panose="020B0609020204030204" pitchFamily="49" charset="0"/>
              </a:rPr>
              <a:t>1    62829U    25019A   25054.47292006  .00001794  00000+0  13172-4   0   9998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effectLst/>
                <a:latin typeface="Consolas" panose="020B0609020204030204" pitchFamily="49" charset="0"/>
              </a:rPr>
              <a:t>2    62829     42.9999  73.2396 0001638  288.8584  71.2109  15.77857668   4220 </a:t>
            </a:r>
          </a:p>
        </p:txBody>
      </p:sp>
      <p:sp>
        <p:nvSpPr>
          <p:cNvPr id="12" name="Rectangle 11">
            <a:extLst>
              <a:ext uri="{FF2B5EF4-FFF2-40B4-BE49-F238E27FC236}">
                <a16:creationId xmlns:a16="http://schemas.microsoft.com/office/drawing/2014/main" id="{CE82187A-BCEF-0DFA-54C4-73F90F870728}"/>
              </a:ext>
            </a:extLst>
          </p:cNvPr>
          <p:cNvSpPr/>
          <p:nvPr/>
        </p:nvSpPr>
        <p:spPr>
          <a:xfrm>
            <a:off x="2749550" y="3476625"/>
            <a:ext cx="923925" cy="2222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solidFill>
                <a:schemeClr val="accent2"/>
              </a:solidFill>
            </a:endParaRPr>
          </a:p>
        </p:txBody>
      </p:sp>
      <p:sp>
        <p:nvSpPr>
          <p:cNvPr id="14" name="Rectangle 13">
            <a:extLst>
              <a:ext uri="{FF2B5EF4-FFF2-40B4-BE49-F238E27FC236}">
                <a16:creationId xmlns:a16="http://schemas.microsoft.com/office/drawing/2014/main" id="{5E6AABA8-0C1D-0A10-FB67-3C50760138A0}"/>
              </a:ext>
            </a:extLst>
          </p:cNvPr>
          <p:cNvSpPr/>
          <p:nvPr/>
        </p:nvSpPr>
        <p:spPr>
          <a:xfrm>
            <a:off x="3905251" y="3479800"/>
            <a:ext cx="923926" cy="2222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solidFill>
                <a:schemeClr val="accent2"/>
              </a:solidFill>
            </a:endParaRPr>
          </a:p>
        </p:txBody>
      </p:sp>
      <p:sp>
        <p:nvSpPr>
          <p:cNvPr id="15" name="Rectangle 14">
            <a:extLst>
              <a:ext uri="{FF2B5EF4-FFF2-40B4-BE49-F238E27FC236}">
                <a16:creationId xmlns:a16="http://schemas.microsoft.com/office/drawing/2014/main" id="{41398D86-5AD0-C3DD-340A-162288BC3442}"/>
              </a:ext>
            </a:extLst>
          </p:cNvPr>
          <p:cNvSpPr/>
          <p:nvPr/>
        </p:nvSpPr>
        <p:spPr>
          <a:xfrm>
            <a:off x="3905250" y="3206750"/>
            <a:ext cx="1927225" cy="222250"/>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solidFill>
                <a:schemeClr val="accent3">
                  <a:lumMod val="75000"/>
                </a:schemeClr>
              </a:solidFill>
            </a:endParaRPr>
          </a:p>
        </p:txBody>
      </p:sp>
      <p:sp>
        <p:nvSpPr>
          <p:cNvPr id="17" name="Rectangle 16">
            <a:extLst>
              <a:ext uri="{FF2B5EF4-FFF2-40B4-BE49-F238E27FC236}">
                <a16:creationId xmlns:a16="http://schemas.microsoft.com/office/drawing/2014/main" id="{05C5D0DE-91A3-FF8E-D2C7-D0F81C660FFE}"/>
              </a:ext>
            </a:extLst>
          </p:cNvPr>
          <p:cNvSpPr/>
          <p:nvPr/>
        </p:nvSpPr>
        <p:spPr>
          <a:xfrm>
            <a:off x="4888543" y="3478188"/>
            <a:ext cx="955676" cy="2222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solidFill>
                <a:schemeClr val="accent2"/>
              </a:solidFill>
            </a:endParaRPr>
          </a:p>
        </p:txBody>
      </p:sp>
      <p:sp>
        <p:nvSpPr>
          <p:cNvPr id="19" name="Rectangle 18">
            <a:extLst>
              <a:ext uri="{FF2B5EF4-FFF2-40B4-BE49-F238E27FC236}">
                <a16:creationId xmlns:a16="http://schemas.microsoft.com/office/drawing/2014/main" id="{F803B1E0-B823-31B9-E741-374FB02ABC68}"/>
              </a:ext>
            </a:extLst>
          </p:cNvPr>
          <p:cNvSpPr/>
          <p:nvPr/>
        </p:nvSpPr>
        <p:spPr>
          <a:xfrm>
            <a:off x="5923593" y="3476625"/>
            <a:ext cx="1159833" cy="2222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solidFill>
                <a:schemeClr val="accent2"/>
              </a:solidFill>
            </a:endParaRPr>
          </a:p>
        </p:txBody>
      </p:sp>
      <p:sp>
        <p:nvSpPr>
          <p:cNvPr id="20" name="Rectangle 19">
            <a:extLst>
              <a:ext uri="{FF2B5EF4-FFF2-40B4-BE49-F238E27FC236}">
                <a16:creationId xmlns:a16="http://schemas.microsoft.com/office/drawing/2014/main" id="{78F92209-4287-6321-6885-DC8FE0FDED68}"/>
              </a:ext>
            </a:extLst>
          </p:cNvPr>
          <p:cNvSpPr/>
          <p:nvPr/>
        </p:nvSpPr>
        <p:spPr>
          <a:xfrm>
            <a:off x="7277093" y="3476625"/>
            <a:ext cx="949333" cy="2222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solidFill>
                <a:schemeClr val="accent2"/>
              </a:solidFill>
            </a:endParaRPr>
          </a:p>
        </p:txBody>
      </p:sp>
      <p:sp>
        <p:nvSpPr>
          <p:cNvPr id="21" name="Rectangle 20">
            <a:extLst>
              <a:ext uri="{FF2B5EF4-FFF2-40B4-BE49-F238E27FC236}">
                <a16:creationId xmlns:a16="http://schemas.microsoft.com/office/drawing/2014/main" id="{730B9B35-F967-F9B8-BE58-AE7E54A8F36E}"/>
              </a:ext>
            </a:extLst>
          </p:cNvPr>
          <p:cNvSpPr/>
          <p:nvPr/>
        </p:nvSpPr>
        <p:spPr>
          <a:xfrm>
            <a:off x="8404853" y="3210510"/>
            <a:ext cx="955676" cy="2222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solidFill>
                <a:schemeClr val="accent2"/>
              </a:solidFill>
            </a:endParaRPr>
          </a:p>
        </p:txBody>
      </p:sp>
      <p:sp>
        <p:nvSpPr>
          <p:cNvPr id="26" name="TextBox 25">
            <a:extLst>
              <a:ext uri="{FF2B5EF4-FFF2-40B4-BE49-F238E27FC236}">
                <a16:creationId xmlns:a16="http://schemas.microsoft.com/office/drawing/2014/main" id="{57F30D11-9C46-6EB3-4560-FF38411E388B}"/>
              </a:ext>
            </a:extLst>
          </p:cNvPr>
          <p:cNvSpPr txBox="1"/>
          <p:nvPr/>
        </p:nvSpPr>
        <p:spPr>
          <a:xfrm>
            <a:off x="2306637" y="3937090"/>
            <a:ext cx="1809750" cy="338554"/>
          </a:xfrm>
          <a:prstGeom prst="rect">
            <a:avLst/>
          </a:prstGeom>
          <a:noFill/>
          <a:ln>
            <a:noFill/>
          </a:ln>
        </p:spPr>
        <p:txBody>
          <a:bodyPr wrap="square" rtlCol="0">
            <a:spAutoFit/>
          </a:bodyPr>
          <a:lstStyle/>
          <a:p>
            <a:pPr algn="ctr"/>
            <a:r>
              <a:rPr lang="en-SG" sz="1600">
                <a:solidFill>
                  <a:schemeClr val="accent2"/>
                </a:solidFill>
                <a:latin typeface="CMU Sans Serif" panose="02000603000000000000" pitchFamily="2" charset="0"/>
                <a:ea typeface="CMU Sans Serif" panose="02000603000000000000" pitchFamily="2" charset="0"/>
                <a:cs typeface="CMU Sans Serif" panose="02000603000000000000" pitchFamily="2" charset="0"/>
              </a:rPr>
              <a:t>Inclination</a:t>
            </a:r>
          </a:p>
        </p:txBody>
      </p:sp>
      <p:cxnSp>
        <p:nvCxnSpPr>
          <p:cNvPr id="27" name="Straight Arrow Connector 26">
            <a:extLst>
              <a:ext uri="{FF2B5EF4-FFF2-40B4-BE49-F238E27FC236}">
                <a16:creationId xmlns:a16="http://schemas.microsoft.com/office/drawing/2014/main" id="{4459A94D-46D7-9E43-11AA-50ACE74E229E}"/>
              </a:ext>
            </a:extLst>
          </p:cNvPr>
          <p:cNvCxnSpPr>
            <a:cxnSpLocks/>
          </p:cNvCxnSpPr>
          <p:nvPr/>
        </p:nvCxnSpPr>
        <p:spPr>
          <a:xfrm flipV="1">
            <a:off x="3186868" y="3698875"/>
            <a:ext cx="1" cy="238215"/>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557B9169-30D4-3BEB-E344-6C5B155134D0}"/>
              </a:ext>
            </a:extLst>
          </p:cNvPr>
          <p:cNvSpPr txBox="1"/>
          <p:nvPr/>
        </p:nvSpPr>
        <p:spPr>
          <a:xfrm>
            <a:off x="4051333" y="2105235"/>
            <a:ext cx="1628073" cy="830997"/>
          </a:xfrm>
          <a:prstGeom prst="rect">
            <a:avLst/>
          </a:prstGeom>
          <a:noFill/>
          <a:ln>
            <a:noFill/>
          </a:ln>
        </p:spPr>
        <p:txBody>
          <a:bodyPr wrap="square" rtlCol="0">
            <a:spAutoFit/>
          </a:bodyPr>
          <a:lstStyle/>
          <a:p>
            <a:pPr algn="ctr"/>
            <a:r>
              <a:rPr lang="en-SG" sz="1600">
                <a:solidFill>
                  <a:schemeClr val="accent3">
                    <a:lumMod val="75000"/>
                  </a:schemeClr>
                </a:solidFill>
                <a:latin typeface="CMU Sans Serif" panose="02000603000000000000" pitchFamily="2" charset="0"/>
                <a:ea typeface="CMU Sans Serif" panose="02000603000000000000" pitchFamily="2" charset="0"/>
                <a:cs typeface="CMU Sans Serif" panose="02000603000000000000" pitchFamily="2" charset="0"/>
              </a:rPr>
              <a:t>Epoch Year &amp; Julian Day Fraction</a:t>
            </a:r>
          </a:p>
        </p:txBody>
      </p:sp>
      <p:cxnSp>
        <p:nvCxnSpPr>
          <p:cNvPr id="29" name="Straight Arrow Connector 28">
            <a:extLst>
              <a:ext uri="{FF2B5EF4-FFF2-40B4-BE49-F238E27FC236}">
                <a16:creationId xmlns:a16="http://schemas.microsoft.com/office/drawing/2014/main" id="{A765D22A-8624-7A98-70DC-0F05ABD4EF49}"/>
              </a:ext>
            </a:extLst>
          </p:cNvPr>
          <p:cNvCxnSpPr>
            <a:cxnSpLocks/>
          </p:cNvCxnSpPr>
          <p:nvPr/>
        </p:nvCxnSpPr>
        <p:spPr>
          <a:xfrm>
            <a:off x="4865370" y="2879294"/>
            <a:ext cx="0" cy="273035"/>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6A6779A6-CE4A-4F64-5CAB-AF0BA25F1B1B}"/>
              </a:ext>
            </a:extLst>
          </p:cNvPr>
          <p:cNvSpPr txBox="1"/>
          <p:nvPr/>
        </p:nvSpPr>
        <p:spPr>
          <a:xfrm>
            <a:off x="3512037" y="4264642"/>
            <a:ext cx="1956747" cy="584775"/>
          </a:xfrm>
          <a:prstGeom prst="rect">
            <a:avLst/>
          </a:prstGeom>
          <a:noFill/>
          <a:ln>
            <a:noFill/>
          </a:ln>
        </p:spPr>
        <p:txBody>
          <a:bodyPr wrap="square" rtlCol="0">
            <a:spAutoFit/>
          </a:bodyPr>
          <a:lstStyle/>
          <a:p>
            <a:pPr algn="ctr"/>
            <a:r>
              <a:rPr lang="en-SG" sz="1600">
                <a:solidFill>
                  <a:schemeClr val="accent2"/>
                </a:solidFill>
                <a:latin typeface="CMU Sans Serif" panose="02000603000000000000" pitchFamily="2" charset="0"/>
                <a:ea typeface="CMU Sans Serif" panose="02000603000000000000" pitchFamily="2" charset="0"/>
                <a:cs typeface="CMU Sans Serif" panose="02000603000000000000" pitchFamily="2" charset="0"/>
              </a:rPr>
              <a:t>Right Ascension of the Ascending Node</a:t>
            </a:r>
          </a:p>
        </p:txBody>
      </p:sp>
      <p:cxnSp>
        <p:nvCxnSpPr>
          <p:cNvPr id="31" name="Straight Arrow Connector 30">
            <a:extLst>
              <a:ext uri="{FF2B5EF4-FFF2-40B4-BE49-F238E27FC236}">
                <a16:creationId xmlns:a16="http://schemas.microsoft.com/office/drawing/2014/main" id="{9238E006-7A2D-5491-62A3-D940FC1D3BB2}"/>
              </a:ext>
            </a:extLst>
          </p:cNvPr>
          <p:cNvCxnSpPr>
            <a:cxnSpLocks/>
          </p:cNvCxnSpPr>
          <p:nvPr/>
        </p:nvCxnSpPr>
        <p:spPr>
          <a:xfrm flipV="1">
            <a:off x="4465767" y="3719212"/>
            <a:ext cx="0" cy="545430"/>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D6655AAB-33FD-C703-57DC-563F61FCEDDB}"/>
              </a:ext>
            </a:extLst>
          </p:cNvPr>
          <p:cNvSpPr txBox="1"/>
          <p:nvPr/>
        </p:nvSpPr>
        <p:spPr>
          <a:xfrm>
            <a:off x="4436221" y="3969295"/>
            <a:ext cx="1809750" cy="338554"/>
          </a:xfrm>
          <a:prstGeom prst="rect">
            <a:avLst/>
          </a:prstGeom>
          <a:noFill/>
          <a:ln>
            <a:noFill/>
          </a:ln>
        </p:spPr>
        <p:txBody>
          <a:bodyPr wrap="square" rtlCol="0">
            <a:spAutoFit/>
          </a:bodyPr>
          <a:lstStyle/>
          <a:p>
            <a:pPr algn="ctr"/>
            <a:r>
              <a:rPr lang="en-SG" sz="1600">
                <a:solidFill>
                  <a:schemeClr val="accent2"/>
                </a:solidFill>
                <a:latin typeface="CMU Sans Serif" panose="02000603000000000000" pitchFamily="2" charset="0"/>
                <a:ea typeface="CMU Sans Serif" panose="02000603000000000000" pitchFamily="2" charset="0"/>
                <a:cs typeface="CMU Sans Serif" panose="02000603000000000000" pitchFamily="2" charset="0"/>
              </a:rPr>
              <a:t>Eccentricity</a:t>
            </a:r>
          </a:p>
        </p:txBody>
      </p:sp>
      <p:cxnSp>
        <p:nvCxnSpPr>
          <p:cNvPr id="35" name="Straight Arrow Connector 34">
            <a:extLst>
              <a:ext uri="{FF2B5EF4-FFF2-40B4-BE49-F238E27FC236}">
                <a16:creationId xmlns:a16="http://schemas.microsoft.com/office/drawing/2014/main" id="{088963DF-93A4-3133-C694-CF1B3120B89A}"/>
              </a:ext>
            </a:extLst>
          </p:cNvPr>
          <p:cNvCxnSpPr>
            <a:cxnSpLocks/>
            <a:stCxn id="34" idx="0"/>
          </p:cNvCxnSpPr>
          <p:nvPr/>
        </p:nvCxnSpPr>
        <p:spPr>
          <a:xfrm flipV="1">
            <a:off x="5341096" y="3731080"/>
            <a:ext cx="1" cy="238215"/>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B065BBC4-364D-74AE-35DD-A8CBC6DFF18E}"/>
              </a:ext>
            </a:extLst>
          </p:cNvPr>
          <p:cNvSpPr txBox="1"/>
          <p:nvPr/>
        </p:nvSpPr>
        <p:spPr>
          <a:xfrm>
            <a:off x="5673885" y="4327460"/>
            <a:ext cx="1956747" cy="338554"/>
          </a:xfrm>
          <a:prstGeom prst="rect">
            <a:avLst/>
          </a:prstGeom>
          <a:noFill/>
          <a:ln>
            <a:noFill/>
          </a:ln>
        </p:spPr>
        <p:txBody>
          <a:bodyPr wrap="square" rtlCol="0">
            <a:spAutoFit/>
          </a:bodyPr>
          <a:lstStyle/>
          <a:p>
            <a:pPr algn="ctr"/>
            <a:r>
              <a:rPr lang="en-SG" sz="1600">
                <a:solidFill>
                  <a:schemeClr val="accent2"/>
                </a:solidFill>
                <a:latin typeface="CMU Sans Serif" panose="02000603000000000000" pitchFamily="2" charset="0"/>
                <a:ea typeface="CMU Sans Serif" panose="02000603000000000000" pitchFamily="2" charset="0"/>
                <a:cs typeface="CMU Sans Serif" panose="02000603000000000000" pitchFamily="2" charset="0"/>
              </a:rPr>
              <a:t>Argument of Perigee</a:t>
            </a:r>
          </a:p>
        </p:txBody>
      </p:sp>
      <p:cxnSp>
        <p:nvCxnSpPr>
          <p:cNvPr id="39" name="Straight Arrow Connector 38">
            <a:extLst>
              <a:ext uri="{FF2B5EF4-FFF2-40B4-BE49-F238E27FC236}">
                <a16:creationId xmlns:a16="http://schemas.microsoft.com/office/drawing/2014/main" id="{2FBEBAB8-EA6E-0C3C-BE2F-3C314A841444}"/>
              </a:ext>
            </a:extLst>
          </p:cNvPr>
          <p:cNvCxnSpPr>
            <a:cxnSpLocks/>
          </p:cNvCxnSpPr>
          <p:nvPr/>
        </p:nvCxnSpPr>
        <p:spPr>
          <a:xfrm flipV="1">
            <a:off x="6627615" y="3764930"/>
            <a:ext cx="0" cy="562530"/>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A1B88EA2-7A96-83C0-8991-D909C56ACDD8}"/>
              </a:ext>
            </a:extLst>
          </p:cNvPr>
          <p:cNvSpPr txBox="1"/>
          <p:nvPr/>
        </p:nvSpPr>
        <p:spPr>
          <a:xfrm>
            <a:off x="8052158" y="2665690"/>
            <a:ext cx="1628073" cy="338554"/>
          </a:xfrm>
          <a:prstGeom prst="rect">
            <a:avLst/>
          </a:prstGeom>
          <a:noFill/>
          <a:ln>
            <a:noFill/>
          </a:ln>
        </p:spPr>
        <p:txBody>
          <a:bodyPr wrap="square" rtlCol="0">
            <a:spAutoFit/>
          </a:bodyPr>
          <a:lstStyle/>
          <a:p>
            <a:pPr algn="ctr"/>
            <a:r>
              <a:rPr lang="en-SG" sz="1600">
                <a:solidFill>
                  <a:schemeClr val="accent2"/>
                </a:solidFill>
                <a:latin typeface="CMU Sans Serif" panose="02000603000000000000" pitchFamily="2" charset="0"/>
                <a:ea typeface="CMU Sans Serif" panose="02000603000000000000" pitchFamily="2" charset="0"/>
                <a:cs typeface="CMU Sans Serif" panose="02000603000000000000" pitchFamily="2" charset="0"/>
              </a:rPr>
              <a:t>Drag</a:t>
            </a:r>
          </a:p>
        </p:txBody>
      </p:sp>
      <p:cxnSp>
        <p:nvCxnSpPr>
          <p:cNvPr id="41" name="Straight Arrow Connector 40">
            <a:extLst>
              <a:ext uri="{FF2B5EF4-FFF2-40B4-BE49-F238E27FC236}">
                <a16:creationId xmlns:a16="http://schemas.microsoft.com/office/drawing/2014/main" id="{E007C7D0-4D7E-4CE8-4ED0-7D4EE1FCF4EA}"/>
              </a:ext>
            </a:extLst>
          </p:cNvPr>
          <p:cNvCxnSpPr>
            <a:cxnSpLocks/>
          </p:cNvCxnSpPr>
          <p:nvPr/>
        </p:nvCxnSpPr>
        <p:spPr>
          <a:xfrm>
            <a:off x="8866193" y="2916743"/>
            <a:ext cx="0" cy="245438"/>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0431B130-3B05-7919-3CE9-5014545629EB}"/>
              </a:ext>
            </a:extLst>
          </p:cNvPr>
          <p:cNvSpPr txBox="1"/>
          <p:nvPr/>
        </p:nvSpPr>
        <p:spPr>
          <a:xfrm>
            <a:off x="6853487" y="3922435"/>
            <a:ext cx="1809750" cy="338554"/>
          </a:xfrm>
          <a:prstGeom prst="rect">
            <a:avLst/>
          </a:prstGeom>
          <a:noFill/>
          <a:ln>
            <a:noFill/>
          </a:ln>
        </p:spPr>
        <p:txBody>
          <a:bodyPr wrap="square" rtlCol="0">
            <a:spAutoFit/>
          </a:bodyPr>
          <a:lstStyle/>
          <a:p>
            <a:pPr algn="ctr"/>
            <a:r>
              <a:rPr lang="en-SG" sz="1600">
                <a:solidFill>
                  <a:schemeClr val="accent2"/>
                </a:solidFill>
                <a:latin typeface="CMU Sans Serif" panose="02000603000000000000" pitchFamily="2" charset="0"/>
                <a:ea typeface="CMU Sans Serif" panose="02000603000000000000" pitchFamily="2" charset="0"/>
                <a:cs typeface="CMU Sans Serif" panose="02000603000000000000" pitchFamily="2" charset="0"/>
              </a:rPr>
              <a:t>Mean Anomaly</a:t>
            </a:r>
          </a:p>
        </p:txBody>
      </p:sp>
      <p:cxnSp>
        <p:nvCxnSpPr>
          <p:cNvPr id="43" name="Straight Arrow Connector 42">
            <a:extLst>
              <a:ext uri="{FF2B5EF4-FFF2-40B4-BE49-F238E27FC236}">
                <a16:creationId xmlns:a16="http://schemas.microsoft.com/office/drawing/2014/main" id="{E309353A-347C-0282-2B76-10C7AA6524A8}"/>
              </a:ext>
            </a:extLst>
          </p:cNvPr>
          <p:cNvCxnSpPr>
            <a:cxnSpLocks/>
          </p:cNvCxnSpPr>
          <p:nvPr/>
        </p:nvCxnSpPr>
        <p:spPr>
          <a:xfrm flipV="1">
            <a:off x="7733718" y="3722320"/>
            <a:ext cx="1" cy="238215"/>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44" name="Rectangle 43">
            <a:extLst>
              <a:ext uri="{FF2B5EF4-FFF2-40B4-BE49-F238E27FC236}">
                <a16:creationId xmlns:a16="http://schemas.microsoft.com/office/drawing/2014/main" id="{7C2C2687-A90D-A3E4-09B4-41C8BC2EA466}"/>
              </a:ext>
            </a:extLst>
          </p:cNvPr>
          <p:cNvSpPr/>
          <p:nvPr/>
        </p:nvSpPr>
        <p:spPr>
          <a:xfrm>
            <a:off x="8406757" y="3465056"/>
            <a:ext cx="1423043" cy="22225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solidFill>
                <a:schemeClr val="accent2"/>
              </a:solidFill>
            </a:endParaRPr>
          </a:p>
        </p:txBody>
      </p:sp>
      <p:sp>
        <p:nvSpPr>
          <p:cNvPr id="45" name="TextBox 44">
            <a:extLst>
              <a:ext uri="{FF2B5EF4-FFF2-40B4-BE49-F238E27FC236}">
                <a16:creationId xmlns:a16="http://schemas.microsoft.com/office/drawing/2014/main" id="{8DC74749-ED2B-2D69-8705-7548EB52F7BD}"/>
              </a:ext>
            </a:extLst>
          </p:cNvPr>
          <p:cNvSpPr txBox="1"/>
          <p:nvPr/>
        </p:nvSpPr>
        <p:spPr>
          <a:xfrm>
            <a:off x="8460381" y="3937090"/>
            <a:ext cx="1399899" cy="338554"/>
          </a:xfrm>
          <a:prstGeom prst="rect">
            <a:avLst/>
          </a:prstGeom>
          <a:noFill/>
          <a:ln>
            <a:noFill/>
          </a:ln>
        </p:spPr>
        <p:txBody>
          <a:bodyPr wrap="square" rtlCol="0">
            <a:spAutoFit/>
          </a:bodyPr>
          <a:lstStyle/>
          <a:p>
            <a:pPr algn="ctr"/>
            <a:r>
              <a:rPr lang="en-SG" sz="1600">
                <a:solidFill>
                  <a:schemeClr val="accent2"/>
                </a:solidFill>
                <a:latin typeface="CMU Sans Serif" panose="02000603000000000000" pitchFamily="2" charset="0"/>
                <a:ea typeface="CMU Sans Serif" panose="02000603000000000000" pitchFamily="2" charset="0"/>
                <a:cs typeface="CMU Sans Serif" panose="02000603000000000000" pitchFamily="2" charset="0"/>
              </a:rPr>
              <a:t>Mean motion</a:t>
            </a:r>
          </a:p>
        </p:txBody>
      </p:sp>
      <p:cxnSp>
        <p:nvCxnSpPr>
          <p:cNvPr id="46" name="Straight Arrow Connector 45">
            <a:extLst>
              <a:ext uri="{FF2B5EF4-FFF2-40B4-BE49-F238E27FC236}">
                <a16:creationId xmlns:a16="http://schemas.microsoft.com/office/drawing/2014/main" id="{897F7CE4-737E-2BAE-875F-310C476F3C1D}"/>
              </a:ext>
            </a:extLst>
          </p:cNvPr>
          <p:cNvCxnSpPr>
            <a:cxnSpLocks/>
          </p:cNvCxnSpPr>
          <p:nvPr/>
        </p:nvCxnSpPr>
        <p:spPr>
          <a:xfrm flipV="1">
            <a:off x="9135687" y="3712716"/>
            <a:ext cx="0" cy="224374"/>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61C8693A-D3E2-CAFC-D4ED-94C7D29386D0}"/>
              </a:ext>
            </a:extLst>
          </p:cNvPr>
          <p:cNvSpPr txBox="1"/>
          <p:nvPr/>
        </p:nvSpPr>
        <p:spPr>
          <a:xfrm>
            <a:off x="1974919" y="1235100"/>
            <a:ext cx="8242161" cy="400110"/>
          </a:xfrm>
          <a:prstGeom prst="rect">
            <a:avLst/>
          </a:prstGeom>
          <a:noFill/>
          <a:ln>
            <a:noFill/>
          </a:ln>
        </p:spPr>
        <p:txBody>
          <a:bodyPr wrap="square">
            <a:spAutoFit/>
          </a:bodyPr>
          <a:lstStyle/>
          <a:p>
            <a:pPr algn="ctr"/>
            <a:r>
              <a:rPr lang="en-SG" sz="2000">
                <a:latin typeface="CMU Sans Serif" panose="02000603000000000000" pitchFamily="2" charset="0"/>
                <a:ea typeface="CMU Sans Serif" panose="02000603000000000000" pitchFamily="2" charset="0"/>
                <a:cs typeface="CMU Sans Serif" panose="02000603000000000000" pitchFamily="2" charset="0"/>
              </a:rPr>
              <a:t>Two-Line Element</a:t>
            </a:r>
          </a:p>
        </p:txBody>
      </p:sp>
      <p:sp>
        <p:nvSpPr>
          <p:cNvPr id="56" name="TextBox 55">
            <a:extLst>
              <a:ext uri="{FF2B5EF4-FFF2-40B4-BE49-F238E27FC236}">
                <a16:creationId xmlns:a16="http://schemas.microsoft.com/office/drawing/2014/main" id="{5E5ACA8E-C1BD-EE09-5499-D485BD77D8D4}"/>
              </a:ext>
            </a:extLst>
          </p:cNvPr>
          <p:cNvSpPr txBox="1"/>
          <p:nvPr/>
        </p:nvSpPr>
        <p:spPr>
          <a:xfrm>
            <a:off x="552450" y="5323749"/>
            <a:ext cx="11091999" cy="400110"/>
          </a:xfrm>
          <a:prstGeom prst="rect">
            <a:avLst/>
          </a:prstGeom>
          <a:noFill/>
        </p:spPr>
        <p:txBody>
          <a:bodyPr wrap="square">
            <a:spAutoFit/>
          </a:bodyPr>
          <a:lstStyle/>
          <a:p>
            <a:pPr algn="ctr"/>
            <a:r>
              <a:rPr lang="en-SG" sz="2000" dirty="0">
                <a:latin typeface="CMU Sans Serif" panose="02000603000000000000" pitchFamily="2" charset="0"/>
                <a:ea typeface="CMU Sans Serif" panose="02000603000000000000" pitchFamily="2" charset="0"/>
                <a:cs typeface="CMU Sans Serif" panose="02000603000000000000" pitchFamily="2" charset="0"/>
              </a:rPr>
              <a:t>All the </a:t>
            </a:r>
            <a:r>
              <a:rPr lang="en-SG" sz="2000" b="1" dirty="0">
                <a:solidFill>
                  <a:schemeClr val="accent2"/>
                </a:solidFill>
                <a:latin typeface="CMU Sans Serif" panose="02000603000000000000" pitchFamily="2" charset="0"/>
                <a:ea typeface="CMU Sans Serif" panose="02000603000000000000" pitchFamily="2" charset="0"/>
                <a:cs typeface="CMU Sans Serif" panose="02000603000000000000" pitchFamily="2" charset="0"/>
              </a:rPr>
              <a:t>parameters to be used for predicting the orbit</a:t>
            </a:r>
            <a:r>
              <a:rPr lang="en-SG" sz="2000" dirty="0">
                <a:latin typeface="CMU Sans Serif" panose="02000603000000000000" pitchFamily="2" charset="0"/>
                <a:ea typeface="CMU Sans Serif" panose="02000603000000000000" pitchFamily="2" charset="0"/>
                <a:cs typeface="CMU Sans Serif" panose="02000603000000000000" pitchFamily="2" charset="0"/>
              </a:rPr>
              <a:t>, with a </a:t>
            </a:r>
            <a:r>
              <a:rPr lang="en-SG" sz="2000" b="1" dirty="0">
                <a:solidFill>
                  <a:schemeClr val="accent3">
                    <a:lumMod val="75000"/>
                  </a:schemeClr>
                </a:solidFill>
                <a:latin typeface="CMU Sans Serif" panose="02000603000000000000" pitchFamily="2" charset="0"/>
                <a:ea typeface="CMU Sans Serif" panose="02000603000000000000" pitchFamily="2" charset="0"/>
                <a:cs typeface="CMU Sans Serif" panose="02000603000000000000" pitchFamily="2" charset="0"/>
              </a:rPr>
              <a:t>time</a:t>
            </a:r>
            <a:r>
              <a:rPr lang="en-SG" sz="2000" dirty="0">
                <a:latin typeface="CMU Sans Serif" panose="02000603000000000000" pitchFamily="2" charset="0"/>
                <a:ea typeface="CMU Sans Serif" panose="02000603000000000000" pitchFamily="2" charset="0"/>
                <a:cs typeface="CMU Sans Serif" panose="02000603000000000000" pitchFamily="2" charset="0"/>
              </a:rPr>
              <a:t> at which the TLE was made.</a:t>
            </a:r>
          </a:p>
        </p:txBody>
      </p:sp>
      <p:sp>
        <p:nvSpPr>
          <p:cNvPr id="57" name="Title 1">
            <a:extLst>
              <a:ext uri="{FF2B5EF4-FFF2-40B4-BE49-F238E27FC236}">
                <a16:creationId xmlns:a16="http://schemas.microsoft.com/office/drawing/2014/main" id="{9D90966B-AF5C-537B-2BDF-FB938E5B40DB}"/>
              </a:ext>
            </a:extLst>
          </p:cNvPr>
          <p:cNvSpPr txBox="1">
            <a:spLocks/>
          </p:cNvSpPr>
          <p:nvPr/>
        </p:nvSpPr>
        <p:spPr>
          <a:xfrm>
            <a:off x="5553075" y="9525"/>
            <a:ext cx="1085850" cy="28257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1pPr>
          </a:lstStyle>
          <a:p>
            <a:pPr algn="ctr"/>
            <a:r>
              <a:rPr lang="en-US" sz="1400">
                <a:solidFill>
                  <a:schemeClr val="accent2">
                    <a:lumMod val="50000"/>
                  </a:schemeClr>
                </a:solidFill>
              </a:rPr>
              <a:t>Overview</a:t>
            </a:r>
          </a:p>
        </p:txBody>
      </p:sp>
      <p:sp>
        <p:nvSpPr>
          <p:cNvPr id="3" name="TextBox 2">
            <a:extLst>
              <a:ext uri="{FF2B5EF4-FFF2-40B4-BE49-F238E27FC236}">
                <a16:creationId xmlns:a16="http://schemas.microsoft.com/office/drawing/2014/main" id="{3CD44DFD-D898-18F9-BF31-E0944BFC0A83}"/>
              </a:ext>
            </a:extLst>
          </p:cNvPr>
          <p:cNvSpPr txBox="1"/>
          <p:nvPr/>
        </p:nvSpPr>
        <p:spPr>
          <a:xfrm>
            <a:off x="3766838" y="6540490"/>
            <a:ext cx="4658323" cy="338554"/>
          </a:xfrm>
          <a:prstGeom prst="rect">
            <a:avLst/>
          </a:prstGeom>
          <a:noFill/>
        </p:spPr>
        <p:txBody>
          <a:bodyPr wrap="square">
            <a:spAutoFit/>
          </a:bodyPr>
          <a:lstStyle/>
          <a:p>
            <a:pPr algn="ctr"/>
            <a:r>
              <a:rPr lang="en-SG" sz="1600" dirty="0">
                <a:solidFill>
                  <a:schemeClr val="tx1">
                    <a:lumMod val="65000"/>
                    <a:lumOff val="35000"/>
                  </a:schemeClr>
                </a:solidFill>
                <a:latin typeface="CMU Sans Serif" panose="02000603000000000000" pitchFamily="2" charset="0"/>
                <a:ea typeface="CMU Sans Serif" panose="02000603000000000000" pitchFamily="2" charset="0"/>
                <a:cs typeface="CMU Sans Serif" panose="02000603000000000000" pitchFamily="2" charset="0"/>
              </a:rPr>
              <a:t>(Celestrak.org, 2025; NORAD, 2025)</a:t>
            </a:r>
          </a:p>
        </p:txBody>
      </p:sp>
    </p:spTree>
    <p:extLst>
      <p:ext uri="{BB962C8B-B14F-4D97-AF65-F5344CB8AC3E}">
        <p14:creationId xmlns:p14="http://schemas.microsoft.com/office/powerpoint/2010/main" val="103007752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F14AF-1514-2DF8-C71A-C151EE4AB417}"/>
              </a:ext>
            </a:extLst>
          </p:cNvPr>
          <p:cNvSpPr>
            <a:spLocks noGrp="1"/>
          </p:cNvSpPr>
          <p:nvPr>
            <p:ph type="title"/>
          </p:nvPr>
        </p:nvSpPr>
        <p:spPr/>
        <p:txBody>
          <a:bodyPr/>
          <a:lstStyle/>
          <a:p>
            <a:endParaRPr lang="en-SG"/>
          </a:p>
        </p:txBody>
      </p:sp>
      <p:pic>
        <p:nvPicPr>
          <p:cNvPr id="6" name="Content Placeholder 5">
            <a:extLst>
              <a:ext uri="{FF2B5EF4-FFF2-40B4-BE49-F238E27FC236}">
                <a16:creationId xmlns:a16="http://schemas.microsoft.com/office/drawing/2014/main" id="{4124FDBD-B876-739B-2ACD-924F8E51151A}"/>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1" y="1659329"/>
            <a:ext cx="11620500" cy="3305127"/>
          </a:xfrm>
        </p:spPr>
      </p:pic>
      <p:sp>
        <p:nvSpPr>
          <p:cNvPr id="4" name="Slide Number Placeholder 3">
            <a:extLst>
              <a:ext uri="{FF2B5EF4-FFF2-40B4-BE49-F238E27FC236}">
                <a16:creationId xmlns:a16="http://schemas.microsoft.com/office/drawing/2014/main" id="{02955893-BBF9-594D-6080-85861BC95B36}"/>
              </a:ext>
            </a:extLst>
          </p:cNvPr>
          <p:cNvSpPr>
            <a:spLocks noGrp="1"/>
          </p:cNvSpPr>
          <p:nvPr>
            <p:ph type="sldNum" sz="quarter" idx="12"/>
          </p:nvPr>
        </p:nvSpPr>
        <p:spPr/>
        <p:txBody>
          <a:bodyPr/>
          <a:lstStyle/>
          <a:p>
            <a:fld id="{15318E31-E44D-46B9-B4DB-0D58A1756CE8}" type="slidenum">
              <a:rPr lang="en-SG" smtClean="0"/>
              <a:t>49</a:t>
            </a:fld>
            <a:endParaRPr lang="en-SG"/>
          </a:p>
        </p:txBody>
      </p:sp>
    </p:spTree>
    <p:extLst>
      <p:ext uri="{BB962C8B-B14F-4D97-AF65-F5344CB8AC3E}">
        <p14:creationId xmlns:p14="http://schemas.microsoft.com/office/powerpoint/2010/main" val="14788248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FCC215-4ABB-7F5D-7805-1B2E5560DB95}"/>
              </a:ext>
            </a:extLst>
          </p:cNvPr>
          <p:cNvSpPr>
            <a:spLocks noGrp="1"/>
          </p:cNvSpPr>
          <p:nvPr>
            <p:ph type="sldNum" sz="quarter" idx="12"/>
          </p:nvPr>
        </p:nvSpPr>
        <p:spPr/>
        <p:txBody>
          <a:bodyPr/>
          <a:lstStyle/>
          <a:p>
            <a:fld id="{15318E31-E44D-46B9-B4DB-0D58A1756CE8}" type="slidenum">
              <a:rPr lang="en-SG" smtClean="0"/>
              <a:t>50</a:t>
            </a:fld>
            <a:endParaRPr lang="en-SG"/>
          </a:p>
        </p:txBody>
      </p:sp>
      <p:graphicFrame>
        <p:nvGraphicFramePr>
          <p:cNvPr id="5" name="Table 4">
            <a:extLst>
              <a:ext uri="{FF2B5EF4-FFF2-40B4-BE49-F238E27FC236}">
                <a16:creationId xmlns:a16="http://schemas.microsoft.com/office/drawing/2014/main" id="{66DCF7B5-93F0-E02A-7032-ED82199930D0}"/>
              </a:ext>
            </a:extLst>
          </p:cNvPr>
          <p:cNvGraphicFramePr>
            <a:graphicFrameLocks noGrp="1"/>
          </p:cNvGraphicFramePr>
          <p:nvPr>
            <p:extLst>
              <p:ext uri="{D42A27DB-BD31-4B8C-83A1-F6EECF244321}">
                <p14:modId xmlns:p14="http://schemas.microsoft.com/office/powerpoint/2010/main" val="3616887787"/>
              </p:ext>
            </p:extLst>
          </p:nvPr>
        </p:nvGraphicFramePr>
        <p:xfrm>
          <a:off x="528361" y="744378"/>
          <a:ext cx="4294985" cy="2438400"/>
        </p:xfrm>
        <a:graphic>
          <a:graphicData uri="http://schemas.openxmlformats.org/drawingml/2006/table">
            <a:tbl>
              <a:tblPr firstRow="1" bandRow="1">
                <a:tableStyleId>{5C22544A-7EE6-4342-B048-85BDC9FD1C3A}</a:tableStyleId>
              </a:tblPr>
              <a:tblGrid>
                <a:gridCol w="954884">
                  <a:extLst>
                    <a:ext uri="{9D8B030D-6E8A-4147-A177-3AD203B41FA5}">
                      <a16:colId xmlns:a16="http://schemas.microsoft.com/office/drawing/2014/main" val="3581568136"/>
                    </a:ext>
                  </a:extLst>
                </a:gridCol>
                <a:gridCol w="1908439">
                  <a:extLst>
                    <a:ext uri="{9D8B030D-6E8A-4147-A177-3AD203B41FA5}">
                      <a16:colId xmlns:a16="http://schemas.microsoft.com/office/drawing/2014/main" val="3310978367"/>
                    </a:ext>
                  </a:extLst>
                </a:gridCol>
                <a:gridCol w="1431662">
                  <a:extLst>
                    <a:ext uri="{9D8B030D-6E8A-4147-A177-3AD203B41FA5}">
                      <a16:colId xmlns:a16="http://schemas.microsoft.com/office/drawing/2014/main" val="1895077511"/>
                    </a:ext>
                  </a:extLst>
                </a:gridCol>
              </a:tblGrid>
              <a:tr h="275218">
                <a:tc gridSpan="3">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Full Dataset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50000"/>
                        <a:lumOff val="50000"/>
                      </a:schemeClr>
                    </a:solidFill>
                  </a:tcPr>
                </a:tc>
                <a:tc hMerge="1">
                  <a:txBody>
                    <a:bodyPr/>
                    <a:lstStyle/>
                    <a:p>
                      <a:pPr algn="ctr"/>
                      <a:endPar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50000"/>
                        <a:lumOff val="50000"/>
                      </a:schemeClr>
                    </a:solidFill>
                  </a:tcPr>
                </a:tc>
                <a:tc hMerge="1">
                  <a:txBody>
                    <a:bodyPr/>
                    <a:lstStyle/>
                    <a:p>
                      <a:pPr algn="ctr"/>
                      <a:endPar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50000"/>
                        <a:lumOff val="50000"/>
                      </a:schemeClr>
                    </a:solidFill>
                  </a:tcPr>
                </a:tc>
                <a:extLst>
                  <a:ext uri="{0D108BD9-81ED-4DB2-BD59-A6C34878D82A}">
                    <a16:rowId xmlns:a16="http://schemas.microsoft.com/office/drawing/2014/main" val="767485309"/>
                  </a:ext>
                </a:extLst>
              </a:tr>
              <a:tr h="303793">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Split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50000"/>
                        <a:lumOff val="50000"/>
                      </a:schemeClr>
                    </a:solidFill>
                  </a:tcPr>
                </a:tc>
                <a:tc gridSpan="2">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Attribute Details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50000"/>
                        <a:lumOff val="50000"/>
                      </a:schemeClr>
                    </a:solidFill>
                  </a:tcPr>
                </a:tc>
                <a:tc hMerge="1">
                  <a:txBody>
                    <a:bodyPr/>
                    <a:lstStyle/>
                    <a:p>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50000"/>
                        <a:lumOff val="50000"/>
                      </a:schemeClr>
                    </a:solidFill>
                  </a:tcPr>
                </a:tc>
                <a:extLst>
                  <a:ext uri="{0D108BD9-81ED-4DB2-BD59-A6C34878D82A}">
                    <a16:rowId xmlns:a16="http://schemas.microsoft.com/office/drawing/2014/main" val="1926727664"/>
                  </a:ext>
                </a:extLst>
              </a:tr>
              <a:tr h="299620">
                <a:tc rowSpan="2">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Rows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207,178,987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2367809362"/>
                  </a:ext>
                </a:extLst>
              </a:tr>
              <a:tr h="299620">
                <a:tc vMerge="1">
                  <a:txBody>
                    <a:bodyPr/>
                    <a:lstStyle/>
                    <a:p>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Period Range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89.32 – 95.60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4139160578"/>
                  </a:ext>
                </a:extLst>
              </a:tr>
              <a:tr h="299620">
                <a:tc rowSpan="2">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Validation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Rows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40,189,621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2661863923"/>
                  </a:ext>
                </a:extLst>
              </a:tr>
              <a:tr h="299620">
                <a:tc vMerge="1">
                  <a:txBody>
                    <a:bodyPr/>
                    <a:lstStyle/>
                    <a:p>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Period Range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95.62 -96.23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2423912494"/>
                  </a:ext>
                </a:extLst>
              </a:tr>
              <a:tr h="299620">
                <a:tc rowSpan="2">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Test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Rows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40,937,154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extLst>
                  <a:ext uri="{0D108BD9-81ED-4DB2-BD59-A6C34878D82A}">
                    <a16:rowId xmlns:a16="http://schemas.microsoft.com/office/drawing/2014/main" val="2570947476"/>
                  </a:ext>
                </a:extLst>
              </a:tr>
              <a:tr h="299620">
                <a:tc vMerge="1">
                  <a:txBody>
                    <a:bodyPr/>
                    <a:lstStyle/>
                    <a:p>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Period Range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95.68 – 86.23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extLst>
                  <a:ext uri="{0D108BD9-81ED-4DB2-BD59-A6C34878D82A}">
                    <a16:rowId xmlns:a16="http://schemas.microsoft.com/office/drawing/2014/main" val="723229868"/>
                  </a:ext>
                </a:extLst>
              </a:tr>
            </a:tbl>
          </a:graphicData>
        </a:graphic>
      </p:graphicFrame>
      <p:graphicFrame>
        <p:nvGraphicFramePr>
          <p:cNvPr id="6" name="Table 5">
            <a:extLst>
              <a:ext uri="{FF2B5EF4-FFF2-40B4-BE49-F238E27FC236}">
                <a16:creationId xmlns:a16="http://schemas.microsoft.com/office/drawing/2014/main" id="{F93ADED1-752E-0DF1-EB82-83F4BF7E310E}"/>
              </a:ext>
            </a:extLst>
          </p:cNvPr>
          <p:cNvGraphicFramePr>
            <a:graphicFrameLocks noGrp="1"/>
          </p:cNvGraphicFramePr>
          <p:nvPr>
            <p:extLst>
              <p:ext uri="{D42A27DB-BD31-4B8C-83A1-F6EECF244321}">
                <p14:modId xmlns:p14="http://schemas.microsoft.com/office/powerpoint/2010/main" val="518553804"/>
              </p:ext>
            </p:extLst>
          </p:nvPr>
        </p:nvGraphicFramePr>
        <p:xfrm>
          <a:off x="7371229" y="744378"/>
          <a:ext cx="4294985" cy="2438400"/>
        </p:xfrm>
        <a:graphic>
          <a:graphicData uri="http://schemas.openxmlformats.org/drawingml/2006/table">
            <a:tbl>
              <a:tblPr firstRow="1" bandRow="1">
                <a:tableStyleId>{5C22544A-7EE6-4342-B048-85BDC9FD1C3A}</a:tableStyleId>
              </a:tblPr>
              <a:tblGrid>
                <a:gridCol w="954884">
                  <a:extLst>
                    <a:ext uri="{9D8B030D-6E8A-4147-A177-3AD203B41FA5}">
                      <a16:colId xmlns:a16="http://schemas.microsoft.com/office/drawing/2014/main" val="3581568136"/>
                    </a:ext>
                  </a:extLst>
                </a:gridCol>
                <a:gridCol w="1908439">
                  <a:extLst>
                    <a:ext uri="{9D8B030D-6E8A-4147-A177-3AD203B41FA5}">
                      <a16:colId xmlns:a16="http://schemas.microsoft.com/office/drawing/2014/main" val="3310978367"/>
                    </a:ext>
                  </a:extLst>
                </a:gridCol>
                <a:gridCol w="1431662">
                  <a:extLst>
                    <a:ext uri="{9D8B030D-6E8A-4147-A177-3AD203B41FA5}">
                      <a16:colId xmlns:a16="http://schemas.microsoft.com/office/drawing/2014/main" val="1895077511"/>
                    </a:ext>
                  </a:extLst>
                </a:gridCol>
              </a:tblGrid>
              <a:tr h="276606">
                <a:tc gridSpan="3">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Medium Dataset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50000"/>
                        <a:lumOff val="50000"/>
                      </a:schemeClr>
                    </a:solidFill>
                  </a:tcPr>
                </a:tc>
                <a:tc hMerge="1">
                  <a:txBody>
                    <a:bodyPr/>
                    <a:lstStyle/>
                    <a:p>
                      <a:pPr algn="ctr"/>
                      <a:endPar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50000"/>
                        <a:lumOff val="50000"/>
                      </a:schemeClr>
                    </a:solidFill>
                  </a:tcPr>
                </a:tc>
                <a:tc hMerge="1">
                  <a:txBody>
                    <a:bodyPr/>
                    <a:lstStyle/>
                    <a:p>
                      <a:pPr algn="ctr"/>
                      <a:endPar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50000"/>
                        <a:lumOff val="50000"/>
                      </a:schemeClr>
                    </a:solidFill>
                  </a:tcPr>
                </a:tc>
                <a:extLst>
                  <a:ext uri="{0D108BD9-81ED-4DB2-BD59-A6C34878D82A}">
                    <a16:rowId xmlns:a16="http://schemas.microsoft.com/office/drawing/2014/main" val="767485309"/>
                  </a:ext>
                </a:extLst>
              </a:tr>
              <a:tr h="304800">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Split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50000"/>
                        <a:lumOff val="50000"/>
                      </a:schemeClr>
                    </a:solidFill>
                  </a:tcPr>
                </a:tc>
                <a:tc gridSpan="2">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Attribute Details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50000"/>
                        <a:lumOff val="50000"/>
                      </a:schemeClr>
                    </a:solidFill>
                  </a:tcPr>
                </a:tc>
                <a:tc hMerge="1">
                  <a:txBody>
                    <a:bodyPr/>
                    <a:lstStyle/>
                    <a:p>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50000"/>
                        <a:lumOff val="50000"/>
                      </a:schemeClr>
                    </a:solidFill>
                  </a:tcPr>
                </a:tc>
                <a:extLst>
                  <a:ext uri="{0D108BD9-81ED-4DB2-BD59-A6C34878D82A}">
                    <a16:rowId xmlns:a16="http://schemas.microsoft.com/office/drawing/2014/main" val="1926727664"/>
                  </a:ext>
                </a:extLst>
              </a:tr>
              <a:tr h="304800">
                <a:tc rowSpan="2">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Rows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20742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2367809362"/>
                  </a:ext>
                </a:extLst>
              </a:tr>
              <a:tr h="304800">
                <a:tc vMerge="1">
                  <a:txBody>
                    <a:bodyPr/>
                    <a:lstStyle/>
                    <a:p>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Period Range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89.32 - 95.60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4139160578"/>
                  </a:ext>
                </a:extLst>
              </a:tr>
              <a:tr h="304800">
                <a:tc rowSpan="2">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Validation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Rows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4024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2661863923"/>
                  </a:ext>
                </a:extLst>
              </a:tr>
              <a:tr h="304800">
                <a:tc vMerge="1">
                  <a:txBody>
                    <a:bodyPr/>
                    <a:lstStyle/>
                    <a:p>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Period Range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95.62 - 96.23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2423912494"/>
                  </a:ext>
                </a:extLst>
              </a:tr>
              <a:tr h="304800">
                <a:tc rowSpan="2">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Test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Rows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4099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extLst>
                  <a:ext uri="{0D108BD9-81ED-4DB2-BD59-A6C34878D82A}">
                    <a16:rowId xmlns:a16="http://schemas.microsoft.com/office/drawing/2014/main" val="2570947476"/>
                  </a:ext>
                </a:extLst>
              </a:tr>
              <a:tr h="304800">
                <a:tc vMerge="1">
                  <a:txBody>
                    <a:bodyPr/>
                    <a:lstStyle/>
                    <a:p>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Period Range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95.68 – 96.23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extLst>
                  <a:ext uri="{0D108BD9-81ED-4DB2-BD59-A6C34878D82A}">
                    <a16:rowId xmlns:a16="http://schemas.microsoft.com/office/drawing/2014/main" val="723229868"/>
                  </a:ext>
                </a:extLst>
              </a:tr>
            </a:tbl>
          </a:graphicData>
        </a:graphic>
      </p:graphicFrame>
      <p:graphicFrame>
        <p:nvGraphicFramePr>
          <p:cNvPr id="7" name="Table 6">
            <a:extLst>
              <a:ext uri="{FF2B5EF4-FFF2-40B4-BE49-F238E27FC236}">
                <a16:creationId xmlns:a16="http://schemas.microsoft.com/office/drawing/2014/main" id="{72FA1004-FB7E-8389-263D-43E02DAE700B}"/>
              </a:ext>
            </a:extLst>
          </p:cNvPr>
          <p:cNvGraphicFramePr>
            <a:graphicFrameLocks noGrp="1"/>
          </p:cNvGraphicFramePr>
          <p:nvPr>
            <p:extLst>
              <p:ext uri="{D42A27DB-BD31-4B8C-83A1-F6EECF244321}">
                <p14:modId xmlns:p14="http://schemas.microsoft.com/office/powerpoint/2010/main" val="2639280145"/>
              </p:ext>
            </p:extLst>
          </p:nvPr>
        </p:nvGraphicFramePr>
        <p:xfrm>
          <a:off x="528360" y="4869717"/>
          <a:ext cx="3517854" cy="1524000"/>
        </p:xfrm>
        <a:graphic>
          <a:graphicData uri="http://schemas.openxmlformats.org/drawingml/2006/table">
            <a:tbl>
              <a:tblPr firstRow="1" bandRow="1">
                <a:tableStyleId>{5C22544A-7EE6-4342-B048-85BDC9FD1C3A}</a:tableStyleId>
              </a:tblPr>
              <a:tblGrid>
                <a:gridCol w="1763990">
                  <a:extLst>
                    <a:ext uri="{9D8B030D-6E8A-4147-A177-3AD203B41FA5}">
                      <a16:colId xmlns:a16="http://schemas.microsoft.com/office/drawing/2014/main" val="3581568136"/>
                    </a:ext>
                  </a:extLst>
                </a:gridCol>
                <a:gridCol w="1753864">
                  <a:extLst>
                    <a:ext uri="{9D8B030D-6E8A-4147-A177-3AD203B41FA5}">
                      <a16:colId xmlns:a16="http://schemas.microsoft.com/office/drawing/2014/main" val="1895077511"/>
                    </a:ext>
                  </a:extLst>
                </a:gridCol>
              </a:tblGrid>
              <a:tr h="276606">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“STARLINK 6060” - Mini Dataset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50000"/>
                        <a:lumOff val="5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50000"/>
                        <a:lumOff val="50000"/>
                      </a:schemeClr>
                    </a:solidFill>
                  </a:tcPr>
                </a:tc>
                <a:extLst>
                  <a:ext uri="{0D108BD9-81ED-4DB2-BD59-A6C34878D82A}">
                    <a16:rowId xmlns:a16="http://schemas.microsoft.com/office/drawing/2014/main" val="767485309"/>
                  </a:ext>
                </a:extLst>
              </a:tr>
              <a:tr h="304800">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Split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50000"/>
                        <a:lumOff val="50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Rows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50000"/>
                        <a:lumOff val="50000"/>
                      </a:schemeClr>
                    </a:solidFill>
                  </a:tcPr>
                </a:tc>
                <a:extLst>
                  <a:ext uri="{0D108BD9-81ED-4DB2-BD59-A6C34878D82A}">
                    <a16:rowId xmlns:a16="http://schemas.microsoft.com/office/drawing/2014/main" val="1926727664"/>
                  </a:ext>
                </a:extLst>
              </a:tr>
              <a:tr h="304800">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50556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2367809362"/>
                  </a:ext>
                </a:extLst>
              </a:tr>
              <a:tr h="304800">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Validation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13654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2661863923"/>
                  </a:ext>
                </a:extLst>
              </a:tr>
              <a:tr h="304800">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Test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13569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extLst>
                  <a:ext uri="{0D108BD9-81ED-4DB2-BD59-A6C34878D82A}">
                    <a16:rowId xmlns:a16="http://schemas.microsoft.com/office/drawing/2014/main" val="2570947476"/>
                  </a:ext>
                </a:extLst>
              </a:tr>
            </a:tbl>
          </a:graphicData>
        </a:graphic>
      </p:graphicFrame>
      <p:cxnSp>
        <p:nvCxnSpPr>
          <p:cNvPr id="8" name="Straight Arrow Connector 7">
            <a:extLst>
              <a:ext uri="{FF2B5EF4-FFF2-40B4-BE49-F238E27FC236}">
                <a16:creationId xmlns:a16="http://schemas.microsoft.com/office/drawing/2014/main" id="{759F2132-A27D-1E04-F9F2-3FF5D6F573BD}"/>
              </a:ext>
            </a:extLst>
          </p:cNvPr>
          <p:cNvCxnSpPr>
            <a:cxnSpLocks/>
            <a:endCxn id="9" idx="1"/>
          </p:cNvCxnSpPr>
          <p:nvPr/>
        </p:nvCxnSpPr>
        <p:spPr>
          <a:xfrm>
            <a:off x="4823346" y="2063744"/>
            <a:ext cx="537381"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9" name="Rectangle: Rounded Corners 8">
            <a:extLst>
              <a:ext uri="{FF2B5EF4-FFF2-40B4-BE49-F238E27FC236}">
                <a16:creationId xmlns:a16="http://schemas.microsoft.com/office/drawing/2014/main" id="{37B075A1-EDE9-F4B3-7A72-D25E01A205E1}"/>
              </a:ext>
            </a:extLst>
          </p:cNvPr>
          <p:cNvSpPr/>
          <p:nvPr/>
        </p:nvSpPr>
        <p:spPr>
          <a:xfrm>
            <a:off x="5360727" y="1546221"/>
            <a:ext cx="1508646" cy="103504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sz="1400">
                <a:latin typeface="CMU Sans Serif" panose="02000603000000000000" pitchFamily="2" charset="0"/>
                <a:ea typeface="CMU Sans Serif" panose="02000603000000000000" pitchFamily="2" charset="0"/>
                <a:cs typeface="CMU Sans Serif" panose="02000603000000000000" pitchFamily="2" charset="0"/>
              </a:rPr>
              <a:t>Randomly sample 1% of each spit</a:t>
            </a:r>
          </a:p>
        </p:txBody>
      </p:sp>
      <p:cxnSp>
        <p:nvCxnSpPr>
          <p:cNvPr id="10" name="Straight Arrow Connector 9">
            <a:extLst>
              <a:ext uri="{FF2B5EF4-FFF2-40B4-BE49-F238E27FC236}">
                <a16:creationId xmlns:a16="http://schemas.microsoft.com/office/drawing/2014/main" id="{07D0B13D-07C0-858F-E32E-06F542DDE6DC}"/>
              </a:ext>
            </a:extLst>
          </p:cNvPr>
          <p:cNvCxnSpPr>
            <a:cxnSpLocks/>
            <a:stCxn id="9" idx="3"/>
          </p:cNvCxnSpPr>
          <p:nvPr/>
        </p:nvCxnSpPr>
        <p:spPr>
          <a:xfrm flipV="1">
            <a:off x="6869373" y="2063743"/>
            <a:ext cx="501856" cy="1"/>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1" name="Rectangle: Rounded Corners 10">
            <a:extLst>
              <a:ext uri="{FF2B5EF4-FFF2-40B4-BE49-F238E27FC236}">
                <a16:creationId xmlns:a16="http://schemas.microsoft.com/office/drawing/2014/main" id="{F9CAC32E-C625-C631-7BEE-8033CD874E87}"/>
              </a:ext>
            </a:extLst>
          </p:cNvPr>
          <p:cNvSpPr/>
          <p:nvPr/>
        </p:nvSpPr>
        <p:spPr>
          <a:xfrm>
            <a:off x="528360" y="3984622"/>
            <a:ext cx="3517854" cy="48577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sz="1400">
                <a:latin typeface="CMU Sans Serif" panose="02000603000000000000" pitchFamily="2" charset="0"/>
                <a:ea typeface="CMU Sans Serif" panose="02000603000000000000" pitchFamily="2" charset="0"/>
                <a:cs typeface="CMU Sans Serif" panose="02000603000000000000" pitchFamily="2" charset="0"/>
              </a:rPr>
              <a:t>Filter for the satellite with maximum period</a:t>
            </a:r>
          </a:p>
        </p:txBody>
      </p:sp>
      <p:sp>
        <p:nvSpPr>
          <p:cNvPr id="12" name="Rectangle: Rounded Corners 11">
            <a:extLst>
              <a:ext uri="{FF2B5EF4-FFF2-40B4-BE49-F238E27FC236}">
                <a16:creationId xmlns:a16="http://schemas.microsoft.com/office/drawing/2014/main" id="{9A881DB7-629D-7672-69D8-C61EF6C65ACC}"/>
              </a:ext>
            </a:extLst>
          </p:cNvPr>
          <p:cNvSpPr/>
          <p:nvPr/>
        </p:nvSpPr>
        <p:spPr>
          <a:xfrm>
            <a:off x="4338360" y="3984621"/>
            <a:ext cx="3517854" cy="48577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sz="1400">
                <a:latin typeface="CMU Sans Serif" panose="02000603000000000000" pitchFamily="2" charset="0"/>
                <a:ea typeface="CMU Sans Serif" panose="02000603000000000000" pitchFamily="2" charset="0"/>
                <a:cs typeface="CMU Sans Serif" panose="02000603000000000000" pitchFamily="2" charset="0"/>
              </a:rPr>
              <a:t>Randomly select a satellite with a period between minimum and maximum</a:t>
            </a:r>
          </a:p>
        </p:txBody>
      </p:sp>
      <p:sp>
        <p:nvSpPr>
          <p:cNvPr id="13" name="Rectangle: Rounded Corners 12">
            <a:extLst>
              <a:ext uri="{FF2B5EF4-FFF2-40B4-BE49-F238E27FC236}">
                <a16:creationId xmlns:a16="http://schemas.microsoft.com/office/drawing/2014/main" id="{68143A54-0192-3B7E-A9A0-2EBC10430EBA}"/>
              </a:ext>
            </a:extLst>
          </p:cNvPr>
          <p:cNvSpPr/>
          <p:nvPr/>
        </p:nvSpPr>
        <p:spPr>
          <a:xfrm>
            <a:off x="8183884" y="3984622"/>
            <a:ext cx="3517854" cy="48577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sz="1400">
                <a:latin typeface="CMU Sans Serif" panose="02000603000000000000" pitchFamily="2" charset="0"/>
                <a:ea typeface="CMU Sans Serif" panose="02000603000000000000" pitchFamily="2" charset="0"/>
                <a:cs typeface="CMU Sans Serif" panose="02000603000000000000" pitchFamily="2" charset="0"/>
              </a:rPr>
              <a:t>Filter for the satellite with minimum period</a:t>
            </a:r>
          </a:p>
        </p:txBody>
      </p:sp>
      <p:cxnSp>
        <p:nvCxnSpPr>
          <p:cNvPr id="14" name="Connector: Elbow 13">
            <a:extLst>
              <a:ext uri="{FF2B5EF4-FFF2-40B4-BE49-F238E27FC236}">
                <a16:creationId xmlns:a16="http://schemas.microsoft.com/office/drawing/2014/main" id="{4FDD3F3B-B3F4-69E3-6819-0851D24E7D6F}"/>
              </a:ext>
            </a:extLst>
          </p:cNvPr>
          <p:cNvCxnSpPr>
            <a:cxnSpLocks/>
            <a:endCxn id="11" idx="0"/>
          </p:cNvCxnSpPr>
          <p:nvPr/>
        </p:nvCxnSpPr>
        <p:spPr>
          <a:xfrm rot="5400000">
            <a:off x="2041299" y="3428767"/>
            <a:ext cx="801844" cy="309867"/>
          </a:xfrm>
          <a:prstGeom prst="bentConnector3">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5" name="Connector: Elbow 14">
            <a:extLst>
              <a:ext uri="{FF2B5EF4-FFF2-40B4-BE49-F238E27FC236}">
                <a16:creationId xmlns:a16="http://schemas.microsoft.com/office/drawing/2014/main" id="{BAB8E05F-4FA3-C42F-5C08-4D6BF8AF82CE}"/>
              </a:ext>
            </a:extLst>
          </p:cNvPr>
          <p:cNvCxnSpPr>
            <a:cxnSpLocks/>
            <a:endCxn id="13" idx="0"/>
          </p:cNvCxnSpPr>
          <p:nvPr/>
        </p:nvCxnSpPr>
        <p:spPr>
          <a:xfrm>
            <a:off x="2597151" y="3587340"/>
            <a:ext cx="7345660" cy="397282"/>
          </a:xfrm>
          <a:prstGeom prst="bentConnector2">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253C8829-B74C-BB6A-42C4-FEAD1114C310}"/>
              </a:ext>
            </a:extLst>
          </p:cNvPr>
          <p:cNvCxnSpPr>
            <a:cxnSpLocks/>
            <a:endCxn id="12" idx="0"/>
          </p:cNvCxnSpPr>
          <p:nvPr/>
        </p:nvCxnSpPr>
        <p:spPr>
          <a:xfrm>
            <a:off x="6097286" y="3587339"/>
            <a:ext cx="1" cy="397282"/>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1D59D3C2-4644-9F75-A0CB-8ED8931AFA5E}"/>
              </a:ext>
            </a:extLst>
          </p:cNvPr>
          <p:cNvCxnSpPr>
            <a:cxnSpLocks/>
            <a:stCxn id="11" idx="2"/>
            <a:endCxn id="7" idx="0"/>
          </p:cNvCxnSpPr>
          <p:nvPr/>
        </p:nvCxnSpPr>
        <p:spPr>
          <a:xfrm>
            <a:off x="2287287" y="4470400"/>
            <a:ext cx="0" cy="39931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5E30B345-6089-72CF-D8DC-CF373A7F54D3}"/>
              </a:ext>
            </a:extLst>
          </p:cNvPr>
          <p:cNvCxnSpPr>
            <a:cxnSpLocks/>
            <a:stCxn id="12" idx="2"/>
            <a:endCxn id="20" idx="0"/>
          </p:cNvCxnSpPr>
          <p:nvPr/>
        </p:nvCxnSpPr>
        <p:spPr>
          <a:xfrm>
            <a:off x="6097287" y="4470399"/>
            <a:ext cx="0" cy="397281"/>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9080CCE4-A4EA-5209-127B-686943A6C2B6}"/>
              </a:ext>
            </a:extLst>
          </p:cNvPr>
          <p:cNvCxnSpPr>
            <a:cxnSpLocks/>
            <a:stCxn id="13" idx="2"/>
            <a:endCxn id="21" idx="0"/>
          </p:cNvCxnSpPr>
          <p:nvPr/>
        </p:nvCxnSpPr>
        <p:spPr>
          <a:xfrm>
            <a:off x="9942811" y="4470399"/>
            <a:ext cx="0" cy="404562"/>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graphicFrame>
        <p:nvGraphicFramePr>
          <p:cNvPr id="20" name="Table 19">
            <a:extLst>
              <a:ext uri="{FF2B5EF4-FFF2-40B4-BE49-F238E27FC236}">
                <a16:creationId xmlns:a16="http://schemas.microsoft.com/office/drawing/2014/main" id="{D906AA25-82C6-C6CA-E5D2-D840D5C7E8F4}"/>
              </a:ext>
            </a:extLst>
          </p:cNvPr>
          <p:cNvGraphicFramePr>
            <a:graphicFrameLocks noGrp="1"/>
          </p:cNvGraphicFramePr>
          <p:nvPr>
            <p:extLst>
              <p:ext uri="{D42A27DB-BD31-4B8C-83A1-F6EECF244321}">
                <p14:modId xmlns:p14="http://schemas.microsoft.com/office/powerpoint/2010/main" val="3481434659"/>
              </p:ext>
            </p:extLst>
          </p:nvPr>
        </p:nvGraphicFramePr>
        <p:xfrm>
          <a:off x="4338360" y="4867680"/>
          <a:ext cx="3517854" cy="1524000"/>
        </p:xfrm>
        <a:graphic>
          <a:graphicData uri="http://schemas.openxmlformats.org/drawingml/2006/table">
            <a:tbl>
              <a:tblPr firstRow="1" bandRow="1">
                <a:tableStyleId>{5C22544A-7EE6-4342-B048-85BDC9FD1C3A}</a:tableStyleId>
              </a:tblPr>
              <a:tblGrid>
                <a:gridCol w="1763990">
                  <a:extLst>
                    <a:ext uri="{9D8B030D-6E8A-4147-A177-3AD203B41FA5}">
                      <a16:colId xmlns:a16="http://schemas.microsoft.com/office/drawing/2014/main" val="535903469"/>
                    </a:ext>
                  </a:extLst>
                </a:gridCol>
                <a:gridCol w="1753864">
                  <a:extLst>
                    <a:ext uri="{9D8B030D-6E8A-4147-A177-3AD203B41FA5}">
                      <a16:colId xmlns:a16="http://schemas.microsoft.com/office/drawing/2014/main" val="4261348642"/>
                    </a:ext>
                  </a:extLst>
                </a:gridCol>
              </a:tblGrid>
              <a:tr h="276606">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“STARLINK 5350” - Mini Dataset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50000"/>
                        <a:lumOff val="5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50000"/>
                        <a:lumOff val="50000"/>
                      </a:schemeClr>
                    </a:solidFill>
                  </a:tcPr>
                </a:tc>
                <a:extLst>
                  <a:ext uri="{0D108BD9-81ED-4DB2-BD59-A6C34878D82A}">
                    <a16:rowId xmlns:a16="http://schemas.microsoft.com/office/drawing/2014/main" val="2048656538"/>
                  </a:ext>
                </a:extLst>
              </a:tr>
              <a:tr h="304800">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Split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50000"/>
                        <a:lumOff val="50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Rows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50000"/>
                        <a:lumOff val="50000"/>
                      </a:schemeClr>
                    </a:solidFill>
                  </a:tcPr>
                </a:tc>
                <a:extLst>
                  <a:ext uri="{0D108BD9-81ED-4DB2-BD59-A6C34878D82A}">
                    <a16:rowId xmlns:a16="http://schemas.microsoft.com/office/drawing/2014/main" val="722686937"/>
                  </a:ext>
                </a:extLst>
              </a:tr>
              <a:tr h="304800">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28086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2828831772"/>
                  </a:ext>
                </a:extLst>
              </a:tr>
              <a:tr h="304800">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Validation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7539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2764313523"/>
                  </a:ext>
                </a:extLst>
              </a:tr>
              <a:tr h="304800">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Test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7585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extLst>
                  <a:ext uri="{0D108BD9-81ED-4DB2-BD59-A6C34878D82A}">
                    <a16:rowId xmlns:a16="http://schemas.microsoft.com/office/drawing/2014/main" val="2971316677"/>
                  </a:ext>
                </a:extLst>
              </a:tr>
            </a:tbl>
          </a:graphicData>
        </a:graphic>
      </p:graphicFrame>
      <p:graphicFrame>
        <p:nvGraphicFramePr>
          <p:cNvPr id="21" name="Table 20">
            <a:extLst>
              <a:ext uri="{FF2B5EF4-FFF2-40B4-BE49-F238E27FC236}">
                <a16:creationId xmlns:a16="http://schemas.microsoft.com/office/drawing/2014/main" id="{E4E0DAAE-FDBB-0E3E-C485-DBFF0CD3554C}"/>
              </a:ext>
            </a:extLst>
          </p:cNvPr>
          <p:cNvGraphicFramePr>
            <a:graphicFrameLocks noGrp="1"/>
          </p:cNvGraphicFramePr>
          <p:nvPr>
            <p:extLst>
              <p:ext uri="{D42A27DB-BD31-4B8C-83A1-F6EECF244321}">
                <p14:modId xmlns:p14="http://schemas.microsoft.com/office/powerpoint/2010/main" val="4231026624"/>
              </p:ext>
            </p:extLst>
          </p:nvPr>
        </p:nvGraphicFramePr>
        <p:xfrm>
          <a:off x="8183884" y="4874961"/>
          <a:ext cx="3517854" cy="1524000"/>
        </p:xfrm>
        <a:graphic>
          <a:graphicData uri="http://schemas.openxmlformats.org/drawingml/2006/table">
            <a:tbl>
              <a:tblPr firstRow="1" bandRow="1">
                <a:tableStyleId>{5C22544A-7EE6-4342-B048-85BDC9FD1C3A}</a:tableStyleId>
              </a:tblPr>
              <a:tblGrid>
                <a:gridCol w="1763990">
                  <a:extLst>
                    <a:ext uri="{9D8B030D-6E8A-4147-A177-3AD203B41FA5}">
                      <a16:colId xmlns:a16="http://schemas.microsoft.com/office/drawing/2014/main" val="1529953803"/>
                    </a:ext>
                  </a:extLst>
                </a:gridCol>
                <a:gridCol w="1753864">
                  <a:extLst>
                    <a:ext uri="{9D8B030D-6E8A-4147-A177-3AD203B41FA5}">
                      <a16:colId xmlns:a16="http://schemas.microsoft.com/office/drawing/2014/main" val="3916608830"/>
                    </a:ext>
                  </a:extLst>
                </a:gridCol>
              </a:tblGrid>
              <a:tr h="276606">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“STARLINK 2561” - Mini Dataset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50000"/>
                        <a:lumOff val="5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50000"/>
                        <a:lumOff val="50000"/>
                      </a:schemeClr>
                    </a:solidFill>
                  </a:tcPr>
                </a:tc>
                <a:extLst>
                  <a:ext uri="{0D108BD9-81ED-4DB2-BD59-A6C34878D82A}">
                    <a16:rowId xmlns:a16="http://schemas.microsoft.com/office/drawing/2014/main" val="813714950"/>
                  </a:ext>
                </a:extLst>
              </a:tr>
              <a:tr h="304800">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Split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50000"/>
                        <a:lumOff val="50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Rows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50000"/>
                        <a:lumOff val="50000"/>
                      </a:schemeClr>
                    </a:solidFill>
                  </a:tcPr>
                </a:tc>
                <a:extLst>
                  <a:ext uri="{0D108BD9-81ED-4DB2-BD59-A6C34878D82A}">
                    <a16:rowId xmlns:a16="http://schemas.microsoft.com/office/drawing/2014/main" val="74448111"/>
                  </a:ext>
                </a:extLst>
              </a:tr>
              <a:tr h="304800">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16852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3126413846"/>
                  </a:ext>
                </a:extLst>
              </a:tr>
              <a:tr h="304800">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Validation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4477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3432492396"/>
                  </a:ext>
                </a:extLst>
              </a:tr>
              <a:tr h="304800">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Test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4597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extLst>
                  <a:ext uri="{0D108BD9-81ED-4DB2-BD59-A6C34878D82A}">
                    <a16:rowId xmlns:a16="http://schemas.microsoft.com/office/drawing/2014/main" val="3506975176"/>
                  </a:ext>
                </a:extLst>
              </a:tr>
            </a:tbl>
          </a:graphicData>
        </a:graphic>
      </p:graphicFrame>
    </p:spTree>
    <p:extLst>
      <p:ext uri="{BB962C8B-B14F-4D97-AF65-F5344CB8AC3E}">
        <p14:creationId xmlns:p14="http://schemas.microsoft.com/office/powerpoint/2010/main" val="4966521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FCF19-2136-4985-E4E9-7B4022DA129A}"/>
              </a:ext>
            </a:extLst>
          </p:cNvPr>
          <p:cNvSpPr>
            <a:spLocks noGrp="1"/>
          </p:cNvSpPr>
          <p:nvPr>
            <p:ph type="title"/>
          </p:nvPr>
        </p:nvSpPr>
        <p:spPr/>
        <p:txBody>
          <a:bodyPr/>
          <a:lstStyle/>
          <a:p>
            <a:endParaRPr lang="en-SG"/>
          </a:p>
        </p:txBody>
      </p:sp>
      <p:sp>
        <p:nvSpPr>
          <p:cNvPr id="4" name="Slide Number Placeholder 3">
            <a:extLst>
              <a:ext uri="{FF2B5EF4-FFF2-40B4-BE49-F238E27FC236}">
                <a16:creationId xmlns:a16="http://schemas.microsoft.com/office/drawing/2014/main" id="{03C6561E-613F-EE2E-C894-E4B9B05A6E7A}"/>
              </a:ext>
            </a:extLst>
          </p:cNvPr>
          <p:cNvSpPr>
            <a:spLocks noGrp="1"/>
          </p:cNvSpPr>
          <p:nvPr>
            <p:ph type="sldNum" sz="quarter" idx="12"/>
          </p:nvPr>
        </p:nvSpPr>
        <p:spPr/>
        <p:txBody>
          <a:bodyPr/>
          <a:lstStyle/>
          <a:p>
            <a:fld id="{15318E31-E44D-46B9-B4DB-0D58A1756CE8}" type="slidenum">
              <a:rPr lang="en-SG" smtClean="0"/>
              <a:t>51</a:t>
            </a:fld>
            <a:endParaRPr lang="en-SG"/>
          </a:p>
        </p:txBody>
      </p:sp>
      <p:graphicFrame>
        <p:nvGraphicFramePr>
          <p:cNvPr id="5" name="Table 4">
            <a:extLst>
              <a:ext uri="{FF2B5EF4-FFF2-40B4-BE49-F238E27FC236}">
                <a16:creationId xmlns:a16="http://schemas.microsoft.com/office/drawing/2014/main" id="{465DB583-69C1-5F93-9F05-35380F062E78}"/>
              </a:ext>
            </a:extLst>
          </p:cNvPr>
          <p:cNvGraphicFramePr>
            <a:graphicFrameLocks noGrp="1"/>
          </p:cNvGraphicFramePr>
          <p:nvPr>
            <p:extLst>
              <p:ext uri="{D42A27DB-BD31-4B8C-83A1-F6EECF244321}">
                <p14:modId xmlns:p14="http://schemas.microsoft.com/office/powerpoint/2010/main" val="2739211526"/>
              </p:ext>
            </p:extLst>
          </p:nvPr>
        </p:nvGraphicFramePr>
        <p:xfrm>
          <a:off x="567719" y="2463524"/>
          <a:ext cx="11056562" cy="2513884"/>
        </p:xfrm>
        <a:graphic>
          <a:graphicData uri="http://schemas.openxmlformats.org/drawingml/2006/table">
            <a:tbl>
              <a:tblPr firstRow="1" bandRow="1">
                <a:tableStyleId>{5C22544A-7EE6-4342-B048-85BDC9FD1C3A}</a:tableStyleId>
              </a:tblPr>
              <a:tblGrid>
                <a:gridCol w="1397542">
                  <a:extLst>
                    <a:ext uri="{9D8B030D-6E8A-4147-A177-3AD203B41FA5}">
                      <a16:colId xmlns:a16="http://schemas.microsoft.com/office/drawing/2014/main" val="4107952305"/>
                    </a:ext>
                  </a:extLst>
                </a:gridCol>
                <a:gridCol w="2414755">
                  <a:extLst>
                    <a:ext uri="{9D8B030D-6E8A-4147-A177-3AD203B41FA5}">
                      <a16:colId xmlns:a16="http://schemas.microsoft.com/office/drawing/2014/main" val="4291158930"/>
                    </a:ext>
                  </a:extLst>
                </a:gridCol>
                <a:gridCol w="2414755">
                  <a:extLst>
                    <a:ext uri="{9D8B030D-6E8A-4147-A177-3AD203B41FA5}">
                      <a16:colId xmlns:a16="http://schemas.microsoft.com/office/drawing/2014/main" val="2773993505"/>
                    </a:ext>
                  </a:extLst>
                </a:gridCol>
                <a:gridCol w="2414755">
                  <a:extLst>
                    <a:ext uri="{9D8B030D-6E8A-4147-A177-3AD203B41FA5}">
                      <a16:colId xmlns:a16="http://schemas.microsoft.com/office/drawing/2014/main" val="4008031919"/>
                    </a:ext>
                  </a:extLst>
                </a:gridCol>
                <a:gridCol w="2414755">
                  <a:extLst>
                    <a:ext uri="{9D8B030D-6E8A-4147-A177-3AD203B41FA5}">
                      <a16:colId xmlns:a16="http://schemas.microsoft.com/office/drawing/2014/main" val="2574412871"/>
                    </a:ext>
                  </a:extLst>
                </a:gridCol>
              </a:tblGrid>
              <a:tr h="479702">
                <a:tc>
                  <a:txBody>
                    <a:bodyPr/>
                    <a:lstStyle/>
                    <a:p>
                      <a:pPr algn="ctr"/>
                      <a:endPar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2">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SGP4 vs Mini Model</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pPr algn="ctr"/>
                      <a:endPar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gridSpan="2">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ML-dSGP4 vs Mini Model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pPr algn="ctr"/>
                      <a:endPar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916757903"/>
                  </a:ext>
                </a:extLst>
              </a:tr>
              <a:tr h="479702">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Satellite</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50000"/>
                        <a:lumOff val="50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Mini Model Better</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Mini Model Worse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Mini Model Better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Mini Model Worse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3177881920"/>
                  </a:ext>
                </a:extLst>
              </a:tr>
              <a:tr h="489609">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STARLINK - 2561</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4200.88</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842.65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4810.56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1122.51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extLst>
                  <a:ext uri="{0D108BD9-81ED-4DB2-BD59-A6C34878D82A}">
                    <a16:rowId xmlns:a16="http://schemas.microsoft.com/office/drawing/2014/main" val="1791352376"/>
                  </a:ext>
                </a:extLst>
              </a:tr>
              <a:tr h="489609">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STARLINK - 5350</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34.32</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1400" b="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16.86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8.26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extLst>
                  <a:ext uri="{0D108BD9-81ED-4DB2-BD59-A6C34878D82A}">
                    <a16:rowId xmlns:a16="http://schemas.microsoft.com/office/drawing/2014/main" val="3291303916"/>
                  </a:ext>
                </a:extLst>
              </a:tr>
              <a:tr h="489609">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STARLINK 6060</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3803.40</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218.39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4495.74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ctr"/>
                      <a:r>
                        <a:rPr lang="en-SG" sz="1400">
                          <a:solidFill>
                            <a:schemeClr val="tx1"/>
                          </a:solidFill>
                          <a:latin typeface="CMU Sans Serif" panose="02000603000000000000" pitchFamily="2" charset="0"/>
                          <a:ea typeface="CMU Sans Serif" panose="02000603000000000000" pitchFamily="2" charset="0"/>
                          <a:cs typeface="CMU Sans Serif" panose="02000603000000000000" pitchFamily="2" charset="0"/>
                        </a:rPr>
                        <a:t>867.87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extLst>
                  <a:ext uri="{0D108BD9-81ED-4DB2-BD59-A6C34878D82A}">
                    <a16:rowId xmlns:a16="http://schemas.microsoft.com/office/drawing/2014/main" val="3913154345"/>
                  </a:ext>
                </a:extLst>
              </a:tr>
            </a:tbl>
          </a:graphicData>
        </a:graphic>
      </p:graphicFrame>
    </p:spTree>
    <p:extLst>
      <p:ext uri="{BB962C8B-B14F-4D97-AF65-F5344CB8AC3E}">
        <p14:creationId xmlns:p14="http://schemas.microsoft.com/office/powerpoint/2010/main" val="767154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B0050-6514-6FD8-816D-E8B527B3A3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153B6E-B157-E45F-5B60-8F57A5CB6455}"/>
              </a:ext>
            </a:extLst>
          </p:cNvPr>
          <p:cNvSpPr>
            <a:spLocks noGrp="1"/>
          </p:cNvSpPr>
          <p:nvPr>
            <p:ph type="title"/>
          </p:nvPr>
        </p:nvSpPr>
        <p:spPr/>
        <p:txBody>
          <a:bodyPr/>
          <a:lstStyle/>
          <a:p>
            <a:r>
              <a:rPr lang="en-SG"/>
              <a:t>Current Method for prediction: SGP4</a:t>
            </a:r>
          </a:p>
        </p:txBody>
      </p:sp>
      <p:sp>
        <p:nvSpPr>
          <p:cNvPr id="4" name="Slide Number Placeholder 3">
            <a:extLst>
              <a:ext uri="{FF2B5EF4-FFF2-40B4-BE49-F238E27FC236}">
                <a16:creationId xmlns:a16="http://schemas.microsoft.com/office/drawing/2014/main" id="{216B7DCF-DB62-7673-E75C-75694D9FBA5D}"/>
              </a:ext>
            </a:extLst>
          </p:cNvPr>
          <p:cNvSpPr>
            <a:spLocks noGrp="1"/>
          </p:cNvSpPr>
          <p:nvPr>
            <p:ph type="sldNum" sz="quarter" idx="12"/>
          </p:nvPr>
        </p:nvSpPr>
        <p:spPr/>
        <p:txBody>
          <a:bodyPr/>
          <a:lstStyle/>
          <a:p>
            <a:fld id="{15318E31-E44D-46B9-B4DB-0D58A1756CE8}" type="slidenum">
              <a:rPr lang="en-SG" smtClean="0"/>
              <a:t>5</a:t>
            </a:fld>
            <a:endParaRPr lang="en-SG"/>
          </a:p>
        </p:txBody>
      </p:sp>
      <p:sp>
        <p:nvSpPr>
          <p:cNvPr id="7" name="TextBox 6">
            <a:extLst>
              <a:ext uri="{FF2B5EF4-FFF2-40B4-BE49-F238E27FC236}">
                <a16:creationId xmlns:a16="http://schemas.microsoft.com/office/drawing/2014/main" id="{88E2127B-729F-B71A-CEF8-6F29E3F81D66}"/>
              </a:ext>
            </a:extLst>
          </p:cNvPr>
          <p:cNvSpPr txBox="1"/>
          <p:nvPr/>
        </p:nvSpPr>
        <p:spPr>
          <a:xfrm>
            <a:off x="1984444" y="1311300"/>
            <a:ext cx="8242161" cy="707886"/>
          </a:xfrm>
          <a:prstGeom prst="rect">
            <a:avLst/>
          </a:prstGeom>
          <a:noFill/>
          <a:ln>
            <a:noFill/>
          </a:ln>
        </p:spPr>
        <p:txBody>
          <a:bodyPr wrap="square">
            <a:spAutoFit/>
          </a:bodyPr>
          <a:lstStyle/>
          <a:p>
            <a:pPr algn="just"/>
            <a:r>
              <a:rPr lang="en-SG" sz="2000">
                <a:latin typeface="CMU Sans Serif" panose="02000603000000000000" pitchFamily="2" charset="0"/>
                <a:ea typeface="CMU Sans Serif" panose="02000603000000000000" pitchFamily="2" charset="0"/>
                <a:cs typeface="CMU Sans Serif" panose="02000603000000000000" pitchFamily="2" charset="0"/>
              </a:rPr>
              <a:t>Simplified General Perturbation Model 4 accounts for drag, solar radiation, Earth’s non-spherical shape, and the moon.</a:t>
            </a:r>
          </a:p>
        </p:txBody>
      </p:sp>
      <p:sp>
        <p:nvSpPr>
          <p:cNvPr id="9" name="TextBox 8">
            <a:extLst>
              <a:ext uri="{FF2B5EF4-FFF2-40B4-BE49-F238E27FC236}">
                <a16:creationId xmlns:a16="http://schemas.microsoft.com/office/drawing/2014/main" id="{55830BA1-4D7F-F943-5D2E-0F3FBE23F664}"/>
              </a:ext>
            </a:extLst>
          </p:cNvPr>
          <p:cNvSpPr txBox="1"/>
          <p:nvPr/>
        </p:nvSpPr>
        <p:spPr>
          <a:xfrm>
            <a:off x="1566862" y="4254525"/>
            <a:ext cx="2095500" cy="369332"/>
          </a:xfrm>
          <a:prstGeom prst="rect">
            <a:avLst/>
          </a:prstGeom>
          <a:noFill/>
          <a:ln>
            <a:noFill/>
          </a:ln>
        </p:spPr>
        <p:txBody>
          <a:bodyPr wrap="square">
            <a:spAutoFit/>
          </a:bodyPr>
          <a:lstStyle/>
          <a:p>
            <a:pPr algn="ctr"/>
            <a:r>
              <a:rPr lang="en-SG" b="1">
                <a:latin typeface="CMU Sans Serif" panose="02000603000000000000" pitchFamily="2" charset="0"/>
                <a:ea typeface="CMU Sans Serif" panose="02000603000000000000" pitchFamily="2" charset="0"/>
                <a:cs typeface="CMU Sans Serif" panose="02000603000000000000" pitchFamily="2" charset="0"/>
              </a:rPr>
              <a:t>Input parameters</a:t>
            </a:r>
          </a:p>
        </p:txBody>
      </p:sp>
      <p:sp>
        <p:nvSpPr>
          <p:cNvPr id="10" name="TextBox 9">
            <a:extLst>
              <a:ext uri="{FF2B5EF4-FFF2-40B4-BE49-F238E27FC236}">
                <a16:creationId xmlns:a16="http://schemas.microsoft.com/office/drawing/2014/main" id="{79786635-BBCE-2782-2F9A-C60EBD22D7AD}"/>
              </a:ext>
            </a:extLst>
          </p:cNvPr>
          <p:cNvSpPr txBox="1"/>
          <p:nvPr/>
        </p:nvSpPr>
        <p:spPr>
          <a:xfrm>
            <a:off x="1350169" y="2828835"/>
            <a:ext cx="2528887" cy="1200329"/>
          </a:xfrm>
          <a:prstGeom prst="rect">
            <a:avLst/>
          </a:prstGeom>
          <a:noFill/>
          <a:ln>
            <a:noFill/>
          </a:ln>
        </p:spPr>
        <p:txBody>
          <a:bodyPr wrap="square">
            <a:spAutoFit/>
          </a:bodyPr>
          <a:lstStyle/>
          <a:p>
            <a:pPr marL="342900" indent="-342900">
              <a:buAutoNum type="arabicPeriod"/>
            </a:pPr>
            <a:r>
              <a:rPr lang="en-SG">
                <a:latin typeface="CMU Sans Serif" panose="02000603000000000000" pitchFamily="2" charset="0"/>
                <a:ea typeface="CMU Sans Serif" panose="02000603000000000000" pitchFamily="2" charset="0"/>
                <a:cs typeface="CMU Sans Serif" panose="02000603000000000000" pitchFamily="2" charset="0"/>
              </a:rPr>
              <a:t>One TLE</a:t>
            </a:r>
          </a:p>
          <a:p>
            <a:pPr marL="342900" indent="-342900">
              <a:buAutoNum type="arabicPeriod"/>
            </a:pPr>
            <a:r>
              <a:rPr lang="en-SG">
                <a:latin typeface="CMU Sans Serif" panose="02000603000000000000" pitchFamily="2" charset="0"/>
                <a:ea typeface="CMU Sans Serif" panose="02000603000000000000" pitchFamily="2" charset="0"/>
                <a:cs typeface="CMU Sans Serif" panose="02000603000000000000" pitchFamily="2" charset="0"/>
              </a:rPr>
              <a:t>One date at which we want to make a prediction, </a:t>
            </a:r>
            <a:r>
              <a:rPr lang="en-SG" i="1">
                <a:latin typeface="CMU Sans Serif" panose="02000603000000000000" pitchFamily="2" charset="0"/>
                <a:ea typeface="CMU Sans Serif" panose="02000603000000000000" pitchFamily="2" charset="0"/>
                <a:cs typeface="CMU Sans Serif" panose="02000603000000000000" pitchFamily="2" charset="0"/>
              </a:rPr>
              <a:t>t</a:t>
            </a:r>
            <a:endParaRPr lang="en-SG">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11" name="TextBox 10">
            <a:extLst>
              <a:ext uri="{FF2B5EF4-FFF2-40B4-BE49-F238E27FC236}">
                <a16:creationId xmlns:a16="http://schemas.microsoft.com/office/drawing/2014/main" id="{A6D66ACC-A5D4-9FE7-38B0-83A9EFE742A5}"/>
              </a:ext>
            </a:extLst>
          </p:cNvPr>
          <p:cNvSpPr txBox="1"/>
          <p:nvPr/>
        </p:nvSpPr>
        <p:spPr>
          <a:xfrm>
            <a:off x="8722520" y="3105834"/>
            <a:ext cx="2528887" cy="646331"/>
          </a:xfrm>
          <a:prstGeom prst="rect">
            <a:avLst/>
          </a:prstGeom>
          <a:noFill/>
          <a:ln>
            <a:noFill/>
          </a:ln>
        </p:spPr>
        <p:txBody>
          <a:bodyPr wrap="square">
            <a:spAutoFit/>
          </a:bodyPr>
          <a:lstStyle/>
          <a:p>
            <a:r>
              <a:rPr lang="en-SG" dirty="0">
                <a:latin typeface="CMU Sans Serif" panose="02000603000000000000" pitchFamily="2" charset="0"/>
                <a:ea typeface="CMU Sans Serif" panose="02000603000000000000" pitchFamily="2" charset="0"/>
                <a:cs typeface="CMU Sans Serif" panose="02000603000000000000" pitchFamily="2" charset="0"/>
              </a:rPr>
              <a:t>Position at </a:t>
            </a:r>
            <a:r>
              <a:rPr lang="en-SG" i="1" dirty="0">
                <a:latin typeface="CMU Sans Serif" panose="02000603000000000000" pitchFamily="2" charset="0"/>
                <a:ea typeface="CMU Sans Serif" panose="02000603000000000000" pitchFamily="2" charset="0"/>
                <a:cs typeface="CMU Sans Serif" panose="02000603000000000000" pitchFamily="2" charset="0"/>
              </a:rPr>
              <a:t>t</a:t>
            </a:r>
            <a:endParaRPr lang="en-SG" dirty="0">
              <a:latin typeface="CMU Sans Serif" panose="02000603000000000000" pitchFamily="2" charset="0"/>
              <a:ea typeface="CMU Sans Serif" panose="02000603000000000000" pitchFamily="2" charset="0"/>
              <a:cs typeface="CMU Sans Serif" panose="02000603000000000000" pitchFamily="2" charset="0"/>
            </a:endParaRPr>
          </a:p>
          <a:p>
            <a:r>
              <a:rPr lang="en-SG" dirty="0">
                <a:latin typeface="CMU Sans Serif" panose="02000603000000000000" pitchFamily="2" charset="0"/>
                <a:ea typeface="CMU Sans Serif" panose="02000603000000000000" pitchFamily="2" charset="0"/>
                <a:cs typeface="CMU Sans Serif" panose="02000603000000000000" pitchFamily="2" charset="0"/>
              </a:rPr>
              <a:t>Velocity at </a:t>
            </a:r>
            <a:r>
              <a:rPr lang="en-SG" i="1" dirty="0">
                <a:latin typeface="CMU Sans Serif" panose="02000603000000000000" pitchFamily="2" charset="0"/>
                <a:ea typeface="CMU Sans Serif" panose="02000603000000000000" pitchFamily="2" charset="0"/>
                <a:cs typeface="CMU Sans Serif" panose="02000603000000000000" pitchFamily="2" charset="0"/>
              </a:rPr>
              <a:t>t</a:t>
            </a:r>
            <a:endParaRPr lang="en-SG" dirty="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12" name="Rectangle 11">
            <a:extLst>
              <a:ext uri="{FF2B5EF4-FFF2-40B4-BE49-F238E27FC236}">
                <a16:creationId xmlns:a16="http://schemas.microsoft.com/office/drawing/2014/main" id="{C101267C-C156-F2CE-E6B6-183039E62516}"/>
              </a:ext>
            </a:extLst>
          </p:cNvPr>
          <p:cNvSpPr/>
          <p:nvPr/>
        </p:nvSpPr>
        <p:spPr>
          <a:xfrm>
            <a:off x="1276350" y="2743200"/>
            <a:ext cx="2705100" cy="138112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3" name="Rectangle 12">
            <a:extLst>
              <a:ext uri="{FF2B5EF4-FFF2-40B4-BE49-F238E27FC236}">
                <a16:creationId xmlns:a16="http://schemas.microsoft.com/office/drawing/2014/main" id="{BC8A2DAB-31EA-87D4-B7FC-67130A8A5039}"/>
              </a:ext>
            </a:extLst>
          </p:cNvPr>
          <p:cNvSpPr/>
          <p:nvPr/>
        </p:nvSpPr>
        <p:spPr>
          <a:xfrm>
            <a:off x="5307211" y="2743200"/>
            <a:ext cx="1577578" cy="138112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Magical Calculations</a:t>
            </a:r>
          </a:p>
        </p:txBody>
      </p:sp>
      <p:sp>
        <p:nvSpPr>
          <p:cNvPr id="14" name="TextBox 13">
            <a:extLst>
              <a:ext uri="{FF2B5EF4-FFF2-40B4-BE49-F238E27FC236}">
                <a16:creationId xmlns:a16="http://schemas.microsoft.com/office/drawing/2014/main" id="{DA23EFE9-0A3B-C0E3-6782-40B4ACCA575F}"/>
              </a:ext>
            </a:extLst>
          </p:cNvPr>
          <p:cNvSpPr txBox="1"/>
          <p:nvPr/>
        </p:nvSpPr>
        <p:spPr>
          <a:xfrm>
            <a:off x="5048249" y="4254525"/>
            <a:ext cx="2095500" cy="369332"/>
          </a:xfrm>
          <a:prstGeom prst="rect">
            <a:avLst/>
          </a:prstGeom>
          <a:noFill/>
          <a:ln>
            <a:noFill/>
          </a:ln>
        </p:spPr>
        <p:txBody>
          <a:bodyPr wrap="square">
            <a:spAutoFit/>
          </a:bodyPr>
          <a:lstStyle/>
          <a:p>
            <a:pPr algn="ctr"/>
            <a:r>
              <a:rPr lang="en-SG" b="1">
                <a:latin typeface="CMU Sans Serif" panose="02000603000000000000" pitchFamily="2" charset="0"/>
                <a:ea typeface="CMU Sans Serif" panose="02000603000000000000" pitchFamily="2" charset="0"/>
                <a:cs typeface="CMU Sans Serif" panose="02000603000000000000" pitchFamily="2" charset="0"/>
              </a:rPr>
              <a:t>SGP4</a:t>
            </a:r>
          </a:p>
        </p:txBody>
      </p:sp>
      <p:sp>
        <p:nvSpPr>
          <p:cNvPr id="15" name="Rectangle 14">
            <a:extLst>
              <a:ext uri="{FF2B5EF4-FFF2-40B4-BE49-F238E27FC236}">
                <a16:creationId xmlns:a16="http://schemas.microsoft.com/office/drawing/2014/main" id="{D95A88AF-B033-C933-BF05-7906A535C56A}"/>
              </a:ext>
            </a:extLst>
          </p:cNvPr>
          <p:cNvSpPr/>
          <p:nvPr/>
        </p:nvSpPr>
        <p:spPr>
          <a:xfrm>
            <a:off x="8120104" y="2738436"/>
            <a:ext cx="2705100" cy="138112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6" name="TextBox 15">
            <a:extLst>
              <a:ext uri="{FF2B5EF4-FFF2-40B4-BE49-F238E27FC236}">
                <a16:creationId xmlns:a16="http://schemas.microsoft.com/office/drawing/2014/main" id="{91B09F51-6C28-EEF9-37E3-C969AF5BCCC5}"/>
              </a:ext>
            </a:extLst>
          </p:cNvPr>
          <p:cNvSpPr txBox="1"/>
          <p:nvPr/>
        </p:nvSpPr>
        <p:spPr>
          <a:xfrm>
            <a:off x="8346343" y="4254525"/>
            <a:ext cx="2252621" cy="369332"/>
          </a:xfrm>
          <a:prstGeom prst="rect">
            <a:avLst/>
          </a:prstGeom>
          <a:noFill/>
          <a:ln>
            <a:noFill/>
          </a:ln>
        </p:spPr>
        <p:txBody>
          <a:bodyPr wrap="square">
            <a:spAutoFit/>
          </a:bodyPr>
          <a:lstStyle/>
          <a:p>
            <a:pPr algn="ctr"/>
            <a:r>
              <a:rPr lang="en-SG" b="1">
                <a:latin typeface="CMU Sans Serif" panose="02000603000000000000" pitchFamily="2" charset="0"/>
                <a:ea typeface="CMU Sans Serif" panose="02000603000000000000" pitchFamily="2" charset="0"/>
                <a:cs typeface="CMU Sans Serif" panose="02000603000000000000" pitchFamily="2" charset="0"/>
              </a:rPr>
              <a:t>Output parameters</a:t>
            </a:r>
          </a:p>
        </p:txBody>
      </p:sp>
      <p:cxnSp>
        <p:nvCxnSpPr>
          <p:cNvPr id="18" name="Straight Arrow Connector 17">
            <a:extLst>
              <a:ext uri="{FF2B5EF4-FFF2-40B4-BE49-F238E27FC236}">
                <a16:creationId xmlns:a16="http://schemas.microsoft.com/office/drawing/2014/main" id="{FFFF262D-BAFE-54B8-338E-BB84BDF8C3C7}"/>
              </a:ext>
            </a:extLst>
          </p:cNvPr>
          <p:cNvCxnSpPr>
            <a:stCxn id="12" idx="3"/>
            <a:endCxn id="13" idx="1"/>
          </p:cNvCxnSpPr>
          <p:nvPr/>
        </p:nvCxnSpPr>
        <p:spPr>
          <a:xfrm>
            <a:off x="3981450" y="3433763"/>
            <a:ext cx="1325761"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DE47A295-6973-E9FF-4BD5-178347892CE8}"/>
              </a:ext>
            </a:extLst>
          </p:cNvPr>
          <p:cNvCxnSpPr>
            <a:cxnSpLocks/>
            <a:stCxn id="13" idx="3"/>
            <a:endCxn id="15" idx="1"/>
          </p:cNvCxnSpPr>
          <p:nvPr/>
        </p:nvCxnSpPr>
        <p:spPr>
          <a:xfrm flipV="1">
            <a:off x="6884789" y="3428999"/>
            <a:ext cx="1235315" cy="476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2" name="Title 1">
            <a:extLst>
              <a:ext uri="{FF2B5EF4-FFF2-40B4-BE49-F238E27FC236}">
                <a16:creationId xmlns:a16="http://schemas.microsoft.com/office/drawing/2014/main" id="{724E0B0F-A3FD-D57F-E52C-764530A4E10B}"/>
              </a:ext>
            </a:extLst>
          </p:cNvPr>
          <p:cNvSpPr txBox="1">
            <a:spLocks/>
          </p:cNvSpPr>
          <p:nvPr/>
        </p:nvSpPr>
        <p:spPr>
          <a:xfrm>
            <a:off x="5553075" y="9525"/>
            <a:ext cx="1085850" cy="28257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1pPr>
          </a:lstStyle>
          <a:p>
            <a:pPr algn="ctr"/>
            <a:r>
              <a:rPr lang="en-US" sz="1400">
                <a:solidFill>
                  <a:schemeClr val="accent2">
                    <a:lumMod val="50000"/>
                  </a:schemeClr>
                </a:solidFill>
              </a:rPr>
              <a:t>Overview</a:t>
            </a:r>
          </a:p>
        </p:txBody>
      </p:sp>
      <p:sp>
        <p:nvSpPr>
          <p:cNvPr id="3" name="TextBox 2">
            <a:extLst>
              <a:ext uri="{FF2B5EF4-FFF2-40B4-BE49-F238E27FC236}">
                <a16:creationId xmlns:a16="http://schemas.microsoft.com/office/drawing/2014/main" id="{398B8A51-AB04-4902-3884-04D8D4576346}"/>
              </a:ext>
            </a:extLst>
          </p:cNvPr>
          <p:cNvSpPr txBox="1"/>
          <p:nvPr/>
        </p:nvSpPr>
        <p:spPr>
          <a:xfrm>
            <a:off x="1974918" y="5365061"/>
            <a:ext cx="8242161" cy="400110"/>
          </a:xfrm>
          <a:prstGeom prst="rect">
            <a:avLst/>
          </a:prstGeom>
          <a:noFill/>
          <a:ln>
            <a:noFill/>
          </a:ln>
        </p:spPr>
        <p:txBody>
          <a:bodyPr wrap="square">
            <a:spAutoFit/>
          </a:bodyPr>
          <a:lstStyle/>
          <a:p>
            <a:pPr algn="ctr"/>
            <a:r>
              <a:rPr lang="en-SG" sz="2000" b="1" dirty="0">
                <a:solidFill>
                  <a:schemeClr val="accent2">
                    <a:lumMod val="50000"/>
                  </a:schemeClr>
                </a:solidFill>
                <a:latin typeface="CMU Sans Serif" panose="02000603000000000000" pitchFamily="2" charset="0"/>
                <a:ea typeface="CMU Sans Serif" panose="02000603000000000000" pitchFamily="2" charset="0"/>
                <a:cs typeface="CMU Sans Serif" panose="02000603000000000000" pitchFamily="2" charset="0"/>
              </a:rPr>
              <a:t>TLE has inherent errors and SGP4 accumulates error!</a:t>
            </a:r>
          </a:p>
        </p:txBody>
      </p:sp>
      <p:sp>
        <p:nvSpPr>
          <p:cNvPr id="8" name="TextBox 7">
            <a:extLst>
              <a:ext uri="{FF2B5EF4-FFF2-40B4-BE49-F238E27FC236}">
                <a16:creationId xmlns:a16="http://schemas.microsoft.com/office/drawing/2014/main" id="{BD1EC1FE-92A6-B7BF-F4B6-4B573CE81CA3}"/>
              </a:ext>
            </a:extLst>
          </p:cNvPr>
          <p:cNvSpPr txBox="1"/>
          <p:nvPr/>
        </p:nvSpPr>
        <p:spPr>
          <a:xfrm>
            <a:off x="1597058" y="5728259"/>
            <a:ext cx="9016931" cy="400110"/>
          </a:xfrm>
          <a:prstGeom prst="rect">
            <a:avLst/>
          </a:prstGeom>
          <a:noFill/>
          <a:ln>
            <a:noFill/>
          </a:ln>
        </p:spPr>
        <p:txBody>
          <a:bodyPr wrap="square">
            <a:spAutoFit/>
          </a:bodyPr>
          <a:lstStyle/>
          <a:p>
            <a:pPr algn="ctr"/>
            <a:r>
              <a:rPr lang="en-SG" sz="2000">
                <a:solidFill>
                  <a:schemeClr val="accent2">
                    <a:lumMod val="50000"/>
                  </a:schemeClr>
                </a:solidFill>
                <a:latin typeface="CMU Sans Serif" panose="02000603000000000000" pitchFamily="2" charset="0"/>
                <a:ea typeface="CMU Sans Serif" panose="02000603000000000000" pitchFamily="2" charset="0"/>
                <a:cs typeface="CMU Sans Serif" panose="02000603000000000000" pitchFamily="2" charset="0"/>
              </a:rPr>
              <a:t>Our research explores two independent algorithms that can reduce this error.</a:t>
            </a:r>
          </a:p>
        </p:txBody>
      </p:sp>
      <p:sp>
        <p:nvSpPr>
          <p:cNvPr id="5" name="Rectangle 4">
            <a:extLst>
              <a:ext uri="{FF2B5EF4-FFF2-40B4-BE49-F238E27FC236}">
                <a16:creationId xmlns:a16="http://schemas.microsoft.com/office/drawing/2014/main" id="{FF96970A-F324-D7E7-DD45-F35E6041C8C8}"/>
              </a:ext>
            </a:extLst>
          </p:cNvPr>
          <p:cNvSpPr/>
          <p:nvPr/>
        </p:nvSpPr>
        <p:spPr>
          <a:xfrm>
            <a:off x="1803400" y="5295900"/>
            <a:ext cx="8597900" cy="899209"/>
          </a:xfrm>
          <a:prstGeom prst="rect">
            <a:avLst/>
          </a:prstGeom>
          <a:no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 name="TextBox 5">
            <a:extLst>
              <a:ext uri="{FF2B5EF4-FFF2-40B4-BE49-F238E27FC236}">
                <a16:creationId xmlns:a16="http://schemas.microsoft.com/office/drawing/2014/main" id="{0C3B44E1-69C8-8494-E5FF-3C298112614D}"/>
              </a:ext>
            </a:extLst>
          </p:cNvPr>
          <p:cNvSpPr txBox="1"/>
          <p:nvPr/>
        </p:nvSpPr>
        <p:spPr>
          <a:xfrm>
            <a:off x="1984444" y="4792323"/>
            <a:ext cx="8242161" cy="400110"/>
          </a:xfrm>
          <a:prstGeom prst="rect">
            <a:avLst/>
          </a:prstGeom>
          <a:noFill/>
          <a:ln>
            <a:noFill/>
          </a:ln>
        </p:spPr>
        <p:txBody>
          <a:bodyPr wrap="square">
            <a:spAutoFit/>
          </a:bodyPr>
          <a:lstStyle/>
          <a:p>
            <a:pPr algn="ctr"/>
            <a:r>
              <a:rPr lang="en-SG" sz="2000" dirty="0">
                <a:latin typeface="CMU Sans Serif" panose="02000603000000000000" pitchFamily="2" charset="0"/>
                <a:ea typeface="CMU Sans Serif" panose="02000603000000000000" pitchFamily="2" charset="0"/>
                <a:cs typeface="CMU Sans Serif" panose="02000603000000000000" pitchFamily="2" charset="0"/>
              </a:rPr>
              <a:t>So what’s the issue?</a:t>
            </a:r>
          </a:p>
        </p:txBody>
      </p:sp>
      <p:sp>
        <p:nvSpPr>
          <p:cNvPr id="17" name="TextBox 16">
            <a:extLst>
              <a:ext uri="{FF2B5EF4-FFF2-40B4-BE49-F238E27FC236}">
                <a16:creationId xmlns:a16="http://schemas.microsoft.com/office/drawing/2014/main" id="{FAC29EEC-111D-497F-AEAB-4C2D717FBC53}"/>
              </a:ext>
            </a:extLst>
          </p:cNvPr>
          <p:cNvSpPr txBox="1"/>
          <p:nvPr/>
        </p:nvSpPr>
        <p:spPr>
          <a:xfrm>
            <a:off x="4710179" y="6555876"/>
            <a:ext cx="2787586" cy="338554"/>
          </a:xfrm>
          <a:prstGeom prst="rect">
            <a:avLst/>
          </a:prstGeom>
          <a:noFill/>
        </p:spPr>
        <p:txBody>
          <a:bodyPr wrap="square">
            <a:spAutoFit/>
          </a:bodyPr>
          <a:lstStyle/>
          <a:p>
            <a:pPr algn="ctr"/>
            <a:r>
              <a:rPr lang="en-SG" sz="1600" dirty="0">
                <a:solidFill>
                  <a:schemeClr val="tx1">
                    <a:lumMod val="65000"/>
                    <a:lumOff val="35000"/>
                  </a:schemeClr>
                </a:solidFill>
                <a:latin typeface="CMU Sans Serif" panose="02000603000000000000" pitchFamily="2" charset="0"/>
                <a:ea typeface="CMU Sans Serif" panose="02000603000000000000" pitchFamily="2" charset="0"/>
                <a:cs typeface="CMU Sans Serif" panose="02000603000000000000" pitchFamily="2" charset="0"/>
              </a:rPr>
              <a:t>(Hoots et al., 1988)</a:t>
            </a:r>
          </a:p>
        </p:txBody>
      </p:sp>
    </p:spTree>
    <p:extLst>
      <p:ext uri="{BB962C8B-B14F-4D97-AF65-F5344CB8AC3E}">
        <p14:creationId xmlns:p14="http://schemas.microsoft.com/office/powerpoint/2010/main" val="333923683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D4AD8-3E82-1944-88C1-AC3235EB7DE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74F8B8-3BA3-405A-D057-7265E243F528}"/>
              </a:ext>
            </a:extLst>
          </p:cNvPr>
          <p:cNvSpPr>
            <a:spLocks noGrp="1"/>
          </p:cNvSpPr>
          <p:nvPr>
            <p:ph type="sldNum" sz="quarter" idx="12"/>
          </p:nvPr>
        </p:nvSpPr>
        <p:spPr/>
        <p:txBody>
          <a:bodyPr/>
          <a:lstStyle/>
          <a:p>
            <a:fld id="{15318E31-E44D-46B9-B4DB-0D58A1756CE8}" type="slidenum">
              <a:rPr lang="en-SG" smtClean="0"/>
              <a:t>6</a:t>
            </a:fld>
            <a:endParaRPr lang="en-SG"/>
          </a:p>
        </p:txBody>
      </p:sp>
      <p:sp>
        <p:nvSpPr>
          <p:cNvPr id="17" name="Title 5">
            <a:extLst>
              <a:ext uri="{FF2B5EF4-FFF2-40B4-BE49-F238E27FC236}">
                <a16:creationId xmlns:a16="http://schemas.microsoft.com/office/drawing/2014/main" id="{0C7786C1-31C9-35F6-63DC-2C84B975D4A9}"/>
              </a:ext>
            </a:extLst>
          </p:cNvPr>
          <p:cNvSpPr>
            <a:spLocks noGrp="1"/>
          </p:cNvSpPr>
          <p:nvPr>
            <p:ph type="title"/>
          </p:nvPr>
        </p:nvSpPr>
        <p:spPr>
          <a:xfrm>
            <a:off x="505634" y="2849827"/>
            <a:ext cx="10714816" cy="1007780"/>
          </a:xfrm>
        </p:spPr>
        <p:txBody>
          <a:bodyPr anchor="b">
            <a:noAutofit/>
          </a:bodyPr>
          <a:lstStyle/>
          <a:p>
            <a:r>
              <a:rPr lang="en-SG" sz="5500" b="1"/>
              <a:t>MCS Algorithm</a:t>
            </a:r>
          </a:p>
        </p:txBody>
      </p:sp>
      <p:sp>
        <p:nvSpPr>
          <p:cNvPr id="19" name="Title 5">
            <a:extLst>
              <a:ext uri="{FF2B5EF4-FFF2-40B4-BE49-F238E27FC236}">
                <a16:creationId xmlns:a16="http://schemas.microsoft.com/office/drawing/2014/main" id="{83DFB143-93BF-184E-45E2-A95257A830B6}"/>
              </a:ext>
            </a:extLst>
          </p:cNvPr>
          <p:cNvSpPr txBox="1">
            <a:spLocks/>
          </p:cNvSpPr>
          <p:nvPr/>
        </p:nvSpPr>
        <p:spPr>
          <a:xfrm>
            <a:off x="505634" y="2530692"/>
            <a:ext cx="3073160" cy="3191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1pPr>
          </a:lstStyle>
          <a:p>
            <a:r>
              <a:rPr lang="en-SG" sz="1800" dirty="0"/>
              <a:t>Section 2</a:t>
            </a:r>
            <a:endParaRPr lang="en-SG" sz="1800" baseline="30000" dirty="0"/>
          </a:p>
        </p:txBody>
      </p:sp>
      <p:cxnSp>
        <p:nvCxnSpPr>
          <p:cNvPr id="21" name="Straight Connector 20">
            <a:extLst>
              <a:ext uri="{FF2B5EF4-FFF2-40B4-BE49-F238E27FC236}">
                <a16:creationId xmlns:a16="http://schemas.microsoft.com/office/drawing/2014/main" id="{56CC8365-343B-8937-862F-716795D0729B}"/>
              </a:ext>
            </a:extLst>
          </p:cNvPr>
          <p:cNvCxnSpPr>
            <a:cxnSpLocks/>
          </p:cNvCxnSpPr>
          <p:nvPr/>
        </p:nvCxnSpPr>
        <p:spPr>
          <a:xfrm>
            <a:off x="505634" y="2906585"/>
            <a:ext cx="4665632" cy="3593"/>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26" name="Title 5">
            <a:extLst>
              <a:ext uri="{FF2B5EF4-FFF2-40B4-BE49-F238E27FC236}">
                <a16:creationId xmlns:a16="http://schemas.microsoft.com/office/drawing/2014/main" id="{050C37C5-CED2-CC56-38DB-D25522D21D10}"/>
              </a:ext>
            </a:extLst>
          </p:cNvPr>
          <p:cNvSpPr txBox="1">
            <a:spLocks/>
          </p:cNvSpPr>
          <p:nvPr/>
        </p:nvSpPr>
        <p:spPr>
          <a:xfrm>
            <a:off x="505633" y="3754797"/>
            <a:ext cx="4590241" cy="3191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1pPr>
          </a:lstStyle>
          <a:p>
            <a:r>
              <a:rPr lang="en-SG" sz="2000">
                <a:solidFill>
                  <a:schemeClr val="accent2">
                    <a:lumMod val="75000"/>
                  </a:schemeClr>
                </a:solidFill>
              </a:rPr>
              <a:t>Our implementation and the results</a:t>
            </a:r>
            <a:endParaRPr lang="en-SG" sz="2000" baseline="30000">
              <a:solidFill>
                <a:schemeClr val="accent2">
                  <a:lumMod val="75000"/>
                </a:schemeClr>
              </a:solidFill>
            </a:endParaRPr>
          </a:p>
        </p:txBody>
      </p:sp>
    </p:spTree>
    <p:extLst>
      <p:ext uri="{BB962C8B-B14F-4D97-AF65-F5344CB8AC3E}">
        <p14:creationId xmlns:p14="http://schemas.microsoft.com/office/powerpoint/2010/main" val="128002348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89EC1-F96D-44B9-909E-DF2C2197BF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87F884-D826-5EAC-96D8-45DF04AD37DB}"/>
              </a:ext>
            </a:extLst>
          </p:cNvPr>
          <p:cNvSpPr>
            <a:spLocks noGrp="1"/>
          </p:cNvSpPr>
          <p:nvPr>
            <p:ph type="title"/>
          </p:nvPr>
        </p:nvSpPr>
        <p:spPr/>
        <p:txBody>
          <a:bodyPr/>
          <a:lstStyle/>
          <a:p>
            <a:r>
              <a:rPr lang="en-SG"/>
              <a:t>What is the goal here?</a:t>
            </a:r>
          </a:p>
        </p:txBody>
      </p:sp>
      <p:sp>
        <p:nvSpPr>
          <p:cNvPr id="4" name="Slide Number Placeholder 3">
            <a:extLst>
              <a:ext uri="{FF2B5EF4-FFF2-40B4-BE49-F238E27FC236}">
                <a16:creationId xmlns:a16="http://schemas.microsoft.com/office/drawing/2014/main" id="{50F480D6-6767-EB4B-AFA1-E9D053A0BA83}"/>
              </a:ext>
            </a:extLst>
          </p:cNvPr>
          <p:cNvSpPr>
            <a:spLocks noGrp="1"/>
          </p:cNvSpPr>
          <p:nvPr>
            <p:ph type="sldNum" sz="quarter" idx="12"/>
          </p:nvPr>
        </p:nvSpPr>
        <p:spPr/>
        <p:txBody>
          <a:bodyPr/>
          <a:lstStyle/>
          <a:p>
            <a:fld id="{15318E31-E44D-46B9-B4DB-0D58A1756CE8}" type="slidenum">
              <a:rPr lang="en-SG" smtClean="0"/>
              <a:t>7</a:t>
            </a:fld>
            <a:endParaRPr lang="en-SG"/>
          </a:p>
        </p:txBody>
      </p:sp>
      <p:sp>
        <p:nvSpPr>
          <p:cNvPr id="5" name="TextBox 4">
            <a:extLst>
              <a:ext uri="{FF2B5EF4-FFF2-40B4-BE49-F238E27FC236}">
                <a16:creationId xmlns:a16="http://schemas.microsoft.com/office/drawing/2014/main" id="{B14AE5C8-891B-B064-9A6C-153991ADF6B1}"/>
              </a:ext>
            </a:extLst>
          </p:cNvPr>
          <p:cNvSpPr txBox="1"/>
          <p:nvPr/>
        </p:nvSpPr>
        <p:spPr>
          <a:xfrm>
            <a:off x="1974919" y="1327547"/>
            <a:ext cx="8242161" cy="400110"/>
          </a:xfrm>
          <a:prstGeom prst="rect">
            <a:avLst/>
          </a:prstGeom>
          <a:noFill/>
          <a:ln>
            <a:noFill/>
          </a:ln>
        </p:spPr>
        <p:txBody>
          <a:bodyPr wrap="square">
            <a:spAutoFit/>
          </a:bodyPr>
          <a:lstStyle/>
          <a:p>
            <a:pPr algn="ctr"/>
            <a:r>
              <a:rPr lang="en-SG" sz="2000" b="1">
                <a:solidFill>
                  <a:schemeClr val="accent2">
                    <a:lumMod val="50000"/>
                  </a:schemeClr>
                </a:solidFill>
                <a:latin typeface="CMU Sans Serif" panose="02000603000000000000" pitchFamily="2" charset="0"/>
                <a:ea typeface="CMU Sans Serif" panose="02000603000000000000" pitchFamily="2" charset="0"/>
                <a:cs typeface="CMU Sans Serif" panose="02000603000000000000" pitchFamily="2" charset="0"/>
              </a:rPr>
              <a:t>Reduce the inherent errors in TLE</a:t>
            </a:r>
          </a:p>
        </p:txBody>
      </p:sp>
      <p:sp>
        <p:nvSpPr>
          <p:cNvPr id="6" name="Title 1">
            <a:extLst>
              <a:ext uri="{FF2B5EF4-FFF2-40B4-BE49-F238E27FC236}">
                <a16:creationId xmlns:a16="http://schemas.microsoft.com/office/drawing/2014/main" id="{45325010-D183-DFF6-7E2B-381D7D19852A}"/>
              </a:ext>
            </a:extLst>
          </p:cNvPr>
          <p:cNvSpPr txBox="1">
            <a:spLocks/>
          </p:cNvSpPr>
          <p:nvPr/>
        </p:nvSpPr>
        <p:spPr>
          <a:xfrm>
            <a:off x="5067299" y="9525"/>
            <a:ext cx="2066925" cy="28257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1pPr>
          </a:lstStyle>
          <a:p>
            <a:pPr algn="ctr"/>
            <a:r>
              <a:rPr lang="en-US" sz="1400">
                <a:solidFill>
                  <a:schemeClr val="accent2">
                    <a:lumMod val="50000"/>
                  </a:schemeClr>
                </a:solidFill>
              </a:rPr>
              <a:t>MCS Algorithm</a:t>
            </a:r>
          </a:p>
        </p:txBody>
      </p:sp>
      <p:sp>
        <p:nvSpPr>
          <p:cNvPr id="7" name="Oval 6">
            <a:extLst>
              <a:ext uri="{FF2B5EF4-FFF2-40B4-BE49-F238E27FC236}">
                <a16:creationId xmlns:a16="http://schemas.microsoft.com/office/drawing/2014/main" id="{804E4720-A58D-5AAA-38FD-4D1EA6D92DEC}"/>
              </a:ext>
            </a:extLst>
          </p:cNvPr>
          <p:cNvSpPr/>
          <p:nvPr/>
        </p:nvSpPr>
        <p:spPr>
          <a:xfrm>
            <a:off x="2111306" y="1952625"/>
            <a:ext cx="3984695" cy="38862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sz="5400" b="1">
                <a:latin typeface="CMU Sans Serif" panose="02000603000000000000" pitchFamily="2" charset="0"/>
                <a:ea typeface="CMU Sans Serif" panose="02000603000000000000" pitchFamily="2" charset="0"/>
                <a:cs typeface="CMU Sans Serif" panose="02000603000000000000" pitchFamily="2" charset="0"/>
              </a:rPr>
              <a:t>A lot of TLEs</a:t>
            </a:r>
          </a:p>
        </p:txBody>
      </p:sp>
      <p:cxnSp>
        <p:nvCxnSpPr>
          <p:cNvPr id="9" name="Straight Arrow Connector 8">
            <a:extLst>
              <a:ext uri="{FF2B5EF4-FFF2-40B4-BE49-F238E27FC236}">
                <a16:creationId xmlns:a16="http://schemas.microsoft.com/office/drawing/2014/main" id="{469EBC99-BB0C-E5A7-A5C7-273993ECD1A7}"/>
              </a:ext>
            </a:extLst>
          </p:cNvPr>
          <p:cNvCxnSpPr>
            <a:cxnSpLocks/>
            <a:stCxn id="13" idx="6"/>
            <a:endCxn id="10" idx="1"/>
          </p:cNvCxnSpPr>
          <p:nvPr/>
        </p:nvCxnSpPr>
        <p:spPr>
          <a:xfrm flipV="1">
            <a:off x="4343400" y="3444066"/>
            <a:ext cx="2952750" cy="1704197"/>
          </a:xfrm>
          <a:prstGeom prst="straightConnector1">
            <a:avLst/>
          </a:prstGeom>
          <a:ln>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BA27E8A4-AE55-1BFD-DEC2-60080EB38EA1}"/>
              </a:ext>
            </a:extLst>
          </p:cNvPr>
          <p:cNvSpPr/>
          <p:nvPr/>
        </p:nvSpPr>
        <p:spPr>
          <a:xfrm>
            <a:off x="7296150" y="3167841"/>
            <a:ext cx="2095500" cy="55245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b="1">
                <a:latin typeface="CMU Sans Serif" panose="02000603000000000000" pitchFamily="2" charset="0"/>
                <a:ea typeface="CMU Sans Serif" panose="02000603000000000000" pitchFamily="2" charset="0"/>
                <a:cs typeface="CMU Sans Serif" panose="02000603000000000000" pitchFamily="2" charset="0"/>
              </a:rPr>
              <a:t>1 Optimised TLE</a:t>
            </a:r>
          </a:p>
        </p:txBody>
      </p:sp>
      <p:sp>
        <p:nvSpPr>
          <p:cNvPr id="11" name="TextBox 10">
            <a:extLst>
              <a:ext uri="{FF2B5EF4-FFF2-40B4-BE49-F238E27FC236}">
                <a16:creationId xmlns:a16="http://schemas.microsoft.com/office/drawing/2014/main" id="{2B5B5EB0-94C1-5994-02E9-EB7555569032}"/>
              </a:ext>
            </a:extLst>
          </p:cNvPr>
          <p:cNvSpPr txBox="1"/>
          <p:nvPr/>
        </p:nvSpPr>
        <p:spPr>
          <a:xfrm>
            <a:off x="2746443" y="5345786"/>
            <a:ext cx="2689087" cy="400110"/>
          </a:xfrm>
          <a:prstGeom prst="rect">
            <a:avLst/>
          </a:prstGeom>
          <a:noFill/>
          <a:ln>
            <a:noFill/>
          </a:ln>
        </p:spPr>
        <p:txBody>
          <a:bodyPr wrap="square">
            <a:spAutoFit/>
          </a:bodyPr>
          <a:lstStyle/>
          <a:p>
            <a:pPr algn="ctr"/>
            <a:r>
              <a:rPr lang="en-SG" sz="200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Reference TLE</a:t>
            </a:r>
          </a:p>
        </p:txBody>
      </p:sp>
      <p:sp>
        <p:nvSpPr>
          <p:cNvPr id="13" name="Oval 12">
            <a:extLst>
              <a:ext uri="{FF2B5EF4-FFF2-40B4-BE49-F238E27FC236}">
                <a16:creationId xmlns:a16="http://schemas.microsoft.com/office/drawing/2014/main" id="{F429F9E3-BC39-1226-0BC1-D12F11B1D48E}"/>
              </a:ext>
            </a:extLst>
          </p:cNvPr>
          <p:cNvSpPr/>
          <p:nvPr/>
        </p:nvSpPr>
        <p:spPr>
          <a:xfrm>
            <a:off x="3838575" y="4895850"/>
            <a:ext cx="504825" cy="504825"/>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TextBox 2">
            <a:extLst>
              <a:ext uri="{FF2B5EF4-FFF2-40B4-BE49-F238E27FC236}">
                <a16:creationId xmlns:a16="http://schemas.microsoft.com/office/drawing/2014/main" id="{53F786E8-5A07-A2F0-0384-C6778C30860A}"/>
              </a:ext>
            </a:extLst>
          </p:cNvPr>
          <p:cNvSpPr txBox="1"/>
          <p:nvPr/>
        </p:nvSpPr>
        <p:spPr>
          <a:xfrm>
            <a:off x="4710179" y="6555876"/>
            <a:ext cx="2787586" cy="338554"/>
          </a:xfrm>
          <a:prstGeom prst="rect">
            <a:avLst/>
          </a:prstGeom>
          <a:noFill/>
        </p:spPr>
        <p:txBody>
          <a:bodyPr wrap="square">
            <a:spAutoFit/>
          </a:bodyPr>
          <a:lstStyle/>
          <a:p>
            <a:pPr algn="ctr"/>
            <a:r>
              <a:rPr lang="en-SG" sz="1600" dirty="0">
                <a:solidFill>
                  <a:schemeClr val="tx1">
                    <a:lumMod val="65000"/>
                    <a:lumOff val="35000"/>
                  </a:schemeClr>
                </a:solidFill>
                <a:latin typeface="CMU Sans Serif" panose="02000603000000000000" pitchFamily="2" charset="0"/>
                <a:ea typeface="CMU Sans Serif" panose="02000603000000000000" pitchFamily="2" charset="0"/>
                <a:cs typeface="CMU Sans Serif" panose="02000603000000000000" pitchFamily="2" charset="0"/>
              </a:rPr>
              <a:t>(Liu et al., 2023)</a:t>
            </a:r>
          </a:p>
        </p:txBody>
      </p:sp>
      <p:sp>
        <p:nvSpPr>
          <p:cNvPr id="8" name="TextBox 7">
            <a:extLst>
              <a:ext uri="{FF2B5EF4-FFF2-40B4-BE49-F238E27FC236}">
                <a16:creationId xmlns:a16="http://schemas.microsoft.com/office/drawing/2014/main" id="{4966CCA6-1914-1AAE-68AA-AC83A52990F5}"/>
              </a:ext>
            </a:extLst>
          </p:cNvPr>
          <p:cNvSpPr txBox="1"/>
          <p:nvPr/>
        </p:nvSpPr>
        <p:spPr>
          <a:xfrm>
            <a:off x="557972" y="6055855"/>
            <a:ext cx="11091999" cy="400110"/>
          </a:xfrm>
          <a:prstGeom prst="rect">
            <a:avLst/>
          </a:prstGeom>
          <a:noFill/>
        </p:spPr>
        <p:txBody>
          <a:bodyPr wrap="square">
            <a:spAutoFit/>
          </a:bodyPr>
          <a:lstStyle/>
          <a:p>
            <a:pPr algn="ctr"/>
            <a:r>
              <a:rPr lang="en-SG" sz="2000" b="1" dirty="0">
                <a:latin typeface="CMU Sans Serif" panose="02000603000000000000" pitchFamily="2" charset="0"/>
                <a:ea typeface="CMU Sans Serif" panose="02000603000000000000" pitchFamily="2" charset="0"/>
                <a:cs typeface="CMU Sans Serif" panose="02000603000000000000" pitchFamily="2" charset="0"/>
              </a:rPr>
              <a:t>2 variables: Number of TLEs and the reference TLE</a:t>
            </a:r>
          </a:p>
        </p:txBody>
      </p:sp>
    </p:spTree>
    <p:extLst>
      <p:ext uri="{BB962C8B-B14F-4D97-AF65-F5344CB8AC3E}">
        <p14:creationId xmlns:p14="http://schemas.microsoft.com/office/powerpoint/2010/main" val="255666641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0B354-39F7-8029-7AD1-E4E5F1376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FCD6D3-479A-8593-6C99-5D8C59B103D4}"/>
              </a:ext>
            </a:extLst>
          </p:cNvPr>
          <p:cNvSpPr>
            <a:spLocks noGrp="1"/>
          </p:cNvSpPr>
          <p:nvPr>
            <p:ph type="title"/>
          </p:nvPr>
        </p:nvSpPr>
        <p:spPr/>
        <p:txBody>
          <a:bodyPr/>
          <a:lstStyle/>
          <a:p>
            <a:r>
              <a:rPr lang="en-SG"/>
              <a:t>Methodology Step 1: Loss Function</a:t>
            </a:r>
          </a:p>
        </p:txBody>
      </p:sp>
      <p:sp>
        <p:nvSpPr>
          <p:cNvPr id="4" name="Slide Number Placeholder 3">
            <a:extLst>
              <a:ext uri="{FF2B5EF4-FFF2-40B4-BE49-F238E27FC236}">
                <a16:creationId xmlns:a16="http://schemas.microsoft.com/office/drawing/2014/main" id="{B3C1DE65-7BD5-42F6-9840-27279843330B}"/>
              </a:ext>
            </a:extLst>
          </p:cNvPr>
          <p:cNvSpPr>
            <a:spLocks noGrp="1"/>
          </p:cNvSpPr>
          <p:nvPr>
            <p:ph type="sldNum" sz="quarter" idx="12"/>
          </p:nvPr>
        </p:nvSpPr>
        <p:spPr/>
        <p:txBody>
          <a:bodyPr/>
          <a:lstStyle/>
          <a:p>
            <a:fld id="{15318E31-E44D-46B9-B4DB-0D58A1756CE8}" type="slidenum">
              <a:rPr lang="en-SG" smtClean="0"/>
              <a:t>8</a:t>
            </a:fld>
            <a:endParaRPr lang="en-SG"/>
          </a:p>
        </p:txBody>
      </p:sp>
      <p:sp>
        <p:nvSpPr>
          <p:cNvPr id="5" name="TextBox 4">
            <a:extLst>
              <a:ext uri="{FF2B5EF4-FFF2-40B4-BE49-F238E27FC236}">
                <a16:creationId xmlns:a16="http://schemas.microsoft.com/office/drawing/2014/main" id="{3BFB0CB7-7E74-4527-FE75-CD827293A590}"/>
              </a:ext>
            </a:extLst>
          </p:cNvPr>
          <p:cNvSpPr txBox="1"/>
          <p:nvPr/>
        </p:nvSpPr>
        <p:spPr>
          <a:xfrm>
            <a:off x="411197" y="1529708"/>
            <a:ext cx="2768530" cy="400110"/>
          </a:xfrm>
          <a:prstGeom prst="rect">
            <a:avLst/>
          </a:prstGeom>
          <a:noFill/>
          <a:ln>
            <a:noFill/>
          </a:ln>
        </p:spPr>
        <p:txBody>
          <a:bodyPr wrap="square">
            <a:spAutoFit/>
          </a:bodyPr>
          <a:lstStyle/>
          <a:p>
            <a:pPr algn="ctr"/>
            <a:r>
              <a:rPr lang="en-SG" sz="2000">
                <a:latin typeface="CMU Sans Serif" panose="02000603000000000000" pitchFamily="2" charset="0"/>
                <a:ea typeface="CMU Sans Serif" panose="02000603000000000000" pitchFamily="2" charset="0"/>
                <a:cs typeface="CMU Sans Serif" panose="02000603000000000000" pitchFamily="2" charset="0"/>
              </a:rPr>
              <a:t>Take N TLEs</a:t>
            </a:r>
          </a:p>
        </p:txBody>
      </p:sp>
      <p:sp>
        <p:nvSpPr>
          <p:cNvPr id="6" name="Rectangle 5">
            <a:extLst>
              <a:ext uri="{FF2B5EF4-FFF2-40B4-BE49-F238E27FC236}">
                <a16:creationId xmlns:a16="http://schemas.microsoft.com/office/drawing/2014/main" id="{13AAFCBC-BE75-080D-14B3-BFFCB2F4EB93}"/>
              </a:ext>
            </a:extLst>
          </p:cNvPr>
          <p:cNvSpPr/>
          <p:nvPr/>
        </p:nvSpPr>
        <p:spPr>
          <a:xfrm>
            <a:off x="971550" y="2038350"/>
            <a:ext cx="647700" cy="6286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TLE #1</a:t>
            </a:r>
          </a:p>
        </p:txBody>
      </p:sp>
      <p:sp>
        <p:nvSpPr>
          <p:cNvPr id="7" name="Rectangle 6">
            <a:extLst>
              <a:ext uri="{FF2B5EF4-FFF2-40B4-BE49-F238E27FC236}">
                <a16:creationId xmlns:a16="http://schemas.microsoft.com/office/drawing/2014/main" id="{BF224DE3-4661-5F01-BECD-ECFA970F0290}"/>
              </a:ext>
            </a:extLst>
          </p:cNvPr>
          <p:cNvSpPr/>
          <p:nvPr/>
        </p:nvSpPr>
        <p:spPr>
          <a:xfrm>
            <a:off x="971550" y="2819400"/>
            <a:ext cx="647700" cy="6286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TLE#2</a:t>
            </a:r>
          </a:p>
        </p:txBody>
      </p:sp>
      <p:sp>
        <p:nvSpPr>
          <p:cNvPr id="8" name="Rectangle 7">
            <a:extLst>
              <a:ext uri="{FF2B5EF4-FFF2-40B4-BE49-F238E27FC236}">
                <a16:creationId xmlns:a16="http://schemas.microsoft.com/office/drawing/2014/main" id="{46C0A229-9C87-E453-99E0-8C3FE7C4A214}"/>
              </a:ext>
            </a:extLst>
          </p:cNvPr>
          <p:cNvSpPr/>
          <p:nvPr/>
        </p:nvSpPr>
        <p:spPr>
          <a:xfrm>
            <a:off x="971550" y="3562350"/>
            <a:ext cx="647700" cy="6286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TLE#3</a:t>
            </a:r>
          </a:p>
        </p:txBody>
      </p:sp>
      <p:sp>
        <p:nvSpPr>
          <p:cNvPr id="9" name="Rectangle 8">
            <a:extLst>
              <a:ext uri="{FF2B5EF4-FFF2-40B4-BE49-F238E27FC236}">
                <a16:creationId xmlns:a16="http://schemas.microsoft.com/office/drawing/2014/main" id="{325FA4A9-06CD-826B-3C2F-610E4B1E3839}"/>
              </a:ext>
            </a:extLst>
          </p:cNvPr>
          <p:cNvSpPr/>
          <p:nvPr/>
        </p:nvSpPr>
        <p:spPr>
          <a:xfrm>
            <a:off x="971550" y="4877198"/>
            <a:ext cx="647700" cy="6286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a:latin typeface="CMU Sans Serif" panose="02000603000000000000" pitchFamily="2" charset="0"/>
                <a:ea typeface="CMU Sans Serif" panose="02000603000000000000" pitchFamily="2" charset="0"/>
                <a:cs typeface="CMU Sans Serif" panose="02000603000000000000" pitchFamily="2" charset="0"/>
              </a:rPr>
              <a:t>TLE#N</a:t>
            </a:r>
          </a:p>
        </p:txBody>
      </p:sp>
      <p:sp>
        <p:nvSpPr>
          <p:cNvPr id="10" name="TextBox 9">
            <a:extLst>
              <a:ext uri="{FF2B5EF4-FFF2-40B4-BE49-F238E27FC236}">
                <a16:creationId xmlns:a16="http://schemas.microsoft.com/office/drawing/2014/main" id="{3BA62826-E61C-441D-DC0E-D04590303266}"/>
              </a:ext>
            </a:extLst>
          </p:cNvPr>
          <p:cNvSpPr txBox="1"/>
          <p:nvPr/>
        </p:nvSpPr>
        <p:spPr>
          <a:xfrm rot="16200000">
            <a:off x="1086048" y="4334044"/>
            <a:ext cx="418704" cy="400110"/>
          </a:xfrm>
          <a:prstGeom prst="rect">
            <a:avLst/>
          </a:prstGeom>
          <a:noFill/>
        </p:spPr>
        <p:txBody>
          <a:bodyPr wrap="none" rtlCol="0">
            <a:spAutoFit/>
          </a:bodyPr>
          <a:lstStyle/>
          <a:p>
            <a:r>
              <a:rPr lang="en-SG" sz="2000" b="1">
                <a:latin typeface="CMU Sans Serif" panose="02000603000000000000" pitchFamily="2" charset="0"/>
                <a:ea typeface="CMU Sans Serif" panose="02000603000000000000" pitchFamily="2" charset="0"/>
                <a:cs typeface="CMU Sans Serif" panose="02000603000000000000" pitchFamily="2" charset="0"/>
              </a:rPr>
              <a:t>…</a:t>
            </a:r>
          </a:p>
        </p:txBody>
      </p:sp>
      <p:cxnSp>
        <p:nvCxnSpPr>
          <p:cNvPr id="12" name="Straight Arrow Connector 11">
            <a:extLst>
              <a:ext uri="{FF2B5EF4-FFF2-40B4-BE49-F238E27FC236}">
                <a16:creationId xmlns:a16="http://schemas.microsoft.com/office/drawing/2014/main" id="{9875FDC3-9EB0-EA51-2996-644D135052C9}"/>
              </a:ext>
            </a:extLst>
          </p:cNvPr>
          <p:cNvCxnSpPr>
            <a:stCxn id="6" idx="3"/>
          </p:cNvCxnSpPr>
          <p:nvPr/>
        </p:nvCxnSpPr>
        <p:spPr>
          <a:xfrm>
            <a:off x="1619250" y="2352675"/>
            <a:ext cx="63817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CFD025D5-E9F2-C764-83A3-B5CD71B40871}"/>
              </a:ext>
            </a:extLst>
          </p:cNvPr>
          <p:cNvCxnSpPr>
            <a:cxnSpLocks/>
            <a:stCxn id="7" idx="3"/>
          </p:cNvCxnSpPr>
          <p:nvPr/>
        </p:nvCxnSpPr>
        <p:spPr>
          <a:xfrm>
            <a:off x="1619250" y="3133725"/>
            <a:ext cx="63817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9662F9F1-EFDD-E844-7861-11E6DE9E6E24}"/>
              </a:ext>
            </a:extLst>
          </p:cNvPr>
          <p:cNvCxnSpPr>
            <a:cxnSpLocks/>
            <a:stCxn id="8" idx="3"/>
          </p:cNvCxnSpPr>
          <p:nvPr/>
        </p:nvCxnSpPr>
        <p:spPr>
          <a:xfrm>
            <a:off x="1619250" y="3876675"/>
            <a:ext cx="63817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51BAC98A-0949-F84A-E031-C485A2A165E8}"/>
              </a:ext>
            </a:extLst>
          </p:cNvPr>
          <p:cNvCxnSpPr>
            <a:cxnSpLocks/>
          </p:cNvCxnSpPr>
          <p:nvPr/>
        </p:nvCxnSpPr>
        <p:spPr>
          <a:xfrm>
            <a:off x="1619250" y="5201446"/>
            <a:ext cx="638175" cy="145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C79BA5BB-9854-F45D-A99A-22541EC80B66}"/>
              </a:ext>
            </a:extLst>
          </p:cNvPr>
          <p:cNvSpPr txBox="1"/>
          <p:nvPr/>
        </p:nvSpPr>
        <p:spPr>
          <a:xfrm>
            <a:off x="2257425" y="2148585"/>
            <a:ext cx="495300" cy="400110"/>
          </a:xfrm>
          <a:prstGeom prst="rect">
            <a:avLst/>
          </a:prstGeom>
          <a:noFill/>
          <a:ln>
            <a:noFill/>
          </a:ln>
        </p:spPr>
        <p:txBody>
          <a:bodyPr wrap="square">
            <a:spAutoFit/>
          </a:bodyPr>
          <a:lstStyle/>
          <a:p>
            <a:pPr algn="ctr"/>
            <a:r>
              <a:rPr lang="en-SG" sz="2000">
                <a:latin typeface="CMU Sans Serif" panose="02000603000000000000" pitchFamily="2" charset="0"/>
                <a:ea typeface="CMU Sans Serif" panose="02000603000000000000" pitchFamily="2" charset="0"/>
                <a:cs typeface="CMU Sans Serif" panose="02000603000000000000" pitchFamily="2" charset="0"/>
              </a:rPr>
              <a:t>t</a:t>
            </a:r>
            <a:r>
              <a:rPr lang="en-SG" sz="2000" baseline="-25000">
                <a:latin typeface="CMU Sans Serif" panose="02000603000000000000" pitchFamily="2" charset="0"/>
                <a:ea typeface="CMU Sans Serif" panose="02000603000000000000" pitchFamily="2" charset="0"/>
                <a:cs typeface="CMU Sans Serif" panose="02000603000000000000" pitchFamily="2" charset="0"/>
              </a:rPr>
              <a:t>1</a:t>
            </a:r>
          </a:p>
        </p:txBody>
      </p:sp>
      <p:sp>
        <p:nvSpPr>
          <p:cNvPr id="24" name="TextBox 23">
            <a:extLst>
              <a:ext uri="{FF2B5EF4-FFF2-40B4-BE49-F238E27FC236}">
                <a16:creationId xmlns:a16="http://schemas.microsoft.com/office/drawing/2014/main" id="{ACA613CF-E3D4-EA75-6DFD-8FAB12842DED}"/>
              </a:ext>
            </a:extLst>
          </p:cNvPr>
          <p:cNvSpPr txBox="1"/>
          <p:nvPr/>
        </p:nvSpPr>
        <p:spPr>
          <a:xfrm>
            <a:off x="2257425" y="2934437"/>
            <a:ext cx="495300" cy="400110"/>
          </a:xfrm>
          <a:prstGeom prst="rect">
            <a:avLst/>
          </a:prstGeom>
          <a:noFill/>
          <a:ln>
            <a:noFill/>
          </a:ln>
        </p:spPr>
        <p:txBody>
          <a:bodyPr wrap="square">
            <a:spAutoFit/>
          </a:bodyPr>
          <a:lstStyle/>
          <a:p>
            <a:pPr algn="ctr"/>
            <a:r>
              <a:rPr lang="en-SG" sz="2000">
                <a:latin typeface="CMU Sans Serif" panose="02000603000000000000" pitchFamily="2" charset="0"/>
                <a:ea typeface="CMU Sans Serif" panose="02000603000000000000" pitchFamily="2" charset="0"/>
                <a:cs typeface="CMU Sans Serif" panose="02000603000000000000" pitchFamily="2" charset="0"/>
              </a:rPr>
              <a:t>t</a:t>
            </a:r>
            <a:r>
              <a:rPr lang="en-SG" sz="2000" baseline="-25000">
                <a:latin typeface="CMU Sans Serif" panose="02000603000000000000" pitchFamily="2" charset="0"/>
                <a:ea typeface="CMU Sans Serif" panose="02000603000000000000" pitchFamily="2" charset="0"/>
                <a:cs typeface="CMU Sans Serif" panose="02000603000000000000" pitchFamily="2" charset="0"/>
              </a:rPr>
              <a:t>2</a:t>
            </a:r>
          </a:p>
        </p:txBody>
      </p:sp>
      <p:sp>
        <p:nvSpPr>
          <p:cNvPr id="25" name="TextBox 24">
            <a:extLst>
              <a:ext uri="{FF2B5EF4-FFF2-40B4-BE49-F238E27FC236}">
                <a16:creationId xmlns:a16="http://schemas.microsoft.com/office/drawing/2014/main" id="{5F37EFF3-7C30-59B6-B740-829A11FB3627}"/>
              </a:ext>
            </a:extLst>
          </p:cNvPr>
          <p:cNvSpPr txBox="1"/>
          <p:nvPr/>
        </p:nvSpPr>
        <p:spPr>
          <a:xfrm>
            <a:off x="2257425" y="3677446"/>
            <a:ext cx="495300" cy="400110"/>
          </a:xfrm>
          <a:prstGeom prst="rect">
            <a:avLst/>
          </a:prstGeom>
          <a:noFill/>
          <a:ln>
            <a:noFill/>
          </a:ln>
        </p:spPr>
        <p:txBody>
          <a:bodyPr wrap="square">
            <a:spAutoFit/>
          </a:bodyPr>
          <a:lstStyle/>
          <a:p>
            <a:pPr algn="ctr"/>
            <a:r>
              <a:rPr lang="en-SG" sz="2000">
                <a:latin typeface="CMU Sans Serif" panose="02000603000000000000" pitchFamily="2" charset="0"/>
                <a:ea typeface="CMU Sans Serif" panose="02000603000000000000" pitchFamily="2" charset="0"/>
                <a:cs typeface="CMU Sans Serif" panose="02000603000000000000" pitchFamily="2" charset="0"/>
              </a:rPr>
              <a:t>t</a:t>
            </a:r>
            <a:r>
              <a:rPr lang="en-SG" sz="2000" baseline="-25000">
                <a:latin typeface="CMU Sans Serif" panose="02000603000000000000" pitchFamily="2" charset="0"/>
                <a:ea typeface="CMU Sans Serif" panose="02000603000000000000" pitchFamily="2" charset="0"/>
                <a:cs typeface="CMU Sans Serif" panose="02000603000000000000" pitchFamily="2" charset="0"/>
              </a:rPr>
              <a:t>3</a:t>
            </a:r>
          </a:p>
        </p:txBody>
      </p:sp>
      <p:sp>
        <p:nvSpPr>
          <p:cNvPr id="26" name="TextBox 25">
            <a:extLst>
              <a:ext uri="{FF2B5EF4-FFF2-40B4-BE49-F238E27FC236}">
                <a16:creationId xmlns:a16="http://schemas.microsoft.com/office/drawing/2014/main" id="{E16A84B4-CF6A-BB26-5028-EC5550CA4911}"/>
              </a:ext>
            </a:extLst>
          </p:cNvPr>
          <p:cNvSpPr txBox="1"/>
          <p:nvPr/>
        </p:nvSpPr>
        <p:spPr>
          <a:xfrm>
            <a:off x="2247900" y="5015977"/>
            <a:ext cx="495300" cy="400110"/>
          </a:xfrm>
          <a:prstGeom prst="rect">
            <a:avLst/>
          </a:prstGeom>
          <a:noFill/>
          <a:ln>
            <a:noFill/>
          </a:ln>
        </p:spPr>
        <p:txBody>
          <a:bodyPr wrap="square">
            <a:spAutoFit/>
          </a:bodyPr>
          <a:lstStyle/>
          <a:p>
            <a:pPr algn="ctr"/>
            <a:r>
              <a:rPr lang="en-SG" sz="2000">
                <a:latin typeface="CMU Sans Serif" panose="02000603000000000000" pitchFamily="2" charset="0"/>
                <a:ea typeface="CMU Sans Serif" panose="02000603000000000000" pitchFamily="2" charset="0"/>
                <a:cs typeface="CMU Sans Serif" panose="02000603000000000000" pitchFamily="2" charset="0"/>
              </a:rPr>
              <a:t>t</a:t>
            </a:r>
            <a:r>
              <a:rPr lang="en-SG" sz="2000" baseline="-25000">
                <a:latin typeface="CMU Sans Serif" panose="02000603000000000000" pitchFamily="2" charset="0"/>
                <a:ea typeface="CMU Sans Serif" panose="02000603000000000000" pitchFamily="2" charset="0"/>
                <a:cs typeface="CMU Sans Serif" panose="02000603000000000000" pitchFamily="2" charset="0"/>
              </a:rPr>
              <a:t>4</a:t>
            </a:r>
          </a:p>
        </p:txBody>
      </p:sp>
      <p:sp>
        <p:nvSpPr>
          <p:cNvPr id="27" name="Rectangle 26">
            <a:extLst>
              <a:ext uri="{FF2B5EF4-FFF2-40B4-BE49-F238E27FC236}">
                <a16:creationId xmlns:a16="http://schemas.microsoft.com/office/drawing/2014/main" id="{66AB37BE-CCF6-12AA-94D9-5D88D1C85176}"/>
              </a:ext>
            </a:extLst>
          </p:cNvPr>
          <p:cNvSpPr/>
          <p:nvPr/>
        </p:nvSpPr>
        <p:spPr>
          <a:xfrm>
            <a:off x="838200" y="1914525"/>
            <a:ext cx="1914525" cy="384233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8" name="TextBox 27">
            <a:extLst>
              <a:ext uri="{FF2B5EF4-FFF2-40B4-BE49-F238E27FC236}">
                <a16:creationId xmlns:a16="http://schemas.microsoft.com/office/drawing/2014/main" id="{F98E5E91-1A0E-235A-011C-D84323ECEC77}"/>
              </a:ext>
            </a:extLst>
          </p:cNvPr>
          <p:cNvSpPr txBox="1"/>
          <p:nvPr/>
        </p:nvSpPr>
        <p:spPr>
          <a:xfrm>
            <a:off x="411197" y="5815320"/>
            <a:ext cx="2768530" cy="707886"/>
          </a:xfrm>
          <a:prstGeom prst="rect">
            <a:avLst/>
          </a:prstGeom>
          <a:noFill/>
          <a:ln>
            <a:noFill/>
          </a:ln>
        </p:spPr>
        <p:txBody>
          <a:bodyPr wrap="square">
            <a:spAutoFit/>
          </a:bodyPr>
          <a:lstStyle/>
          <a:p>
            <a:pPr algn="ctr"/>
            <a:r>
              <a:rPr lang="en-SG" sz="2000">
                <a:latin typeface="CMU Sans Serif" panose="02000603000000000000" pitchFamily="2" charset="0"/>
                <a:ea typeface="CMU Sans Serif" panose="02000603000000000000" pitchFamily="2" charset="0"/>
                <a:cs typeface="CMU Sans Serif" panose="02000603000000000000" pitchFamily="2" charset="0"/>
              </a:rPr>
              <a:t>Each TLE has a time associated with it</a:t>
            </a:r>
          </a:p>
        </p:txBody>
      </p:sp>
      <p:sp>
        <p:nvSpPr>
          <p:cNvPr id="29" name="Title 1">
            <a:extLst>
              <a:ext uri="{FF2B5EF4-FFF2-40B4-BE49-F238E27FC236}">
                <a16:creationId xmlns:a16="http://schemas.microsoft.com/office/drawing/2014/main" id="{EB706BD1-274A-6CDB-0296-9CC3F591AA30}"/>
              </a:ext>
            </a:extLst>
          </p:cNvPr>
          <p:cNvSpPr txBox="1">
            <a:spLocks/>
          </p:cNvSpPr>
          <p:nvPr/>
        </p:nvSpPr>
        <p:spPr>
          <a:xfrm>
            <a:off x="5067299" y="9525"/>
            <a:ext cx="2066925" cy="28257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1pPr>
          </a:lstStyle>
          <a:p>
            <a:pPr algn="ctr"/>
            <a:r>
              <a:rPr lang="en-US" sz="1400">
                <a:solidFill>
                  <a:schemeClr val="accent2">
                    <a:lumMod val="50000"/>
                  </a:schemeClr>
                </a:solidFill>
              </a:rPr>
              <a:t>MCS Algorithm</a:t>
            </a:r>
          </a:p>
        </p:txBody>
      </p:sp>
      <p:sp>
        <p:nvSpPr>
          <p:cNvPr id="3" name="TextBox 2">
            <a:extLst>
              <a:ext uri="{FF2B5EF4-FFF2-40B4-BE49-F238E27FC236}">
                <a16:creationId xmlns:a16="http://schemas.microsoft.com/office/drawing/2014/main" id="{DD22469D-AA86-A65F-AD7F-9BD5A631297B}"/>
              </a:ext>
            </a:extLst>
          </p:cNvPr>
          <p:cNvSpPr txBox="1"/>
          <p:nvPr/>
        </p:nvSpPr>
        <p:spPr>
          <a:xfrm>
            <a:off x="4710179" y="6555876"/>
            <a:ext cx="2787586" cy="338554"/>
          </a:xfrm>
          <a:prstGeom prst="rect">
            <a:avLst/>
          </a:prstGeom>
          <a:noFill/>
        </p:spPr>
        <p:txBody>
          <a:bodyPr wrap="square">
            <a:spAutoFit/>
          </a:bodyPr>
          <a:lstStyle/>
          <a:p>
            <a:pPr algn="ctr"/>
            <a:r>
              <a:rPr lang="en-SG" sz="1600" dirty="0">
                <a:solidFill>
                  <a:schemeClr val="tx1">
                    <a:lumMod val="65000"/>
                    <a:lumOff val="35000"/>
                  </a:schemeClr>
                </a:solidFill>
                <a:latin typeface="CMU Sans Serif" panose="02000603000000000000" pitchFamily="2" charset="0"/>
                <a:ea typeface="CMU Sans Serif" panose="02000603000000000000" pitchFamily="2" charset="0"/>
                <a:cs typeface="CMU Sans Serif" panose="02000603000000000000" pitchFamily="2" charset="0"/>
              </a:rPr>
              <a:t>(Liu et al., 2023)</a:t>
            </a:r>
          </a:p>
        </p:txBody>
      </p:sp>
    </p:spTree>
    <p:extLst>
      <p:ext uri="{BB962C8B-B14F-4D97-AF65-F5344CB8AC3E}">
        <p14:creationId xmlns:p14="http://schemas.microsoft.com/office/powerpoint/2010/main" val="330247921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8801F0B0EAFBF4F8EE61F7E6E8FB6EB" ma:contentTypeVersion="9" ma:contentTypeDescription="Create a new document." ma:contentTypeScope="" ma:versionID="b1bc3e8f0d1aa3512c50b6478d19b7f0">
  <xsd:schema xmlns:xsd="http://www.w3.org/2001/XMLSchema" xmlns:xs="http://www.w3.org/2001/XMLSchema" xmlns:p="http://schemas.microsoft.com/office/2006/metadata/properties" xmlns:ns3="b88699c0-3cb2-458a-b9dc-3aa59ab52d3d" xmlns:ns4="70bf7335-6798-40a7-a850-b238eeaaaea6" targetNamespace="http://schemas.microsoft.com/office/2006/metadata/properties" ma:root="true" ma:fieldsID="d9fddc63ca5929197f65fd7d7df71a5f" ns3:_="" ns4:_="">
    <xsd:import namespace="b88699c0-3cb2-458a-b9dc-3aa59ab52d3d"/>
    <xsd:import namespace="70bf7335-6798-40a7-a850-b238eeaaaea6"/>
    <xsd:element name="properties">
      <xsd:complexType>
        <xsd:sequence>
          <xsd:element name="documentManagement">
            <xsd:complexType>
              <xsd:all>
                <xsd:element ref="ns3:SharedWithUsers" minOccurs="0"/>
                <xsd:element ref="ns3:SharedWithDetails" minOccurs="0"/>
                <xsd:element ref="ns3:SharingHintHash" minOccurs="0"/>
                <xsd:element ref="ns4:_activity" minOccurs="0"/>
                <xsd:element ref="ns4:MediaServiceMetadata" minOccurs="0"/>
                <xsd:element ref="ns4:MediaServiceFastMetadata" minOccurs="0"/>
                <xsd:element ref="ns4:MediaServiceSearchProperties" minOccurs="0"/>
                <xsd:element ref="ns4:MediaServiceObjectDetectorVersions"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8699c0-3cb2-458a-b9dc-3aa59ab52d3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bf7335-6798-40a7-a850-b238eeaaaea6" elementFormDefault="qualified">
    <xsd:import namespace="http://schemas.microsoft.com/office/2006/documentManagement/types"/>
    <xsd:import namespace="http://schemas.microsoft.com/office/infopath/2007/PartnerControls"/>
    <xsd:element name="_activity" ma:index="11"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70bf7335-6798-40a7-a850-b238eeaaaea6" xsi:nil="true"/>
  </documentManagement>
</p:properties>
</file>

<file path=customXml/itemProps1.xml><?xml version="1.0" encoding="utf-8"?>
<ds:datastoreItem xmlns:ds="http://schemas.openxmlformats.org/officeDocument/2006/customXml" ds:itemID="{6D4B23D2-B1DA-499F-AE5C-B0BC5A527747}">
  <ds:schemaRefs>
    <ds:schemaRef ds:uri="70bf7335-6798-40a7-a850-b238eeaaaea6"/>
    <ds:schemaRef ds:uri="b88699c0-3cb2-458a-b9dc-3aa59ab52d3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52F26DE-8975-41B4-93A6-76D2414C616F}">
  <ds:schemaRefs>
    <ds:schemaRef ds:uri="http://schemas.microsoft.com/sharepoint/v3/contenttype/forms"/>
  </ds:schemaRefs>
</ds:datastoreItem>
</file>

<file path=customXml/itemProps3.xml><?xml version="1.0" encoding="utf-8"?>
<ds:datastoreItem xmlns:ds="http://schemas.openxmlformats.org/officeDocument/2006/customXml" ds:itemID="{35231D91-0487-49A4-9767-7925F56B2008}">
  <ds:schemaRefs>
    <ds:schemaRef ds:uri="http://purl.org/dc/dcmitype/"/>
    <ds:schemaRef ds:uri="http://schemas.openxmlformats.org/package/2006/metadata/core-properties"/>
    <ds:schemaRef ds:uri="http://schemas.microsoft.com/office/2006/documentManagement/types"/>
    <ds:schemaRef ds:uri="70bf7335-6798-40a7-a850-b238eeaaaea6"/>
    <ds:schemaRef ds:uri="http://schemas.microsoft.com/office/2006/metadata/properties"/>
    <ds:schemaRef ds:uri="http://schemas.microsoft.com/office/infopath/2007/PartnerControls"/>
    <ds:schemaRef ds:uri="http://purl.org/dc/terms/"/>
    <ds:schemaRef ds:uri="b88699c0-3cb2-458a-b9dc-3aa59ab52d3d"/>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0</TotalTime>
  <Words>4613</Words>
  <Application>Microsoft Office PowerPoint</Application>
  <PresentationFormat>Widescreen</PresentationFormat>
  <Paragraphs>834</Paragraphs>
  <Slides>52</Slides>
  <Notes>14</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Cambria Math</vt:lpstr>
      <vt:lpstr>Arial</vt:lpstr>
      <vt:lpstr>Brush Script MT</vt:lpstr>
      <vt:lpstr>Calibri</vt:lpstr>
      <vt:lpstr>Lucida Console</vt:lpstr>
      <vt:lpstr>Aptos</vt:lpstr>
      <vt:lpstr>CMU Sans Serif</vt:lpstr>
      <vt:lpstr>Consolas</vt:lpstr>
      <vt:lpstr>Office Theme</vt:lpstr>
      <vt:lpstr>Optimisation of LEO satellites Doppler shift compensation by reducing TLE errors and improving trajectory prediction algorithms</vt:lpstr>
      <vt:lpstr>Overview</vt:lpstr>
      <vt:lpstr>Why is Low-Earth Orbit (LEO) important?</vt:lpstr>
      <vt:lpstr>The issue with LEO</vt:lpstr>
      <vt:lpstr>Current methods for prediction: TLE</vt:lpstr>
      <vt:lpstr>Current Method for prediction: SGP4</vt:lpstr>
      <vt:lpstr>MCS Algorithm</vt:lpstr>
      <vt:lpstr>What is the goal here?</vt:lpstr>
      <vt:lpstr>Methodology Step 1: Loss Function</vt:lpstr>
      <vt:lpstr>Methodology Step 1: Loss Function</vt:lpstr>
      <vt:lpstr>Methodology Step 1: Loss Function</vt:lpstr>
      <vt:lpstr>Methodology Step 1: Loss Function</vt:lpstr>
      <vt:lpstr>Methodology Step 1: Loss Function</vt:lpstr>
      <vt:lpstr>Methodology 2: Monte-Carlo Simplex</vt:lpstr>
      <vt:lpstr>Methodology 2: Monte-Carlo Simplex</vt:lpstr>
      <vt:lpstr>Methodology 2: Monte-Carlo Simplex</vt:lpstr>
      <vt:lpstr>Methodology 2: Monte-Carlo Simplex</vt:lpstr>
      <vt:lpstr>Results 1: Change reference TLE</vt:lpstr>
      <vt:lpstr>Results 2: Change number of TLEs</vt:lpstr>
      <vt:lpstr>Why did it perform so bad?</vt:lpstr>
      <vt:lpstr>ML-∂SGP4 Model</vt:lpstr>
      <vt:lpstr>PowerPoint Presentation</vt:lpstr>
      <vt:lpstr>ML-∂SGP4 Architecture</vt:lpstr>
      <vt:lpstr>ML-∂SGP4 Architecture</vt:lpstr>
      <vt:lpstr>ML-∂SGP4 Architecture</vt:lpstr>
      <vt:lpstr>ML-∂SGP4 Architecture Overview</vt:lpstr>
      <vt:lpstr>Training ML- ∂SGP4 from Scratch:  Set-up and Challenges</vt:lpstr>
      <vt:lpstr>Preliminary Model: A larger Dataset</vt:lpstr>
      <vt:lpstr>Preliminary Model: Infeasible Training Time</vt:lpstr>
      <vt:lpstr>Preliminary Model: Inefficient Source Code</vt:lpstr>
      <vt:lpstr>ML- ∂SGP4: The suboptimal training scheme</vt:lpstr>
      <vt:lpstr>ML- ∂SGP4: The suboptimal training scheme</vt:lpstr>
      <vt:lpstr>ML- ∂SGP4: The suboptimal training scheme</vt:lpstr>
      <vt:lpstr>Mini-ML- ∂SGP4: Overcoming Drawbacks</vt:lpstr>
      <vt:lpstr>Data Preparation</vt:lpstr>
      <vt:lpstr>Evaluation set up</vt:lpstr>
      <vt:lpstr>Results</vt:lpstr>
      <vt:lpstr>Future Work and Conclusion</vt:lpstr>
      <vt:lpstr>Final words</vt:lpstr>
      <vt:lpstr>Acknowledgements</vt:lpstr>
      <vt:lpstr>References</vt:lpstr>
      <vt:lpstr>Thank you!</vt:lpstr>
      <vt:lpstr>Additional Slides</vt:lpstr>
      <vt:lpstr>How do we define our errors?</vt:lpstr>
      <vt:lpstr>All TLE parameters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Kushagra Shrivastava</dc:creator>
  <cp:lastModifiedBy>Kushagra Shrivastava</cp:lastModifiedBy>
  <cp:revision>2</cp:revision>
  <dcterms:created xsi:type="dcterms:W3CDTF">2025-04-12T08:47:11Z</dcterms:created>
  <dcterms:modified xsi:type="dcterms:W3CDTF">2025-04-18T16:00:18Z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0x010100E8801F0B0EAFBF4F8EE61F7E6E8FB6EB</vt:lpwstr>
  </property>
</Properties>
</file>